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37"/>
  </p:notesMasterIdLst>
  <p:sldIdLst>
    <p:sldId id="257" r:id="rId5"/>
    <p:sldId id="313" r:id="rId6"/>
    <p:sldId id="317" r:id="rId7"/>
    <p:sldId id="288" r:id="rId8"/>
    <p:sldId id="291" r:id="rId9"/>
    <p:sldId id="292" r:id="rId10"/>
    <p:sldId id="289" r:id="rId11"/>
    <p:sldId id="290" r:id="rId12"/>
    <p:sldId id="296" r:id="rId13"/>
    <p:sldId id="297" r:id="rId14"/>
    <p:sldId id="293" r:id="rId15"/>
    <p:sldId id="300" r:id="rId16"/>
    <p:sldId id="294" r:id="rId17"/>
    <p:sldId id="295" r:id="rId18"/>
    <p:sldId id="299" r:id="rId19"/>
    <p:sldId id="284" r:id="rId20"/>
    <p:sldId id="298" r:id="rId21"/>
    <p:sldId id="307" r:id="rId22"/>
    <p:sldId id="308" r:id="rId23"/>
    <p:sldId id="309" r:id="rId24"/>
    <p:sldId id="310" r:id="rId25"/>
    <p:sldId id="311" r:id="rId26"/>
    <p:sldId id="315" r:id="rId27"/>
    <p:sldId id="314" r:id="rId28"/>
    <p:sldId id="318" r:id="rId29"/>
    <p:sldId id="316" r:id="rId30"/>
    <p:sldId id="319" r:id="rId31"/>
    <p:sldId id="301" r:id="rId32"/>
    <p:sldId id="312" r:id="rId33"/>
    <p:sldId id="305" r:id="rId34"/>
    <p:sldId id="306" r:id="rId35"/>
    <p:sldId id="282"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16" autoAdjust="0"/>
    <p:restoredTop sz="94660"/>
  </p:normalViewPr>
  <p:slideViewPr>
    <p:cSldViewPr snapToGrid="0">
      <p:cViewPr varScale="1">
        <p:scale>
          <a:sx n="55" d="100"/>
          <a:sy n="55" d="100"/>
        </p:scale>
        <p:origin x="228" y="78"/>
      </p:cViewPr>
      <p:guideLst>
        <p:guide orient="horz" pos="2160"/>
        <p:guide pos="3840"/>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microsoft.com/office/2015/10/relationships/revisionInfo" Target="revisionInfo.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E052F78-F77F-4FF6-8D43-AF82C05C1F28}" type="datetimeFigureOut">
              <a:rPr lang="en-GB" smtClean="0"/>
              <a:t>24/05/2018</a:t>
            </a:fld>
            <a:endParaRPr lang="en-GB"/>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326084C-D9AD-401D-96EC-757D536E5EAA}" type="slidenum">
              <a:rPr lang="en-GB" smtClean="0"/>
              <a:t>‹#›</a:t>
            </a:fld>
            <a:endParaRPr lang="en-GB"/>
          </a:p>
        </p:txBody>
      </p:sp>
    </p:spTree>
    <p:extLst>
      <p:ext uri="{BB962C8B-B14F-4D97-AF65-F5344CB8AC3E}">
        <p14:creationId xmlns:p14="http://schemas.microsoft.com/office/powerpoint/2010/main" val="15934708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45E1EF98-D36E-4A1E-9D9A-0F401333A3CB}" type="slidenum">
              <a:rPr lang="en-GB" smtClean="0"/>
              <a:t>2</a:t>
            </a:fld>
            <a:endParaRPr lang="en-GB"/>
          </a:p>
        </p:txBody>
      </p:sp>
    </p:spTree>
    <p:extLst>
      <p:ext uri="{BB962C8B-B14F-4D97-AF65-F5344CB8AC3E}">
        <p14:creationId xmlns:p14="http://schemas.microsoft.com/office/powerpoint/2010/main" val="13906139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45E1EF98-D36E-4A1E-9D9A-0F401333A3CB}" type="slidenum">
              <a:rPr lang="en-GB" smtClean="0"/>
              <a:t>11</a:t>
            </a:fld>
            <a:endParaRPr lang="en-GB"/>
          </a:p>
        </p:txBody>
      </p:sp>
    </p:spTree>
    <p:extLst>
      <p:ext uri="{BB962C8B-B14F-4D97-AF65-F5344CB8AC3E}">
        <p14:creationId xmlns:p14="http://schemas.microsoft.com/office/powerpoint/2010/main" val="42150634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45E1EF98-D36E-4A1E-9D9A-0F401333A3CB}" type="slidenum">
              <a:rPr lang="en-GB" smtClean="0"/>
              <a:t>12</a:t>
            </a:fld>
            <a:endParaRPr lang="en-GB"/>
          </a:p>
        </p:txBody>
      </p:sp>
    </p:spTree>
    <p:extLst>
      <p:ext uri="{BB962C8B-B14F-4D97-AF65-F5344CB8AC3E}">
        <p14:creationId xmlns:p14="http://schemas.microsoft.com/office/powerpoint/2010/main" val="29113757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45E1EF98-D36E-4A1E-9D9A-0F401333A3CB}" type="slidenum">
              <a:rPr lang="en-GB" smtClean="0"/>
              <a:t>13</a:t>
            </a:fld>
            <a:endParaRPr lang="en-GB"/>
          </a:p>
        </p:txBody>
      </p:sp>
    </p:spTree>
    <p:extLst>
      <p:ext uri="{BB962C8B-B14F-4D97-AF65-F5344CB8AC3E}">
        <p14:creationId xmlns:p14="http://schemas.microsoft.com/office/powerpoint/2010/main" val="14868069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45E1EF98-D36E-4A1E-9D9A-0F401333A3CB}" type="slidenum">
              <a:rPr lang="en-GB" smtClean="0"/>
              <a:t>14</a:t>
            </a:fld>
            <a:endParaRPr lang="en-GB"/>
          </a:p>
        </p:txBody>
      </p:sp>
    </p:spTree>
    <p:extLst>
      <p:ext uri="{BB962C8B-B14F-4D97-AF65-F5344CB8AC3E}">
        <p14:creationId xmlns:p14="http://schemas.microsoft.com/office/powerpoint/2010/main" val="37058990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45E1EF98-D36E-4A1E-9D9A-0F401333A3CB}" type="slidenum">
              <a:rPr lang="en-GB" smtClean="0"/>
              <a:t>15</a:t>
            </a:fld>
            <a:endParaRPr lang="en-GB"/>
          </a:p>
        </p:txBody>
      </p:sp>
    </p:spTree>
    <p:extLst>
      <p:ext uri="{BB962C8B-B14F-4D97-AF65-F5344CB8AC3E}">
        <p14:creationId xmlns:p14="http://schemas.microsoft.com/office/powerpoint/2010/main" val="7999142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45E1EF98-D36E-4A1E-9D9A-0F401333A3CB}" type="slidenum">
              <a:rPr lang="en-GB" smtClean="0"/>
              <a:t>16</a:t>
            </a:fld>
            <a:endParaRPr lang="en-GB"/>
          </a:p>
        </p:txBody>
      </p:sp>
    </p:spTree>
    <p:extLst>
      <p:ext uri="{BB962C8B-B14F-4D97-AF65-F5344CB8AC3E}">
        <p14:creationId xmlns:p14="http://schemas.microsoft.com/office/powerpoint/2010/main" val="10706299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45E1EF98-D36E-4A1E-9D9A-0F401333A3CB}" type="slidenum">
              <a:rPr lang="en-GB" smtClean="0"/>
              <a:t>17</a:t>
            </a:fld>
            <a:endParaRPr lang="en-GB"/>
          </a:p>
        </p:txBody>
      </p:sp>
    </p:spTree>
    <p:extLst>
      <p:ext uri="{BB962C8B-B14F-4D97-AF65-F5344CB8AC3E}">
        <p14:creationId xmlns:p14="http://schemas.microsoft.com/office/powerpoint/2010/main" val="33400643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45E1EF98-D36E-4A1E-9D9A-0F401333A3CB}" type="slidenum">
              <a:rPr lang="en-GB" smtClean="0"/>
              <a:t>18</a:t>
            </a:fld>
            <a:endParaRPr lang="en-GB"/>
          </a:p>
        </p:txBody>
      </p:sp>
    </p:spTree>
    <p:extLst>
      <p:ext uri="{BB962C8B-B14F-4D97-AF65-F5344CB8AC3E}">
        <p14:creationId xmlns:p14="http://schemas.microsoft.com/office/powerpoint/2010/main" val="5236513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45E1EF98-D36E-4A1E-9D9A-0F401333A3CB}" type="slidenum">
              <a:rPr lang="en-GB" smtClean="0"/>
              <a:t>19</a:t>
            </a:fld>
            <a:endParaRPr lang="en-GB"/>
          </a:p>
        </p:txBody>
      </p:sp>
    </p:spTree>
    <p:extLst>
      <p:ext uri="{BB962C8B-B14F-4D97-AF65-F5344CB8AC3E}">
        <p14:creationId xmlns:p14="http://schemas.microsoft.com/office/powerpoint/2010/main" val="26634784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45E1EF98-D36E-4A1E-9D9A-0F401333A3CB}" type="slidenum">
              <a:rPr lang="en-GB" smtClean="0"/>
              <a:t>20</a:t>
            </a:fld>
            <a:endParaRPr lang="en-GB"/>
          </a:p>
        </p:txBody>
      </p:sp>
    </p:spTree>
    <p:extLst>
      <p:ext uri="{BB962C8B-B14F-4D97-AF65-F5344CB8AC3E}">
        <p14:creationId xmlns:p14="http://schemas.microsoft.com/office/powerpoint/2010/main" val="23325729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45E1EF98-D36E-4A1E-9D9A-0F401333A3CB}" type="slidenum">
              <a:rPr lang="en-GB" smtClean="0"/>
              <a:t>3</a:t>
            </a:fld>
            <a:endParaRPr lang="en-GB"/>
          </a:p>
        </p:txBody>
      </p:sp>
    </p:spTree>
    <p:extLst>
      <p:ext uri="{BB962C8B-B14F-4D97-AF65-F5344CB8AC3E}">
        <p14:creationId xmlns:p14="http://schemas.microsoft.com/office/powerpoint/2010/main" val="253755784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45E1EF98-D36E-4A1E-9D9A-0F401333A3CB}" type="slidenum">
              <a:rPr lang="en-GB" smtClean="0"/>
              <a:t>21</a:t>
            </a:fld>
            <a:endParaRPr lang="en-GB"/>
          </a:p>
        </p:txBody>
      </p:sp>
    </p:spTree>
    <p:extLst>
      <p:ext uri="{BB962C8B-B14F-4D97-AF65-F5344CB8AC3E}">
        <p14:creationId xmlns:p14="http://schemas.microsoft.com/office/powerpoint/2010/main" val="10937158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45E1EF98-D36E-4A1E-9D9A-0F401333A3CB}" type="slidenum">
              <a:rPr lang="en-GB" smtClean="0"/>
              <a:t>22</a:t>
            </a:fld>
            <a:endParaRPr lang="en-GB"/>
          </a:p>
        </p:txBody>
      </p:sp>
    </p:spTree>
    <p:extLst>
      <p:ext uri="{BB962C8B-B14F-4D97-AF65-F5344CB8AC3E}">
        <p14:creationId xmlns:p14="http://schemas.microsoft.com/office/powerpoint/2010/main" val="12048743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45E1EF98-D36E-4A1E-9D9A-0F401333A3CB}" type="slidenum">
              <a:rPr lang="en-GB" smtClean="0"/>
              <a:t>23</a:t>
            </a:fld>
            <a:endParaRPr lang="en-GB"/>
          </a:p>
        </p:txBody>
      </p:sp>
    </p:spTree>
    <p:extLst>
      <p:ext uri="{BB962C8B-B14F-4D97-AF65-F5344CB8AC3E}">
        <p14:creationId xmlns:p14="http://schemas.microsoft.com/office/powerpoint/2010/main" val="215480426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45E1EF98-D36E-4A1E-9D9A-0F401333A3CB}" type="slidenum">
              <a:rPr lang="en-GB" smtClean="0"/>
              <a:t>24</a:t>
            </a:fld>
            <a:endParaRPr lang="en-GB"/>
          </a:p>
        </p:txBody>
      </p:sp>
    </p:spTree>
    <p:extLst>
      <p:ext uri="{BB962C8B-B14F-4D97-AF65-F5344CB8AC3E}">
        <p14:creationId xmlns:p14="http://schemas.microsoft.com/office/powerpoint/2010/main" val="388306440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45E1EF98-D36E-4A1E-9D9A-0F401333A3CB}" type="slidenum">
              <a:rPr lang="en-GB" smtClean="0"/>
              <a:t>25</a:t>
            </a:fld>
            <a:endParaRPr lang="en-GB"/>
          </a:p>
        </p:txBody>
      </p:sp>
    </p:spTree>
    <p:extLst>
      <p:ext uri="{BB962C8B-B14F-4D97-AF65-F5344CB8AC3E}">
        <p14:creationId xmlns:p14="http://schemas.microsoft.com/office/powerpoint/2010/main" val="170925203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45E1EF98-D36E-4A1E-9D9A-0F401333A3CB}" type="slidenum">
              <a:rPr lang="en-GB" smtClean="0"/>
              <a:t>26</a:t>
            </a:fld>
            <a:endParaRPr lang="en-GB"/>
          </a:p>
        </p:txBody>
      </p:sp>
    </p:spTree>
    <p:extLst>
      <p:ext uri="{BB962C8B-B14F-4D97-AF65-F5344CB8AC3E}">
        <p14:creationId xmlns:p14="http://schemas.microsoft.com/office/powerpoint/2010/main" val="158415555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45E1EF98-D36E-4A1E-9D9A-0F401333A3CB}" type="slidenum">
              <a:rPr lang="en-GB" smtClean="0"/>
              <a:t>27</a:t>
            </a:fld>
            <a:endParaRPr lang="en-GB"/>
          </a:p>
        </p:txBody>
      </p:sp>
    </p:spTree>
    <p:extLst>
      <p:ext uri="{BB962C8B-B14F-4D97-AF65-F5344CB8AC3E}">
        <p14:creationId xmlns:p14="http://schemas.microsoft.com/office/powerpoint/2010/main" val="359303625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45E1EF98-D36E-4A1E-9D9A-0F401333A3CB}" type="slidenum">
              <a:rPr lang="en-GB" smtClean="0"/>
              <a:t>28</a:t>
            </a:fld>
            <a:endParaRPr lang="en-GB"/>
          </a:p>
        </p:txBody>
      </p:sp>
    </p:spTree>
    <p:extLst>
      <p:ext uri="{BB962C8B-B14F-4D97-AF65-F5344CB8AC3E}">
        <p14:creationId xmlns:p14="http://schemas.microsoft.com/office/powerpoint/2010/main" val="194636180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45E1EF98-D36E-4A1E-9D9A-0F401333A3CB}" type="slidenum">
              <a:rPr lang="en-GB" smtClean="0"/>
              <a:t>29</a:t>
            </a:fld>
            <a:endParaRPr lang="en-GB"/>
          </a:p>
        </p:txBody>
      </p:sp>
    </p:spTree>
    <p:extLst>
      <p:ext uri="{BB962C8B-B14F-4D97-AF65-F5344CB8AC3E}">
        <p14:creationId xmlns:p14="http://schemas.microsoft.com/office/powerpoint/2010/main" val="19552192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45E1EF98-D36E-4A1E-9D9A-0F401333A3CB}" type="slidenum">
              <a:rPr lang="en-GB" smtClean="0"/>
              <a:t>30</a:t>
            </a:fld>
            <a:endParaRPr lang="en-GB"/>
          </a:p>
        </p:txBody>
      </p:sp>
    </p:spTree>
    <p:extLst>
      <p:ext uri="{BB962C8B-B14F-4D97-AF65-F5344CB8AC3E}">
        <p14:creationId xmlns:p14="http://schemas.microsoft.com/office/powerpoint/2010/main" val="8368610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45E1EF98-D36E-4A1E-9D9A-0F401333A3CB}" type="slidenum">
              <a:rPr lang="en-GB" smtClean="0"/>
              <a:t>4</a:t>
            </a:fld>
            <a:endParaRPr lang="en-GB"/>
          </a:p>
        </p:txBody>
      </p:sp>
    </p:spTree>
    <p:extLst>
      <p:ext uri="{BB962C8B-B14F-4D97-AF65-F5344CB8AC3E}">
        <p14:creationId xmlns:p14="http://schemas.microsoft.com/office/powerpoint/2010/main" val="34144105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45E1EF98-D36E-4A1E-9D9A-0F401333A3CB}" type="slidenum">
              <a:rPr lang="en-GB" smtClean="0"/>
              <a:t>31</a:t>
            </a:fld>
            <a:endParaRPr lang="en-GB"/>
          </a:p>
        </p:txBody>
      </p:sp>
    </p:spTree>
    <p:extLst>
      <p:ext uri="{BB962C8B-B14F-4D97-AF65-F5344CB8AC3E}">
        <p14:creationId xmlns:p14="http://schemas.microsoft.com/office/powerpoint/2010/main" val="29311112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45E1EF98-D36E-4A1E-9D9A-0F401333A3CB}" type="slidenum">
              <a:rPr lang="en-GB" smtClean="0"/>
              <a:t>5</a:t>
            </a:fld>
            <a:endParaRPr lang="en-GB"/>
          </a:p>
        </p:txBody>
      </p:sp>
    </p:spTree>
    <p:extLst>
      <p:ext uri="{BB962C8B-B14F-4D97-AF65-F5344CB8AC3E}">
        <p14:creationId xmlns:p14="http://schemas.microsoft.com/office/powerpoint/2010/main" val="16557940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45E1EF98-D36E-4A1E-9D9A-0F401333A3CB}" type="slidenum">
              <a:rPr lang="en-GB" smtClean="0"/>
              <a:t>6</a:t>
            </a:fld>
            <a:endParaRPr lang="en-GB"/>
          </a:p>
        </p:txBody>
      </p:sp>
    </p:spTree>
    <p:extLst>
      <p:ext uri="{BB962C8B-B14F-4D97-AF65-F5344CB8AC3E}">
        <p14:creationId xmlns:p14="http://schemas.microsoft.com/office/powerpoint/2010/main" val="35623332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45E1EF98-D36E-4A1E-9D9A-0F401333A3CB}" type="slidenum">
              <a:rPr lang="en-GB" smtClean="0"/>
              <a:t>7</a:t>
            </a:fld>
            <a:endParaRPr lang="en-GB"/>
          </a:p>
        </p:txBody>
      </p:sp>
    </p:spTree>
    <p:extLst>
      <p:ext uri="{BB962C8B-B14F-4D97-AF65-F5344CB8AC3E}">
        <p14:creationId xmlns:p14="http://schemas.microsoft.com/office/powerpoint/2010/main" val="26407181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45E1EF98-D36E-4A1E-9D9A-0F401333A3CB}" type="slidenum">
              <a:rPr lang="en-GB" smtClean="0"/>
              <a:t>8</a:t>
            </a:fld>
            <a:endParaRPr lang="en-GB"/>
          </a:p>
        </p:txBody>
      </p:sp>
    </p:spTree>
    <p:extLst>
      <p:ext uri="{BB962C8B-B14F-4D97-AF65-F5344CB8AC3E}">
        <p14:creationId xmlns:p14="http://schemas.microsoft.com/office/powerpoint/2010/main" val="30127990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45E1EF98-D36E-4A1E-9D9A-0F401333A3CB}" type="slidenum">
              <a:rPr lang="en-GB" smtClean="0"/>
              <a:t>9</a:t>
            </a:fld>
            <a:endParaRPr lang="en-GB"/>
          </a:p>
        </p:txBody>
      </p:sp>
    </p:spTree>
    <p:extLst>
      <p:ext uri="{BB962C8B-B14F-4D97-AF65-F5344CB8AC3E}">
        <p14:creationId xmlns:p14="http://schemas.microsoft.com/office/powerpoint/2010/main" val="3921419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45E1EF98-D36E-4A1E-9D9A-0F401333A3CB}" type="slidenum">
              <a:rPr lang="en-GB" smtClean="0"/>
              <a:t>10</a:t>
            </a:fld>
            <a:endParaRPr lang="en-GB"/>
          </a:p>
        </p:txBody>
      </p:sp>
    </p:spTree>
    <p:extLst>
      <p:ext uri="{BB962C8B-B14F-4D97-AF65-F5344CB8AC3E}">
        <p14:creationId xmlns:p14="http://schemas.microsoft.com/office/powerpoint/2010/main" val="152849793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NBS Blue Cover">
    <p:spTree>
      <p:nvGrpSpPr>
        <p:cNvPr id="1" name=""/>
        <p:cNvGrpSpPr/>
        <p:nvPr/>
      </p:nvGrpSpPr>
      <p:grpSpPr>
        <a:xfrm>
          <a:off x="0" y="0"/>
          <a:ext cx="0" cy="0"/>
          <a:chOff x="0" y="0"/>
          <a:chExt cx="0" cy="0"/>
        </a:xfrm>
      </p:grpSpPr>
      <p:sp>
        <p:nvSpPr>
          <p:cNvPr id="11" name="Rectangle 10"/>
          <p:cNvSpPr/>
          <p:nvPr userDrawn="1"/>
        </p:nvSpPr>
        <p:spPr>
          <a:xfrm>
            <a:off x="0" y="0"/>
            <a:ext cx="12192000" cy="68580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12" name="Rounded Rectangle 11"/>
          <p:cNvSpPr/>
          <p:nvPr userDrawn="1"/>
        </p:nvSpPr>
        <p:spPr bwMode="auto">
          <a:xfrm>
            <a:off x="496597" y="3632201"/>
            <a:ext cx="7885404" cy="2872590"/>
          </a:xfrm>
          <a:prstGeom prst="roundRect">
            <a:avLst>
              <a:gd name="adj" fmla="val 2370"/>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sz="1800" dirty="0"/>
          </a:p>
        </p:txBody>
      </p:sp>
      <p:sp>
        <p:nvSpPr>
          <p:cNvPr id="13" name="Title 1"/>
          <p:cNvSpPr>
            <a:spLocks noGrp="1"/>
          </p:cNvSpPr>
          <p:nvPr>
            <p:ph type="ctrTitle"/>
          </p:nvPr>
        </p:nvSpPr>
        <p:spPr>
          <a:xfrm>
            <a:off x="850197" y="4086333"/>
            <a:ext cx="6600473" cy="1261966"/>
          </a:xfrm>
        </p:spPr>
        <p:txBody>
          <a:bodyPr lIns="0" tIns="0" rIns="0" bIns="0" anchor="t">
            <a:noAutofit/>
          </a:bodyPr>
          <a:lstStyle/>
          <a:p>
            <a:pPr algn="l">
              <a:lnSpc>
                <a:spcPct val="80000"/>
              </a:lnSpc>
              <a:defRPr/>
            </a:pPr>
            <a:r>
              <a:rPr lang="en-GB" altLang="en-US" sz="4000" b="1" dirty="0">
                <a:latin typeface="NBS Medium"/>
                <a:ea typeface="ＭＳ Ｐゴシック" panose="020B0600070205080204" pitchFamily="34" charset="-128"/>
                <a:cs typeface="NBS Medium"/>
              </a:rPr>
              <a:t>PowerPoint template</a:t>
            </a:r>
            <a:br>
              <a:rPr lang="en-GB" altLang="en-US" sz="4000" b="1" dirty="0">
                <a:latin typeface="NBS Medium"/>
                <a:ea typeface="ＭＳ Ｐゴシック" panose="020B0600070205080204" pitchFamily="34" charset="-128"/>
                <a:cs typeface="NBS Medium"/>
              </a:rPr>
            </a:br>
            <a:r>
              <a:rPr lang="en-GB" altLang="en-US" sz="4000" b="1" dirty="0">
                <a:latin typeface="NBS Medium"/>
                <a:ea typeface="ＭＳ Ｐゴシック" panose="020B0600070205080204" pitchFamily="34" charset="-128"/>
                <a:cs typeface="NBS Medium"/>
              </a:rPr>
              <a:t>for internal use</a:t>
            </a:r>
          </a:p>
        </p:txBody>
      </p:sp>
      <p:sp>
        <p:nvSpPr>
          <p:cNvPr id="14" name="Subtitle 2"/>
          <p:cNvSpPr>
            <a:spLocks noGrp="1"/>
          </p:cNvSpPr>
          <p:nvPr>
            <p:ph type="subTitle" idx="1"/>
          </p:nvPr>
        </p:nvSpPr>
        <p:spPr>
          <a:xfrm>
            <a:off x="867130" y="5280563"/>
            <a:ext cx="6583540" cy="726264"/>
          </a:xfrm>
        </p:spPr>
        <p:txBody>
          <a:bodyPr lIns="0" tIns="0" rIns="0" bIns="0" anchor="t" anchorCtr="0">
            <a:normAutofit/>
          </a:bodyPr>
          <a:lstStyle/>
          <a:p>
            <a:pPr algn="l">
              <a:lnSpc>
                <a:spcPct val="80000"/>
              </a:lnSpc>
              <a:buFont typeface="Arial" panose="020B0604020202020204" pitchFamily="34" charset="0"/>
              <a:buNone/>
              <a:defRPr/>
            </a:pPr>
            <a:r>
              <a:rPr lang="en-GB" altLang="en-US" sz="1600" dirty="0">
                <a:solidFill>
                  <a:schemeClr val="tx1"/>
                </a:solidFill>
                <a:latin typeface="NBS Light"/>
                <a:ea typeface="ＭＳ Ｐゴシック" panose="020B0600070205080204" pitchFamily="34" charset="-128"/>
                <a:cs typeface="NBS Light"/>
              </a:rPr>
              <a:t>Notes for guidance on template use</a:t>
            </a:r>
          </a:p>
        </p:txBody>
      </p:sp>
      <p:grpSp>
        <p:nvGrpSpPr>
          <p:cNvPr id="15" name="Group 14"/>
          <p:cNvGrpSpPr/>
          <p:nvPr userDrawn="1"/>
        </p:nvGrpSpPr>
        <p:grpSpPr>
          <a:xfrm>
            <a:off x="935567" y="3335388"/>
            <a:ext cx="1976967" cy="607295"/>
            <a:chOff x="3236913" y="913342"/>
            <a:chExt cx="1740428" cy="712845"/>
          </a:xfrm>
        </p:grpSpPr>
        <p:pic>
          <p:nvPicPr>
            <p:cNvPr id="16" name="Picture 15" descr="Nationwide BS Logo sRGB.png"/>
            <p:cNvPicPr>
              <a:picLocks noChangeAspect="1"/>
            </p:cNvPicPr>
            <p:nvPr/>
          </p:nvPicPr>
          <p:blipFill rotWithShape="1">
            <a:blip r:embed="rId2" cstate="print">
              <a:extLst>
                <a:ext uri="{28A0092B-C50C-407E-A947-70E740481C1C}">
                  <a14:useLocalDpi xmlns:a14="http://schemas.microsoft.com/office/drawing/2010/main" val="0"/>
                </a:ext>
              </a:extLst>
            </a:blip>
            <a:srcRect l="8938" t="18020" r="9268" b="14259"/>
            <a:stretch/>
          </p:blipFill>
          <p:spPr>
            <a:xfrm>
              <a:off x="3236913" y="913342"/>
              <a:ext cx="1740428" cy="712845"/>
            </a:xfrm>
            <a:prstGeom prst="rect">
              <a:avLst/>
            </a:prstGeom>
          </p:spPr>
        </p:pic>
        <p:sp>
          <p:nvSpPr>
            <p:cNvPr id="17" name="Rounded Rectangle 16"/>
            <p:cNvSpPr/>
            <p:nvPr/>
          </p:nvSpPr>
          <p:spPr>
            <a:xfrm>
              <a:off x="3249341" y="919691"/>
              <a:ext cx="1728000" cy="480613"/>
            </a:xfrm>
            <a:prstGeom prst="roundRect">
              <a:avLst>
                <a:gd name="adj" fmla="val 13275"/>
              </a:avLst>
            </a:prstGeom>
            <a:noFill/>
            <a:ln w="63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grpSp>
    </p:spTree>
    <p:extLst>
      <p:ext uri="{BB962C8B-B14F-4D97-AF65-F5344CB8AC3E}">
        <p14:creationId xmlns:p14="http://schemas.microsoft.com/office/powerpoint/2010/main" val="12445137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NBS Front Cover Icons">
    <p:spTree>
      <p:nvGrpSpPr>
        <p:cNvPr id="1" name=""/>
        <p:cNvGrpSpPr/>
        <p:nvPr/>
      </p:nvGrpSpPr>
      <p:grpSpPr>
        <a:xfrm>
          <a:off x="0" y="0"/>
          <a:ext cx="0" cy="0"/>
          <a:chOff x="0" y="0"/>
          <a:chExt cx="0" cy="0"/>
        </a:xfrm>
      </p:grpSpPr>
      <p:sp>
        <p:nvSpPr>
          <p:cNvPr id="12" name="Rectangle 11"/>
          <p:cNvSpPr/>
          <p:nvPr userDrawn="1"/>
        </p:nvSpPr>
        <p:spPr>
          <a:xfrm>
            <a:off x="-24192" y="0"/>
            <a:ext cx="12216191"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pic>
        <p:nvPicPr>
          <p:cNvPr id="13" name="Picture 12" descr="Village-wallpaper.png"/>
          <p:cNvPicPr>
            <a:picLocks noChangeAspect="1"/>
          </p:cNvPicPr>
          <p:nvPr userDrawn="1"/>
        </p:nvPicPr>
        <p:blipFill rotWithShape="1">
          <a:blip r:embed="rId2">
            <a:extLst>
              <a:ext uri="{28A0092B-C50C-407E-A947-70E740481C1C}">
                <a14:useLocalDpi xmlns:a14="http://schemas.microsoft.com/office/drawing/2010/main" val="0"/>
              </a:ext>
            </a:extLst>
          </a:blip>
          <a:srcRect l="4791" t="2540" r="3960" b="29160"/>
          <a:stretch/>
        </p:blipFill>
        <p:spPr>
          <a:xfrm>
            <a:off x="-24193" y="-1"/>
            <a:ext cx="12216191" cy="6858001"/>
          </a:xfrm>
          <a:prstGeom prst="rect">
            <a:avLst/>
          </a:prstGeom>
        </p:spPr>
      </p:pic>
      <p:sp>
        <p:nvSpPr>
          <p:cNvPr id="14" name="Rectangle 13"/>
          <p:cNvSpPr/>
          <p:nvPr userDrawn="1"/>
        </p:nvSpPr>
        <p:spPr>
          <a:xfrm>
            <a:off x="748590" y="3457264"/>
            <a:ext cx="2841277" cy="349875"/>
          </a:xfrm>
          <a:prstGeom prst="rect">
            <a:avLst/>
          </a:prstGeom>
          <a:solidFill>
            <a:srgbClr val="0077C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15" name="Rounded Rectangle 14"/>
          <p:cNvSpPr/>
          <p:nvPr userDrawn="1"/>
        </p:nvSpPr>
        <p:spPr bwMode="auto">
          <a:xfrm>
            <a:off x="496597" y="3632201"/>
            <a:ext cx="7885404" cy="2872590"/>
          </a:xfrm>
          <a:prstGeom prst="roundRect">
            <a:avLst>
              <a:gd name="adj" fmla="val 2370"/>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sz="1800" dirty="0"/>
          </a:p>
        </p:txBody>
      </p:sp>
      <p:sp>
        <p:nvSpPr>
          <p:cNvPr id="16" name="Title 1"/>
          <p:cNvSpPr>
            <a:spLocks noGrp="1"/>
          </p:cNvSpPr>
          <p:nvPr>
            <p:ph type="ctrTitle" idx="4294967295"/>
          </p:nvPr>
        </p:nvSpPr>
        <p:spPr>
          <a:xfrm>
            <a:off x="850197" y="4086333"/>
            <a:ext cx="6600473" cy="1261966"/>
          </a:xfrm>
        </p:spPr>
        <p:txBody>
          <a:bodyPr lIns="0" tIns="0" rIns="0" bIns="0" anchor="t">
            <a:noAutofit/>
          </a:bodyPr>
          <a:lstStyle/>
          <a:p>
            <a:pPr algn="l">
              <a:lnSpc>
                <a:spcPct val="80000"/>
              </a:lnSpc>
              <a:defRPr/>
            </a:pPr>
            <a:r>
              <a:rPr lang="en-GB" altLang="en-US" sz="4000" b="1" dirty="0">
                <a:latin typeface="NBS Medium"/>
                <a:ea typeface="ＭＳ Ｐゴシック" panose="020B0600070205080204" pitchFamily="34" charset="-128"/>
                <a:cs typeface="NBS Medium"/>
              </a:rPr>
              <a:t>PowerPoint template</a:t>
            </a:r>
            <a:br>
              <a:rPr lang="en-GB" altLang="en-US" sz="4000" b="1" dirty="0">
                <a:latin typeface="NBS Medium"/>
                <a:ea typeface="ＭＳ Ｐゴシック" panose="020B0600070205080204" pitchFamily="34" charset="-128"/>
                <a:cs typeface="NBS Medium"/>
              </a:rPr>
            </a:br>
            <a:r>
              <a:rPr lang="en-GB" altLang="en-US" sz="4000" b="1" dirty="0">
                <a:latin typeface="NBS Medium"/>
                <a:ea typeface="ＭＳ Ｐゴシック" panose="020B0600070205080204" pitchFamily="34" charset="-128"/>
                <a:cs typeface="NBS Medium"/>
              </a:rPr>
              <a:t>for internal use</a:t>
            </a:r>
          </a:p>
        </p:txBody>
      </p:sp>
      <p:sp>
        <p:nvSpPr>
          <p:cNvPr id="17" name="Subtitle 2"/>
          <p:cNvSpPr>
            <a:spLocks noGrp="1"/>
          </p:cNvSpPr>
          <p:nvPr>
            <p:ph type="subTitle" idx="4294967295"/>
          </p:nvPr>
        </p:nvSpPr>
        <p:spPr>
          <a:xfrm>
            <a:off x="867130" y="5280563"/>
            <a:ext cx="6583540" cy="726264"/>
          </a:xfrm>
        </p:spPr>
        <p:txBody>
          <a:bodyPr lIns="0" tIns="0" rIns="0" bIns="0" anchor="t" anchorCtr="0">
            <a:normAutofit/>
          </a:bodyPr>
          <a:lstStyle/>
          <a:p>
            <a:pPr algn="l">
              <a:lnSpc>
                <a:spcPct val="80000"/>
              </a:lnSpc>
              <a:buFont typeface="Arial" panose="020B0604020202020204" pitchFamily="34" charset="0"/>
              <a:buNone/>
              <a:defRPr/>
            </a:pPr>
            <a:r>
              <a:rPr lang="en-GB" altLang="en-US" sz="1600" dirty="0">
                <a:solidFill>
                  <a:schemeClr val="tx1"/>
                </a:solidFill>
                <a:latin typeface="NBS Light"/>
                <a:ea typeface="ＭＳ Ｐゴシック" panose="020B0600070205080204" pitchFamily="34" charset="-128"/>
                <a:cs typeface="NBS Light"/>
              </a:rPr>
              <a:t>Notes for guidance on template use</a:t>
            </a:r>
          </a:p>
        </p:txBody>
      </p:sp>
      <p:pic>
        <p:nvPicPr>
          <p:cNvPr id="18" name="Picture 17" descr="Nationwide BS Logo CMYK.ai"/>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14729" y="3173640"/>
            <a:ext cx="2422523" cy="899994"/>
          </a:xfrm>
          <a:prstGeom prst="rect">
            <a:avLst/>
          </a:prstGeom>
        </p:spPr>
      </p:pic>
    </p:spTree>
    <p:extLst>
      <p:ext uri="{BB962C8B-B14F-4D97-AF65-F5344CB8AC3E}">
        <p14:creationId xmlns:p14="http://schemas.microsoft.com/office/powerpoint/2010/main" val="4265132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NBS Front Cover 3 Light Blue">
    <p:spTree>
      <p:nvGrpSpPr>
        <p:cNvPr id="1" name=""/>
        <p:cNvGrpSpPr/>
        <p:nvPr/>
      </p:nvGrpSpPr>
      <p:grpSpPr>
        <a:xfrm>
          <a:off x="0" y="0"/>
          <a:ext cx="0" cy="0"/>
          <a:chOff x="0" y="0"/>
          <a:chExt cx="0" cy="0"/>
        </a:xfrm>
      </p:grpSpPr>
      <p:sp>
        <p:nvSpPr>
          <p:cNvPr id="18" name="Rectangle 17"/>
          <p:cNvSpPr/>
          <p:nvPr userDrawn="1"/>
        </p:nvSpPr>
        <p:spPr>
          <a:xfrm>
            <a:off x="0" y="0"/>
            <a:ext cx="12192000" cy="6858000"/>
          </a:xfrm>
          <a:prstGeom prst="rect">
            <a:avLst/>
          </a:prstGeom>
          <a:solidFill>
            <a:srgbClr val="82AED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19" name="Rounded Rectangle 18"/>
          <p:cNvSpPr/>
          <p:nvPr userDrawn="1"/>
        </p:nvSpPr>
        <p:spPr bwMode="auto">
          <a:xfrm>
            <a:off x="496597" y="3632201"/>
            <a:ext cx="7885404" cy="2872590"/>
          </a:xfrm>
          <a:prstGeom prst="roundRect">
            <a:avLst>
              <a:gd name="adj" fmla="val 2370"/>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sz="1800" dirty="0"/>
          </a:p>
        </p:txBody>
      </p:sp>
      <p:sp>
        <p:nvSpPr>
          <p:cNvPr id="20" name="Title 1"/>
          <p:cNvSpPr>
            <a:spLocks noGrp="1"/>
          </p:cNvSpPr>
          <p:nvPr>
            <p:ph type="ctrTitle" idx="4294967295"/>
          </p:nvPr>
        </p:nvSpPr>
        <p:spPr>
          <a:xfrm>
            <a:off x="850197" y="4086333"/>
            <a:ext cx="6600473" cy="1194230"/>
          </a:xfrm>
        </p:spPr>
        <p:txBody>
          <a:bodyPr lIns="0" tIns="0" rIns="0" bIns="0" anchor="t">
            <a:noAutofit/>
          </a:bodyPr>
          <a:lstStyle/>
          <a:p>
            <a:pPr algn="l">
              <a:lnSpc>
                <a:spcPct val="80000"/>
              </a:lnSpc>
              <a:defRPr/>
            </a:pPr>
            <a:r>
              <a:rPr lang="en-GB" altLang="en-US" sz="4000" b="1" dirty="0">
                <a:latin typeface="NBS Medium"/>
                <a:ea typeface="ＭＳ Ｐゴシック" panose="020B0600070205080204" pitchFamily="34" charset="-128"/>
                <a:cs typeface="NBS Medium"/>
              </a:rPr>
              <a:t>PowerPoint template</a:t>
            </a:r>
            <a:br>
              <a:rPr lang="en-GB" altLang="en-US" sz="4000" b="1" dirty="0">
                <a:latin typeface="NBS Medium"/>
                <a:ea typeface="ＭＳ Ｐゴシック" panose="020B0600070205080204" pitchFamily="34" charset="-128"/>
                <a:cs typeface="NBS Medium"/>
              </a:rPr>
            </a:br>
            <a:r>
              <a:rPr lang="en-GB" altLang="en-US" sz="4000" b="1" dirty="0">
                <a:latin typeface="NBS Medium"/>
                <a:ea typeface="ＭＳ Ｐゴシック" panose="020B0600070205080204" pitchFamily="34" charset="-128"/>
                <a:cs typeface="NBS Medium"/>
              </a:rPr>
              <a:t>for internal use</a:t>
            </a:r>
          </a:p>
        </p:txBody>
      </p:sp>
      <p:sp>
        <p:nvSpPr>
          <p:cNvPr id="21" name="Subtitle 2"/>
          <p:cNvSpPr>
            <a:spLocks noGrp="1"/>
          </p:cNvSpPr>
          <p:nvPr>
            <p:ph type="subTitle" idx="4294967295"/>
          </p:nvPr>
        </p:nvSpPr>
        <p:spPr>
          <a:xfrm>
            <a:off x="867130" y="5280563"/>
            <a:ext cx="6583540" cy="726264"/>
          </a:xfrm>
        </p:spPr>
        <p:txBody>
          <a:bodyPr lIns="0" tIns="0" rIns="0" bIns="0" anchor="t" anchorCtr="0">
            <a:normAutofit/>
          </a:bodyPr>
          <a:lstStyle/>
          <a:p>
            <a:pPr algn="l">
              <a:lnSpc>
                <a:spcPct val="80000"/>
              </a:lnSpc>
              <a:buFont typeface="Arial" panose="020B0604020202020204" pitchFamily="34" charset="0"/>
              <a:buNone/>
              <a:defRPr/>
            </a:pPr>
            <a:r>
              <a:rPr lang="en-GB" altLang="en-US" sz="1600" dirty="0">
                <a:solidFill>
                  <a:schemeClr val="tx1"/>
                </a:solidFill>
                <a:latin typeface="NBS Light"/>
                <a:ea typeface="ＭＳ Ｐゴシック" panose="020B0600070205080204" pitchFamily="34" charset="-128"/>
                <a:cs typeface="NBS Light"/>
              </a:rPr>
              <a:t>Notes for guidance on template use</a:t>
            </a:r>
          </a:p>
        </p:txBody>
      </p:sp>
      <p:pic>
        <p:nvPicPr>
          <p:cNvPr id="22" name="Picture 21" descr="Nationwide BS Logo CMYK.ai"/>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14729" y="3173640"/>
            <a:ext cx="2422523" cy="899994"/>
          </a:xfrm>
          <a:prstGeom prst="rect">
            <a:avLst/>
          </a:prstGeom>
        </p:spPr>
      </p:pic>
    </p:spTree>
    <p:extLst>
      <p:ext uri="{BB962C8B-B14F-4D97-AF65-F5344CB8AC3E}">
        <p14:creationId xmlns:p14="http://schemas.microsoft.com/office/powerpoint/2010/main" val="38045694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NBS Front Cover Print friendly">
    <p:spTree>
      <p:nvGrpSpPr>
        <p:cNvPr id="1" name=""/>
        <p:cNvGrpSpPr/>
        <p:nvPr/>
      </p:nvGrpSpPr>
      <p:grpSpPr>
        <a:xfrm>
          <a:off x="0" y="0"/>
          <a:ext cx="0" cy="0"/>
          <a:chOff x="0" y="0"/>
          <a:chExt cx="0" cy="0"/>
        </a:xfrm>
      </p:grpSpPr>
      <p:sp>
        <p:nvSpPr>
          <p:cNvPr id="7" name="Rounded Rectangle 6"/>
          <p:cNvSpPr/>
          <p:nvPr userDrawn="1"/>
        </p:nvSpPr>
        <p:spPr bwMode="auto">
          <a:xfrm>
            <a:off x="496597" y="3632201"/>
            <a:ext cx="7885404" cy="2872590"/>
          </a:xfrm>
          <a:prstGeom prst="roundRect">
            <a:avLst>
              <a:gd name="adj" fmla="val 2370"/>
            </a:avLst>
          </a:prstGeom>
          <a:solidFill>
            <a:srgbClr val="FFFFFF"/>
          </a:solidFill>
          <a:ln w="9525" cmpd="sng">
            <a:solidFill>
              <a:srgbClr val="004A8F"/>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sz="1800" dirty="0"/>
          </a:p>
        </p:txBody>
      </p:sp>
      <p:pic>
        <p:nvPicPr>
          <p:cNvPr id="10" name="Picture 9" descr="Nationwide BS Logo CMYK.ai"/>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14729" y="3177873"/>
            <a:ext cx="2422523" cy="899994"/>
          </a:xfrm>
          <a:prstGeom prst="rect">
            <a:avLst/>
          </a:prstGeom>
        </p:spPr>
      </p:pic>
      <p:sp>
        <p:nvSpPr>
          <p:cNvPr id="11" name="Title 1"/>
          <p:cNvSpPr>
            <a:spLocks noGrp="1"/>
          </p:cNvSpPr>
          <p:nvPr>
            <p:ph type="ctrTitle" idx="4294967295"/>
          </p:nvPr>
        </p:nvSpPr>
        <p:spPr>
          <a:xfrm>
            <a:off x="850197" y="4086333"/>
            <a:ext cx="6600473" cy="1194230"/>
          </a:xfrm>
        </p:spPr>
        <p:txBody>
          <a:bodyPr lIns="0" tIns="0" rIns="0" bIns="0" anchor="t">
            <a:noAutofit/>
          </a:bodyPr>
          <a:lstStyle/>
          <a:p>
            <a:pPr algn="l">
              <a:lnSpc>
                <a:spcPct val="80000"/>
              </a:lnSpc>
              <a:defRPr/>
            </a:pPr>
            <a:r>
              <a:rPr lang="en-GB" altLang="en-US" sz="4000" b="1" dirty="0">
                <a:latin typeface="NBS Medium"/>
                <a:ea typeface="ＭＳ Ｐゴシック" panose="020B0600070205080204" pitchFamily="34" charset="-128"/>
                <a:cs typeface="NBS Medium"/>
              </a:rPr>
              <a:t>PowerPoint template</a:t>
            </a:r>
            <a:br>
              <a:rPr lang="en-GB" altLang="en-US" sz="4000" b="1" dirty="0">
                <a:latin typeface="NBS Medium"/>
                <a:ea typeface="ＭＳ Ｐゴシック" panose="020B0600070205080204" pitchFamily="34" charset="-128"/>
                <a:cs typeface="NBS Medium"/>
              </a:rPr>
            </a:br>
            <a:r>
              <a:rPr lang="en-GB" altLang="en-US" sz="4000" b="1" dirty="0">
                <a:latin typeface="NBS Medium"/>
                <a:ea typeface="ＭＳ Ｐゴシック" panose="020B0600070205080204" pitchFamily="34" charset="-128"/>
                <a:cs typeface="NBS Medium"/>
              </a:rPr>
              <a:t>for internal use</a:t>
            </a:r>
          </a:p>
        </p:txBody>
      </p:sp>
      <p:sp>
        <p:nvSpPr>
          <p:cNvPr id="12" name="Subtitle 2"/>
          <p:cNvSpPr>
            <a:spLocks noGrp="1"/>
          </p:cNvSpPr>
          <p:nvPr>
            <p:ph type="subTitle" idx="4294967295"/>
          </p:nvPr>
        </p:nvSpPr>
        <p:spPr>
          <a:xfrm>
            <a:off x="867130" y="5280563"/>
            <a:ext cx="6583540" cy="726264"/>
          </a:xfrm>
        </p:spPr>
        <p:txBody>
          <a:bodyPr lIns="0" tIns="0" rIns="0" bIns="0" anchor="t" anchorCtr="0">
            <a:normAutofit/>
          </a:bodyPr>
          <a:lstStyle/>
          <a:p>
            <a:pPr algn="l">
              <a:lnSpc>
                <a:spcPct val="80000"/>
              </a:lnSpc>
              <a:buFont typeface="Arial" panose="020B0604020202020204" pitchFamily="34" charset="0"/>
              <a:buNone/>
              <a:defRPr/>
            </a:pPr>
            <a:r>
              <a:rPr lang="en-GB" altLang="en-US" sz="1600" dirty="0">
                <a:solidFill>
                  <a:schemeClr val="tx1"/>
                </a:solidFill>
                <a:latin typeface="NBS Light"/>
                <a:ea typeface="ＭＳ Ｐゴシック" panose="020B0600070205080204" pitchFamily="34" charset="-128"/>
                <a:cs typeface="NBS Light"/>
              </a:rPr>
              <a:t>Notes for guidance on template use</a:t>
            </a:r>
          </a:p>
        </p:txBody>
      </p:sp>
    </p:spTree>
    <p:extLst>
      <p:ext uri="{BB962C8B-B14F-4D97-AF65-F5344CB8AC3E}">
        <p14:creationId xmlns:p14="http://schemas.microsoft.com/office/powerpoint/2010/main" val="2286450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NBS Section divider 1">
    <p:spTree>
      <p:nvGrpSpPr>
        <p:cNvPr id="1" name=""/>
        <p:cNvGrpSpPr/>
        <p:nvPr/>
      </p:nvGrpSpPr>
      <p:grpSpPr>
        <a:xfrm>
          <a:off x="0" y="0"/>
          <a:ext cx="0" cy="0"/>
          <a:chOff x="0" y="0"/>
          <a:chExt cx="0" cy="0"/>
        </a:xfrm>
      </p:grpSpPr>
      <p:sp>
        <p:nvSpPr>
          <p:cNvPr id="8" name="Rectangle 7"/>
          <p:cNvSpPr/>
          <p:nvPr userDrawn="1"/>
        </p:nvSpPr>
        <p:spPr>
          <a:xfrm>
            <a:off x="0" y="0"/>
            <a:ext cx="1219200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9" name="Rounded Rectangle 8"/>
          <p:cNvSpPr/>
          <p:nvPr userDrawn="1"/>
        </p:nvSpPr>
        <p:spPr bwMode="auto">
          <a:xfrm>
            <a:off x="486833" y="337378"/>
            <a:ext cx="8641771" cy="2193491"/>
          </a:xfrm>
          <a:prstGeom prst="roundRect">
            <a:avLst>
              <a:gd name="adj" fmla="val 3231"/>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sz="1800" dirty="0">
              <a:solidFill>
                <a:srgbClr val="143261"/>
              </a:solidFill>
            </a:endParaRPr>
          </a:p>
        </p:txBody>
      </p:sp>
      <p:sp>
        <p:nvSpPr>
          <p:cNvPr id="11" name="Title 1"/>
          <p:cNvSpPr>
            <a:spLocks noGrp="1"/>
          </p:cNvSpPr>
          <p:nvPr>
            <p:ph type="ctrTitle" idx="4294967295"/>
          </p:nvPr>
        </p:nvSpPr>
        <p:spPr>
          <a:xfrm>
            <a:off x="867133" y="679312"/>
            <a:ext cx="7554383" cy="595727"/>
          </a:xfrm>
        </p:spPr>
        <p:txBody>
          <a:bodyPr lIns="0" tIns="0" rIns="0" bIns="0" anchor="t">
            <a:noAutofit/>
          </a:bodyPr>
          <a:lstStyle/>
          <a:p>
            <a:pPr algn="l">
              <a:lnSpc>
                <a:spcPct val="90000"/>
              </a:lnSpc>
              <a:defRPr/>
            </a:pPr>
            <a:r>
              <a:rPr lang="en-GB" altLang="en-US" sz="4000" b="1" dirty="0">
                <a:solidFill>
                  <a:srgbClr val="004A8F"/>
                </a:solidFill>
                <a:latin typeface="NBS Medium"/>
                <a:ea typeface="ＭＳ Ｐゴシック" panose="020B0600070205080204" pitchFamily="34" charset="-128"/>
                <a:cs typeface="NBS Medium"/>
              </a:rPr>
              <a:t>Section divider</a:t>
            </a:r>
          </a:p>
        </p:txBody>
      </p:sp>
      <p:sp>
        <p:nvSpPr>
          <p:cNvPr id="13" name="Subtitle 2"/>
          <p:cNvSpPr>
            <a:spLocks noGrp="1"/>
          </p:cNvSpPr>
          <p:nvPr>
            <p:ph type="subTitle" idx="4294967295"/>
          </p:nvPr>
        </p:nvSpPr>
        <p:spPr>
          <a:xfrm>
            <a:off x="867133" y="1385896"/>
            <a:ext cx="6583540" cy="726264"/>
          </a:xfrm>
        </p:spPr>
        <p:txBody>
          <a:bodyPr lIns="0" tIns="0" rIns="0" bIns="0" anchor="t" anchorCtr="0">
            <a:normAutofit/>
          </a:bodyPr>
          <a:lstStyle/>
          <a:p>
            <a:pPr algn="l">
              <a:lnSpc>
                <a:spcPct val="80000"/>
              </a:lnSpc>
              <a:buFont typeface="Arial" panose="020B0604020202020204" pitchFamily="34" charset="0"/>
              <a:buNone/>
              <a:defRPr/>
            </a:pPr>
            <a:r>
              <a:rPr lang="en-GB" altLang="en-US" sz="1600" dirty="0">
                <a:solidFill>
                  <a:schemeClr val="tx1"/>
                </a:solidFill>
                <a:latin typeface="NBS Light"/>
                <a:ea typeface="ＭＳ Ｐゴシック" panose="020B0600070205080204" pitchFamily="34" charset="-128"/>
                <a:cs typeface="NBS Light"/>
              </a:rPr>
              <a:t>Notes for guidance on template use</a:t>
            </a:r>
          </a:p>
        </p:txBody>
      </p:sp>
      <p:pic>
        <p:nvPicPr>
          <p:cNvPr id="12" name="Picture 11" descr="Nationwide BS Logo sRGB whtB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699251" y="2245171"/>
            <a:ext cx="1967997" cy="592092"/>
          </a:xfrm>
          <a:prstGeom prst="rect">
            <a:avLst/>
          </a:prstGeom>
        </p:spPr>
      </p:pic>
    </p:spTree>
    <p:extLst>
      <p:ext uri="{BB962C8B-B14F-4D97-AF65-F5344CB8AC3E}">
        <p14:creationId xmlns:p14="http://schemas.microsoft.com/office/powerpoint/2010/main" val="17341622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Title and content page">
    <p:spTree>
      <p:nvGrpSpPr>
        <p:cNvPr id="1" name=""/>
        <p:cNvGrpSpPr/>
        <p:nvPr/>
      </p:nvGrpSpPr>
      <p:grpSpPr>
        <a:xfrm>
          <a:off x="0" y="0"/>
          <a:ext cx="0" cy="0"/>
          <a:chOff x="0" y="0"/>
          <a:chExt cx="0" cy="0"/>
        </a:xfrm>
      </p:grpSpPr>
      <p:pic>
        <p:nvPicPr>
          <p:cNvPr id="5" name="Picture 4" descr="16202 PPT BASES examples3.jp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224000" cy="6876000"/>
          </a:xfrm>
          <a:prstGeom prst="rect">
            <a:avLst/>
          </a:prstGeom>
        </p:spPr>
      </p:pic>
      <p:sp>
        <p:nvSpPr>
          <p:cNvPr id="9" name="Title 1"/>
          <p:cNvSpPr txBox="1">
            <a:spLocks/>
          </p:cNvSpPr>
          <p:nvPr userDrawn="1"/>
        </p:nvSpPr>
        <p:spPr>
          <a:xfrm>
            <a:off x="0" y="6504792"/>
            <a:ext cx="496597" cy="353209"/>
          </a:xfrm>
          <a:prstGeom prst="rect">
            <a:avLst/>
          </a:prstGeom>
        </p:spPr>
        <p:txBody>
          <a:bodyPr vert="horz" lIns="0" tIns="0" rIns="0" bIns="0" rtlCol="0" anchor="t">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nSpc>
                <a:spcPct val="80000"/>
              </a:lnSpc>
              <a:defRPr/>
            </a:pPr>
            <a:fld id="{10A33068-7D23-EA41-9F03-B5AC583287ED}" type="slidenum">
              <a:rPr lang="en-GB" altLang="en-US" sz="1000" smtClean="0">
                <a:solidFill>
                  <a:srgbClr val="073876"/>
                </a:solidFill>
                <a:latin typeface="NBS Light"/>
                <a:ea typeface="ＭＳ Ｐゴシック" panose="020B0600070205080204" pitchFamily="34" charset="-128"/>
                <a:cs typeface="NBS Light"/>
              </a:rPr>
              <a:t>‹#›</a:t>
            </a:fld>
            <a:endParaRPr lang="en-GB" altLang="en-US" sz="1000" dirty="0">
              <a:solidFill>
                <a:srgbClr val="073876"/>
              </a:solidFill>
              <a:latin typeface="NBS Light"/>
              <a:ea typeface="ＭＳ Ｐゴシック" panose="020B0600070205080204" pitchFamily="34" charset="-128"/>
              <a:cs typeface="NBS Light"/>
            </a:endParaRPr>
          </a:p>
        </p:txBody>
      </p:sp>
    </p:spTree>
    <p:extLst>
      <p:ext uri="{BB962C8B-B14F-4D97-AF65-F5344CB8AC3E}">
        <p14:creationId xmlns:p14="http://schemas.microsoft.com/office/powerpoint/2010/main" val="42613466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endParaRPr lang="en-GB"/>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GB"/>
          </a:p>
        </p:txBody>
      </p:sp>
      <p:sp>
        <p:nvSpPr>
          <p:cNvPr id="4" name="Date Placeholder 3"/>
          <p:cNvSpPr>
            <a:spLocks noGrp="1"/>
          </p:cNvSpPr>
          <p:nvPr>
            <p:ph type="dt" sz="half" idx="10"/>
          </p:nvPr>
        </p:nvSpPr>
        <p:spPr/>
        <p:txBody>
          <a:bodyPr/>
          <a:lstStyle/>
          <a:p>
            <a:fld id="{6EFFAADA-9E34-4C31-B4C2-A1841C97A196}" type="datetimeFigureOut">
              <a:rPr lang="en-GB" smtClean="0"/>
              <a:t>24/05/2018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C3B2F8AA-6C79-49A8-A11E-16DFB52D7048}" type="slidenum">
              <a:rPr lang="en-GB" smtClean="0"/>
              <a:t>‹#›</a:t>
            </a:fld>
            <a:endParaRPr lang="en-GB"/>
          </a:p>
        </p:txBody>
      </p:sp>
    </p:spTree>
    <p:extLst>
      <p:ext uri="{BB962C8B-B14F-4D97-AF65-F5344CB8AC3E}">
        <p14:creationId xmlns:p14="http://schemas.microsoft.com/office/powerpoint/2010/main" val="24711376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4211" y="4063472"/>
            <a:ext cx="6637867" cy="1285875"/>
          </a:xfrm>
          <a:prstGeom prst="rect">
            <a:avLst/>
          </a:prstGeom>
        </p:spPr>
        <p:txBody>
          <a:bodyPr vert="horz" lIns="0" tIns="0" rIns="0" bIns="0" rtlCol="0" anchor="t">
            <a:normAutofit/>
          </a:bodyPr>
          <a:lstStyle/>
          <a:p>
            <a:r>
              <a:rPr lang="en-GB" dirty="0"/>
              <a:t>Click to edit Master title style</a:t>
            </a:r>
            <a:endParaRPr lang="en-US" dirty="0"/>
          </a:p>
        </p:txBody>
      </p:sp>
      <p:sp>
        <p:nvSpPr>
          <p:cNvPr id="3" name="Text Placeholder 2"/>
          <p:cNvSpPr>
            <a:spLocks noGrp="1"/>
          </p:cNvSpPr>
          <p:nvPr>
            <p:ph type="body" idx="1"/>
          </p:nvPr>
        </p:nvSpPr>
        <p:spPr>
          <a:xfrm>
            <a:off x="835378" y="5249864"/>
            <a:ext cx="6660444" cy="727851"/>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F43E3A-BB28-5F4A-AD06-4E4D3523E6A4}" type="datetimeFigureOut">
              <a:rPr lang="en-US" smtClean="0"/>
              <a:t>5/24/2018</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26A57C3-3BED-E04C-8CED-F9EC9F6E08F1}" type="slidenum">
              <a:rPr lang="en-US" smtClean="0"/>
              <a:t>‹#›</a:t>
            </a:fld>
            <a:endParaRPr lang="en-US"/>
          </a:p>
        </p:txBody>
      </p:sp>
    </p:spTree>
    <p:extLst>
      <p:ext uri="{BB962C8B-B14F-4D97-AF65-F5344CB8AC3E}">
        <p14:creationId xmlns:p14="http://schemas.microsoft.com/office/powerpoint/2010/main" val="114923076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Lst>
  <p:txStyles>
    <p:titleStyle>
      <a:lvl1pPr algn="l" defTabSz="457200" rtl="0" eaLnBrk="1" latinLnBrk="0" hangingPunct="1">
        <a:lnSpc>
          <a:spcPct val="80000"/>
        </a:lnSpc>
        <a:spcBef>
          <a:spcPct val="0"/>
        </a:spcBef>
        <a:buNone/>
        <a:defRPr sz="4000" b="1" kern="1200">
          <a:solidFill>
            <a:schemeClr val="tx1"/>
          </a:solidFill>
          <a:latin typeface="NBS Medium"/>
          <a:ea typeface="+mj-ea"/>
          <a:cs typeface="NBS Medium"/>
        </a:defRPr>
      </a:lvl1pPr>
    </p:titleStyle>
    <p:bodyStyle>
      <a:lvl1pPr marL="0" indent="0" algn="l" defTabSz="457200" rtl="0" eaLnBrk="1" latinLnBrk="0" hangingPunct="1">
        <a:lnSpc>
          <a:spcPct val="80000"/>
        </a:lnSpc>
        <a:spcBef>
          <a:spcPct val="20000"/>
        </a:spcBef>
        <a:buFont typeface="Arial"/>
        <a:buNone/>
        <a:defRPr sz="1600" b="0" i="0" kern="1200">
          <a:solidFill>
            <a:schemeClr val="tx1"/>
          </a:solidFill>
          <a:latin typeface="NBS Light"/>
          <a:ea typeface="+mn-ea"/>
          <a:cs typeface="NBS Light"/>
        </a:defRPr>
      </a:lvl1pPr>
      <a:lvl2pPr marL="742950" indent="-285750" algn="l" defTabSz="457200" rtl="0" eaLnBrk="1" latinLnBrk="0" hangingPunct="1">
        <a:spcBef>
          <a:spcPct val="20000"/>
        </a:spcBef>
        <a:buFont typeface="Arial"/>
        <a:buChar char="–"/>
        <a:defRPr sz="3200" kern="1200">
          <a:solidFill>
            <a:schemeClr val="tx1"/>
          </a:solidFill>
          <a:latin typeface="NBS Light"/>
          <a:ea typeface="+mn-ea"/>
          <a:cs typeface="NBS Light"/>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7.sv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hyperlink" Target="http://mynationwideteam/sites/nbs_eprise_mware_dc/NEMBuild/Shared%20Documents/Assets/4.%20Automatic%20Data%20Driven%20Request%20Creation%20for%20UT/Automation%20using%20Data%20Driven%20Unit%20Testing%20User%20Guide.docx" TargetMode="External"/><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1247247" y="4245359"/>
            <a:ext cx="6319743" cy="1651858"/>
          </a:xfrm>
        </p:spPr>
        <p:txBody>
          <a:bodyPr/>
          <a:lstStyle/>
          <a:p>
            <a:r>
              <a:rPr lang="en-GB" altLang="en-US" dirty="0" err="1">
                <a:ea typeface="ＭＳ Ｐゴシック" panose="020B0600070205080204" pitchFamily="34" charset="-128"/>
              </a:rPr>
              <a:t>NEMesis</a:t>
            </a:r>
            <a:r>
              <a:rPr lang="en-GB" altLang="en-US" dirty="0">
                <a:ea typeface="ＭＳ Ｐゴシック" panose="020B0600070205080204" pitchFamily="34" charset="-128"/>
              </a:rPr>
              <a:t> / </a:t>
            </a:r>
            <a:r>
              <a:rPr lang="en-GB" altLang="en-US" dirty="0" err="1">
                <a:ea typeface="ＭＳ Ｐゴシック" panose="020B0600070205080204" pitchFamily="34" charset="-128"/>
              </a:rPr>
              <a:t>NEMBots</a:t>
            </a:r>
            <a:br>
              <a:rPr lang="en-GB" altLang="en-US" dirty="0">
                <a:ea typeface="ＭＳ Ｐゴシック" panose="020B0600070205080204" pitchFamily="34" charset="-128"/>
              </a:rPr>
            </a:br>
            <a:r>
              <a:rPr lang="en-GB" altLang="en-US" dirty="0">
                <a:ea typeface="ＭＳ Ｐゴシック" panose="020B0600070205080204" pitchFamily="34" charset="-128"/>
              </a:rPr>
              <a:t>Our plans for </a:t>
            </a:r>
            <a:r>
              <a:rPr lang="en-GB" dirty="0"/>
              <a:t>Service Testing</a:t>
            </a:r>
            <a:endParaRPr lang="en-US" dirty="0"/>
          </a:p>
        </p:txBody>
      </p:sp>
    </p:spTree>
    <p:extLst>
      <p:ext uri="{BB962C8B-B14F-4D97-AF65-F5344CB8AC3E}">
        <p14:creationId xmlns:p14="http://schemas.microsoft.com/office/powerpoint/2010/main" val="14818439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extBox 38">
            <a:extLst>
              <a:ext uri="{FF2B5EF4-FFF2-40B4-BE49-F238E27FC236}">
                <a16:creationId xmlns:a16="http://schemas.microsoft.com/office/drawing/2014/main" id="{20716DF3-4372-4578-9B07-D51DFEA3A1DC}"/>
              </a:ext>
            </a:extLst>
          </p:cNvPr>
          <p:cNvSpPr txBox="1"/>
          <p:nvPr/>
        </p:nvSpPr>
        <p:spPr>
          <a:xfrm>
            <a:off x="0" y="6501905"/>
            <a:ext cx="5274365" cy="338554"/>
          </a:xfrm>
          <a:prstGeom prst="rect">
            <a:avLst/>
          </a:prstGeom>
          <a:noFill/>
        </p:spPr>
        <p:txBody>
          <a:bodyPr wrap="square" rtlCol="0">
            <a:spAutoFit/>
          </a:bodyPr>
          <a:lstStyle/>
          <a:p>
            <a:r>
              <a:rPr lang="en-GB" sz="1600" i="1" dirty="0">
                <a:solidFill>
                  <a:schemeClr val="accent6"/>
                </a:solidFill>
              </a:rPr>
              <a:t>(courtesy of </a:t>
            </a:r>
            <a:r>
              <a:rPr lang="en-GB" sz="1600" i="1" dirty="0" err="1">
                <a:solidFill>
                  <a:schemeClr val="accent6"/>
                </a:solidFill>
              </a:rPr>
              <a:t>NEM</a:t>
            </a:r>
            <a:r>
              <a:rPr lang="en-GB" sz="1600" i="1" dirty="0">
                <a:solidFill>
                  <a:schemeClr val="accent6"/>
                </a:solidFill>
              </a:rPr>
              <a:t> DC </a:t>
            </a:r>
            <a:r>
              <a:rPr lang="en-GB" sz="1600" i="1" dirty="0" err="1">
                <a:solidFill>
                  <a:schemeClr val="accent6"/>
                </a:solidFill>
              </a:rPr>
              <a:t>Assets_UT_Automation</a:t>
            </a:r>
            <a:r>
              <a:rPr lang="en-GB" sz="1600" i="1" dirty="0">
                <a:solidFill>
                  <a:schemeClr val="accent6"/>
                </a:solidFill>
              </a:rPr>
              <a:t> – </a:t>
            </a:r>
            <a:r>
              <a:rPr lang="en-GB" sz="1600" i="1" dirty="0" err="1">
                <a:solidFill>
                  <a:schemeClr val="accent6"/>
                </a:solidFill>
              </a:rPr>
              <a:t>Parul</a:t>
            </a:r>
            <a:r>
              <a:rPr lang="en-GB" sz="1600" i="1" dirty="0">
                <a:solidFill>
                  <a:schemeClr val="accent6"/>
                </a:solidFill>
              </a:rPr>
              <a:t> </a:t>
            </a:r>
            <a:r>
              <a:rPr lang="en-GB" sz="1600" i="1" dirty="0" err="1">
                <a:solidFill>
                  <a:schemeClr val="accent6"/>
                </a:solidFill>
              </a:rPr>
              <a:t>Gohil</a:t>
            </a:r>
            <a:r>
              <a:rPr lang="en-GB" sz="1600" i="1" dirty="0">
                <a:solidFill>
                  <a:schemeClr val="accent6"/>
                </a:solidFill>
              </a:rPr>
              <a:t>)</a:t>
            </a:r>
          </a:p>
        </p:txBody>
      </p:sp>
      <p:sp>
        <p:nvSpPr>
          <p:cNvPr id="51" name="Oval 50">
            <a:extLst>
              <a:ext uri="{FF2B5EF4-FFF2-40B4-BE49-F238E27FC236}">
                <a16:creationId xmlns:a16="http://schemas.microsoft.com/office/drawing/2014/main" id="{34504B93-72C5-4285-9F49-E7DC3BF41332}"/>
              </a:ext>
            </a:extLst>
          </p:cNvPr>
          <p:cNvSpPr/>
          <p:nvPr/>
        </p:nvSpPr>
        <p:spPr>
          <a:xfrm>
            <a:off x="8240474" y="1766436"/>
            <a:ext cx="1962123" cy="1670191"/>
          </a:xfrm>
          <a:prstGeom prst="ellipse">
            <a:avLst/>
          </a:prstGeom>
          <a:noFill/>
          <a:ln w="57150">
            <a:solidFill>
              <a:schemeClr val="tx2"/>
            </a:solidFill>
            <a:prstDash val="lg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53" name="Rectangle: Rounded Corners 52">
            <a:extLst>
              <a:ext uri="{FF2B5EF4-FFF2-40B4-BE49-F238E27FC236}">
                <a16:creationId xmlns:a16="http://schemas.microsoft.com/office/drawing/2014/main" id="{E966D2A4-B1BD-471C-AA81-C80875AAC46E}"/>
              </a:ext>
            </a:extLst>
          </p:cNvPr>
          <p:cNvSpPr/>
          <p:nvPr/>
        </p:nvSpPr>
        <p:spPr>
          <a:xfrm>
            <a:off x="4213842" y="4127290"/>
            <a:ext cx="2637184" cy="1100867"/>
          </a:xfrm>
          <a:prstGeom prst="roundRect">
            <a:avLst/>
          </a:prstGeom>
          <a:solidFill>
            <a:schemeClr val="accent5">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err="1">
                <a:solidFill>
                  <a:schemeClr val="accent6"/>
                </a:solidFill>
              </a:rPr>
              <a:t>SCA</a:t>
            </a:r>
            <a:r>
              <a:rPr lang="en-GB" dirty="0">
                <a:solidFill>
                  <a:schemeClr val="accent6"/>
                </a:solidFill>
              </a:rPr>
              <a:t> to </a:t>
            </a:r>
            <a:r>
              <a:rPr lang="en-GB" dirty="0" err="1">
                <a:solidFill>
                  <a:schemeClr val="accent6"/>
                </a:solidFill>
              </a:rPr>
              <a:t>WS</a:t>
            </a:r>
            <a:r>
              <a:rPr lang="en-GB" dirty="0">
                <a:solidFill>
                  <a:schemeClr val="accent6"/>
                </a:solidFill>
              </a:rPr>
              <a:t> convertor</a:t>
            </a:r>
          </a:p>
        </p:txBody>
      </p:sp>
      <p:cxnSp>
        <p:nvCxnSpPr>
          <p:cNvPr id="5" name="Straight Arrow Connector 4">
            <a:extLst>
              <a:ext uri="{FF2B5EF4-FFF2-40B4-BE49-F238E27FC236}">
                <a16:creationId xmlns:a16="http://schemas.microsoft.com/office/drawing/2014/main" id="{D069BAB7-7DD6-437C-9E7E-CA47DBDF7E3C}"/>
              </a:ext>
            </a:extLst>
          </p:cNvPr>
          <p:cNvCxnSpPr>
            <a:cxnSpLocks/>
            <a:endCxn id="53" idx="0"/>
          </p:cNvCxnSpPr>
          <p:nvPr/>
        </p:nvCxnSpPr>
        <p:spPr>
          <a:xfrm flipH="1">
            <a:off x="5532434" y="3028019"/>
            <a:ext cx="2769532" cy="1099271"/>
          </a:xfrm>
          <a:prstGeom prst="straightConnector1">
            <a:avLst/>
          </a:prstGeom>
          <a:ln w="38100">
            <a:solidFill>
              <a:schemeClr val="accent5">
                <a:lumMod val="40000"/>
                <a:lumOff val="6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58" name="TextBox 57">
            <a:extLst>
              <a:ext uri="{FF2B5EF4-FFF2-40B4-BE49-F238E27FC236}">
                <a16:creationId xmlns:a16="http://schemas.microsoft.com/office/drawing/2014/main" id="{75B0BA49-926C-4E04-9A07-01FC49FA9D8A}"/>
              </a:ext>
            </a:extLst>
          </p:cNvPr>
          <p:cNvSpPr txBox="1"/>
          <p:nvPr/>
        </p:nvSpPr>
        <p:spPr>
          <a:xfrm>
            <a:off x="6970643" y="4166238"/>
            <a:ext cx="4412974" cy="1323439"/>
          </a:xfrm>
          <a:prstGeom prst="rect">
            <a:avLst/>
          </a:prstGeom>
          <a:noFill/>
        </p:spPr>
        <p:txBody>
          <a:bodyPr wrap="square" rtlCol="0">
            <a:spAutoFit/>
          </a:bodyPr>
          <a:lstStyle/>
          <a:p>
            <a:r>
              <a:rPr lang="en-GB" sz="1600" dirty="0">
                <a:solidFill>
                  <a:schemeClr val="accent6"/>
                </a:solidFill>
              </a:rPr>
              <a:t>Create new artefacts to sit between non-</a:t>
            </a:r>
            <a:r>
              <a:rPr lang="en-GB" sz="1600" dirty="0" err="1">
                <a:solidFill>
                  <a:schemeClr val="accent6"/>
                </a:solidFill>
              </a:rPr>
              <a:t>WS</a:t>
            </a:r>
            <a:r>
              <a:rPr lang="en-GB" sz="1600" dirty="0">
                <a:solidFill>
                  <a:schemeClr val="accent6"/>
                </a:solidFill>
              </a:rPr>
              <a:t> BPM integration points and allow </a:t>
            </a:r>
            <a:r>
              <a:rPr lang="en-GB" sz="1600" dirty="0" err="1">
                <a:solidFill>
                  <a:schemeClr val="accent6"/>
                </a:solidFill>
              </a:rPr>
              <a:t>WS</a:t>
            </a:r>
            <a:r>
              <a:rPr lang="en-GB" sz="1600" dirty="0">
                <a:solidFill>
                  <a:schemeClr val="accent6"/>
                </a:solidFill>
              </a:rPr>
              <a:t> based </a:t>
            </a:r>
            <a:r>
              <a:rPr lang="en-GB" sz="1600" dirty="0" err="1">
                <a:solidFill>
                  <a:schemeClr val="accent6"/>
                </a:solidFill>
              </a:rPr>
              <a:t>Virts</a:t>
            </a:r>
            <a:r>
              <a:rPr lang="en-GB" sz="1600" dirty="0">
                <a:solidFill>
                  <a:schemeClr val="accent6"/>
                </a:solidFill>
              </a:rPr>
              <a:t>/Stubs to be used when testing.  They only require endpoint configuration in WAS in order to replace actual services.</a:t>
            </a:r>
          </a:p>
        </p:txBody>
      </p:sp>
      <p:sp>
        <p:nvSpPr>
          <p:cNvPr id="25" name="Rectangle 24">
            <a:extLst>
              <a:ext uri="{FF2B5EF4-FFF2-40B4-BE49-F238E27FC236}">
                <a16:creationId xmlns:a16="http://schemas.microsoft.com/office/drawing/2014/main" id="{1F9141E1-311B-4730-B149-3AB2ED1771C2}"/>
              </a:ext>
            </a:extLst>
          </p:cNvPr>
          <p:cNvSpPr/>
          <p:nvPr/>
        </p:nvSpPr>
        <p:spPr>
          <a:xfrm>
            <a:off x="6346437" y="1115815"/>
            <a:ext cx="1473221" cy="380511"/>
          </a:xfrm>
          <a:prstGeom prst="rect">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err="1">
                <a:solidFill>
                  <a:schemeClr val="accent6"/>
                </a:solidFill>
              </a:rPr>
              <a:t>WS_Imp</a:t>
            </a:r>
            <a:endParaRPr lang="en-GB" dirty="0">
              <a:solidFill>
                <a:schemeClr val="accent6"/>
              </a:solidFill>
            </a:endParaRPr>
          </a:p>
        </p:txBody>
      </p:sp>
      <p:sp>
        <p:nvSpPr>
          <p:cNvPr id="26" name="Rectangle 25">
            <a:extLst>
              <a:ext uri="{FF2B5EF4-FFF2-40B4-BE49-F238E27FC236}">
                <a16:creationId xmlns:a16="http://schemas.microsoft.com/office/drawing/2014/main" id="{6C8F885F-81A8-4564-B306-F59CBAC81322}"/>
              </a:ext>
            </a:extLst>
          </p:cNvPr>
          <p:cNvSpPr/>
          <p:nvPr/>
        </p:nvSpPr>
        <p:spPr>
          <a:xfrm>
            <a:off x="6346437" y="2384037"/>
            <a:ext cx="1473221" cy="380511"/>
          </a:xfrm>
          <a:prstGeom prst="rect">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err="1">
                <a:solidFill>
                  <a:schemeClr val="accent6"/>
                </a:solidFill>
              </a:rPr>
              <a:t>SCA_Imp</a:t>
            </a:r>
            <a:endParaRPr lang="en-GB" dirty="0">
              <a:solidFill>
                <a:schemeClr val="accent6"/>
              </a:solidFill>
            </a:endParaRPr>
          </a:p>
        </p:txBody>
      </p:sp>
      <p:sp>
        <p:nvSpPr>
          <p:cNvPr id="29" name="Rectangle 28">
            <a:extLst>
              <a:ext uri="{FF2B5EF4-FFF2-40B4-BE49-F238E27FC236}">
                <a16:creationId xmlns:a16="http://schemas.microsoft.com/office/drawing/2014/main" id="{A41C4A26-9BA3-4C50-996A-92AB8829354A}"/>
              </a:ext>
            </a:extLst>
          </p:cNvPr>
          <p:cNvSpPr/>
          <p:nvPr/>
        </p:nvSpPr>
        <p:spPr>
          <a:xfrm>
            <a:off x="8478010" y="952791"/>
            <a:ext cx="1487053" cy="706560"/>
          </a:xfrm>
          <a:prstGeom prst="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GB" dirty="0" err="1">
                <a:solidFill>
                  <a:schemeClr val="accent6"/>
                </a:solidFill>
              </a:rPr>
              <a:t>WS_virt</a:t>
            </a:r>
            <a:endParaRPr lang="en-GB" dirty="0">
              <a:solidFill>
                <a:schemeClr val="accent6"/>
              </a:solidFill>
            </a:endParaRPr>
          </a:p>
          <a:p>
            <a:pPr algn="ctr"/>
            <a:r>
              <a:rPr lang="en-GB" sz="1200" dirty="0">
                <a:solidFill>
                  <a:schemeClr val="accent6"/>
                </a:solidFill>
              </a:rPr>
              <a:t>(in </a:t>
            </a:r>
            <a:r>
              <a:rPr lang="en-GB" sz="1200" dirty="0" err="1">
                <a:solidFill>
                  <a:schemeClr val="accent6"/>
                </a:solidFill>
              </a:rPr>
              <a:t>readyAPI</a:t>
            </a:r>
            <a:r>
              <a:rPr lang="en-GB" sz="1200" dirty="0">
                <a:solidFill>
                  <a:schemeClr val="accent6"/>
                </a:solidFill>
              </a:rPr>
              <a:t>)</a:t>
            </a:r>
          </a:p>
        </p:txBody>
      </p:sp>
      <p:sp>
        <p:nvSpPr>
          <p:cNvPr id="30" name="Rectangle 29">
            <a:extLst>
              <a:ext uri="{FF2B5EF4-FFF2-40B4-BE49-F238E27FC236}">
                <a16:creationId xmlns:a16="http://schemas.microsoft.com/office/drawing/2014/main" id="{C6047C6F-7969-4318-8247-C6CBE416E749}"/>
              </a:ext>
            </a:extLst>
          </p:cNvPr>
          <p:cNvSpPr/>
          <p:nvPr/>
        </p:nvSpPr>
        <p:spPr>
          <a:xfrm>
            <a:off x="8478010" y="2156987"/>
            <a:ext cx="1542947" cy="834609"/>
          </a:xfrm>
          <a:prstGeom prst="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GB" dirty="0" err="1">
                <a:solidFill>
                  <a:schemeClr val="accent6"/>
                </a:solidFill>
              </a:rPr>
              <a:t>SCA_Stub</a:t>
            </a:r>
            <a:endParaRPr lang="en-GB" dirty="0">
              <a:solidFill>
                <a:schemeClr val="accent6"/>
              </a:solidFill>
            </a:endParaRPr>
          </a:p>
          <a:p>
            <a:pPr algn="ctr"/>
            <a:r>
              <a:rPr lang="en-GB" sz="1100" dirty="0" err="1">
                <a:solidFill>
                  <a:schemeClr val="accent6"/>
                </a:solidFill>
              </a:rPr>
              <a:t>SCAExp</a:t>
            </a:r>
            <a:r>
              <a:rPr lang="en-GB" sz="1100" dirty="0">
                <a:solidFill>
                  <a:schemeClr val="accent6"/>
                </a:solidFill>
              </a:rPr>
              <a:t>-&gt;</a:t>
            </a:r>
            <a:r>
              <a:rPr lang="en-GB" sz="1100" dirty="0" err="1">
                <a:solidFill>
                  <a:schemeClr val="accent6"/>
                </a:solidFill>
              </a:rPr>
              <a:t>WSImp</a:t>
            </a:r>
            <a:endParaRPr lang="en-GB" sz="1100" dirty="0">
              <a:solidFill>
                <a:schemeClr val="accent6"/>
              </a:solidFill>
            </a:endParaRPr>
          </a:p>
        </p:txBody>
      </p:sp>
      <p:sp>
        <p:nvSpPr>
          <p:cNvPr id="32" name="Rectangle 31">
            <a:extLst>
              <a:ext uri="{FF2B5EF4-FFF2-40B4-BE49-F238E27FC236}">
                <a16:creationId xmlns:a16="http://schemas.microsoft.com/office/drawing/2014/main" id="{B1A46C31-6787-4FBC-9CA7-AEA73EB0ACB7}"/>
              </a:ext>
            </a:extLst>
          </p:cNvPr>
          <p:cNvSpPr/>
          <p:nvPr/>
        </p:nvSpPr>
        <p:spPr>
          <a:xfrm>
            <a:off x="10526892" y="2156989"/>
            <a:ext cx="1553491" cy="834609"/>
          </a:xfrm>
          <a:prstGeom prst="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GB" dirty="0" err="1">
                <a:solidFill>
                  <a:schemeClr val="accent6"/>
                </a:solidFill>
              </a:rPr>
              <a:t>WS_virt</a:t>
            </a:r>
            <a:endParaRPr lang="en-GB" dirty="0">
              <a:solidFill>
                <a:schemeClr val="accent6"/>
              </a:solidFill>
            </a:endParaRPr>
          </a:p>
          <a:p>
            <a:pPr algn="ctr"/>
            <a:r>
              <a:rPr lang="en-GB" sz="1200" dirty="0">
                <a:solidFill>
                  <a:schemeClr val="accent6"/>
                </a:solidFill>
              </a:rPr>
              <a:t>(in </a:t>
            </a:r>
            <a:r>
              <a:rPr lang="en-GB" sz="1200" dirty="0" err="1">
                <a:solidFill>
                  <a:schemeClr val="accent6"/>
                </a:solidFill>
              </a:rPr>
              <a:t>readyAPI</a:t>
            </a:r>
            <a:r>
              <a:rPr lang="en-GB" sz="1200" dirty="0">
                <a:solidFill>
                  <a:schemeClr val="accent6"/>
                </a:solidFill>
              </a:rPr>
              <a:t>)</a:t>
            </a:r>
          </a:p>
        </p:txBody>
      </p:sp>
      <p:cxnSp>
        <p:nvCxnSpPr>
          <p:cNvPr id="33" name="Elbow Connector 98">
            <a:extLst>
              <a:ext uri="{FF2B5EF4-FFF2-40B4-BE49-F238E27FC236}">
                <a16:creationId xmlns:a16="http://schemas.microsoft.com/office/drawing/2014/main" id="{BC5EFE30-D5F0-42C4-8D97-00B7E5AD8556}"/>
              </a:ext>
            </a:extLst>
          </p:cNvPr>
          <p:cNvCxnSpPr>
            <a:endCxn id="25" idx="1"/>
          </p:cNvCxnSpPr>
          <p:nvPr/>
        </p:nvCxnSpPr>
        <p:spPr>
          <a:xfrm flipV="1">
            <a:off x="5208139" y="1306071"/>
            <a:ext cx="1138298" cy="1077966"/>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4" name="Straight Arrow Connector 33">
            <a:extLst>
              <a:ext uri="{FF2B5EF4-FFF2-40B4-BE49-F238E27FC236}">
                <a16:creationId xmlns:a16="http://schemas.microsoft.com/office/drawing/2014/main" id="{EAFA5E05-C8B3-480C-88DF-E54C3461D3BC}"/>
              </a:ext>
            </a:extLst>
          </p:cNvPr>
          <p:cNvCxnSpPr>
            <a:stCxn id="25" idx="3"/>
          </p:cNvCxnSpPr>
          <p:nvPr/>
        </p:nvCxnSpPr>
        <p:spPr>
          <a:xfrm>
            <a:off x="7819658" y="1306071"/>
            <a:ext cx="685303"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5" name="Straight Arrow Connector 34">
            <a:extLst>
              <a:ext uri="{FF2B5EF4-FFF2-40B4-BE49-F238E27FC236}">
                <a16:creationId xmlns:a16="http://schemas.microsoft.com/office/drawing/2014/main" id="{E710E969-FE1C-45F3-8B70-EFBE73B81163}"/>
              </a:ext>
            </a:extLst>
          </p:cNvPr>
          <p:cNvCxnSpPr>
            <a:stCxn id="26" idx="3"/>
            <a:endCxn id="30" idx="1"/>
          </p:cNvCxnSpPr>
          <p:nvPr/>
        </p:nvCxnSpPr>
        <p:spPr>
          <a:xfrm flipV="1">
            <a:off x="7819658" y="2574292"/>
            <a:ext cx="658352" cy="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6" name="Straight Arrow Connector 35">
            <a:extLst>
              <a:ext uri="{FF2B5EF4-FFF2-40B4-BE49-F238E27FC236}">
                <a16:creationId xmlns:a16="http://schemas.microsoft.com/office/drawing/2014/main" id="{CF97B365-86AA-4504-AF34-2D0F866166E7}"/>
              </a:ext>
            </a:extLst>
          </p:cNvPr>
          <p:cNvCxnSpPr>
            <a:stCxn id="30" idx="3"/>
            <a:endCxn id="32" idx="1"/>
          </p:cNvCxnSpPr>
          <p:nvPr/>
        </p:nvCxnSpPr>
        <p:spPr>
          <a:xfrm>
            <a:off x="10020957" y="2574292"/>
            <a:ext cx="505935" cy="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7" name="Rectangle 36">
            <a:extLst>
              <a:ext uri="{FF2B5EF4-FFF2-40B4-BE49-F238E27FC236}">
                <a16:creationId xmlns:a16="http://schemas.microsoft.com/office/drawing/2014/main" id="{5F53019F-A2D0-495C-869B-29D817585D21}"/>
              </a:ext>
            </a:extLst>
          </p:cNvPr>
          <p:cNvSpPr/>
          <p:nvPr/>
        </p:nvSpPr>
        <p:spPr>
          <a:xfrm>
            <a:off x="2708794" y="1957589"/>
            <a:ext cx="2499345" cy="1070430"/>
          </a:xfrm>
          <a:prstGeom prst="rect">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GB" sz="2400" b="1" dirty="0" err="1">
                <a:solidFill>
                  <a:schemeClr val="bg1"/>
                </a:solidFill>
              </a:rPr>
              <a:t>BPEL</a:t>
            </a:r>
            <a:endParaRPr lang="en-GB" sz="2400" b="1" dirty="0">
              <a:solidFill>
                <a:schemeClr val="bg1"/>
              </a:solidFill>
            </a:endParaRPr>
          </a:p>
        </p:txBody>
      </p:sp>
      <p:cxnSp>
        <p:nvCxnSpPr>
          <p:cNvPr id="38" name="Straight Arrow Connector 37">
            <a:extLst>
              <a:ext uri="{FF2B5EF4-FFF2-40B4-BE49-F238E27FC236}">
                <a16:creationId xmlns:a16="http://schemas.microsoft.com/office/drawing/2014/main" id="{42BB8F92-C87B-4647-9D25-092CAA1C53E7}"/>
              </a:ext>
            </a:extLst>
          </p:cNvPr>
          <p:cNvCxnSpPr>
            <a:endCxn id="26" idx="1"/>
          </p:cNvCxnSpPr>
          <p:nvPr/>
        </p:nvCxnSpPr>
        <p:spPr>
          <a:xfrm flipV="1">
            <a:off x="5203065" y="2574293"/>
            <a:ext cx="1143372" cy="2723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901939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Rectangle 150">
            <a:extLst>
              <a:ext uri="{FF2B5EF4-FFF2-40B4-BE49-F238E27FC236}">
                <a16:creationId xmlns:a16="http://schemas.microsoft.com/office/drawing/2014/main" id="{1C42A14C-ADC8-4B41-9355-646BDA805F66}"/>
              </a:ext>
            </a:extLst>
          </p:cNvPr>
          <p:cNvSpPr/>
          <p:nvPr/>
        </p:nvSpPr>
        <p:spPr>
          <a:xfrm>
            <a:off x="3189849" y="83458"/>
            <a:ext cx="2159611" cy="1776726"/>
          </a:xfrm>
          <a:prstGeom prst="rect">
            <a:avLst/>
          </a:prstGeom>
          <a:ln>
            <a:solidFill>
              <a:schemeClr val="accent6"/>
            </a:solidFill>
            <a:prstDash val="solid"/>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
        <p:nvSpPr>
          <p:cNvPr id="83" name="Rectangle 82">
            <a:extLst>
              <a:ext uri="{FF2B5EF4-FFF2-40B4-BE49-F238E27FC236}">
                <a16:creationId xmlns:a16="http://schemas.microsoft.com/office/drawing/2014/main" id="{0483FF83-219E-448A-B7FC-DC0014340C49}"/>
              </a:ext>
            </a:extLst>
          </p:cNvPr>
          <p:cNvSpPr/>
          <p:nvPr/>
        </p:nvSpPr>
        <p:spPr>
          <a:xfrm>
            <a:off x="9720802" y="927651"/>
            <a:ext cx="2424559" cy="5871353"/>
          </a:xfrm>
          <a:prstGeom prst="rect">
            <a:avLst/>
          </a:prstGeom>
          <a:ln>
            <a:solidFill>
              <a:schemeClr val="accent6"/>
            </a:solidFill>
            <a:prstDash val="sysDot"/>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
        <p:nvSpPr>
          <p:cNvPr id="22" name="Rectangle 21">
            <a:extLst>
              <a:ext uri="{FF2B5EF4-FFF2-40B4-BE49-F238E27FC236}">
                <a16:creationId xmlns:a16="http://schemas.microsoft.com/office/drawing/2014/main" id="{9C0C0AEC-5E8F-48F2-A79C-CF574AB1005D}"/>
              </a:ext>
            </a:extLst>
          </p:cNvPr>
          <p:cNvSpPr/>
          <p:nvPr/>
        </p:nvSpPr>
        <p:spPr>
          <a:xfrm>
            <a:off x="124111" y="927651"/>
            <a:ext cx="2950826" cy="5871353"/>
          </a:xfrm>
          <a:prstGeom prst="rect">
            <a:avLst/>
          </a:prstGeom>
          <a:ln>
            <a:prstDash val="sysDot"/>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
        <p:nvSpPr>
          <p:cNvPr id="2" name="Rectangle 1">
            <a:extLst>
              <a:ext uri="{FF2B5EF4-FFF2-40B4-BE49-F238E27FC236}">
                <a16:creationId xmlns:a16="http://schemas.microsoft.com/office/drawing/2014/main" id="{FB716B47-6FE0-43CD-AAF8-F6619863C73A}"/>
              </a:ext>
            </a:extLst>
          </p:cNvPr>
          <p:cNvSpPr/>
          <p:nvPr/>
        </p:nvSpPr>
        <p:spPr>
          <a:xfrm>
            <a:off x="4114800" y="2001078"/>
            <a:ext cx="2469320" cy="1643269"/>
          </a:xfrm>
          <a:prstGeom prst="rect">
            <a:avLst/>
          </a:prstGeom>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dirty="0">
                <a:ln w="0"/>
                <a:solidFill>
                  <a:schemeClr val="tx1"/>
                </a:solidFill>
                <a:effectLst>
                  <a:outerShdw blurRad="38100" dist="19050" dir="2700000" algn="tl" rotWithShape="0">
                    <a:schemeClr val="dk1">
                      <a:alpha val="40000"/>
                    </a:schemeClr>
                  </a:outerShdw>
                </a:effectLst>
              </a:rPr>
              <a:t>AAAA </a:t>
            </a:r>
            <a:r>
              <a:rPr lang="en-GB" dirty="0" err="1">
                <a:ln w="0"/>
                <a:solidFill>
                  <a:schemeClr val="tx1"/>
                </a:solidFill>
                <a:effectLst>
                  <a:outerShdw blurRad="38100" dist="19050" dir="2700000" algn="tl" rotWithShape="0">
                    <a:schemeClr val="dk1">
                      <a:alpha val="40000"/>
                    </a:schemeClr>
                  </a:outerShdw>
                </a:effectLst>
              </a:rPr>
              <a:t>STPO</a:t>
            </a:r>
            <a:endParaRPr lang="en-GB" dirty="0">
              <a:ln w="0"/>
              <a:solidFill>
                <a:schemeClr val="tx1"/>
              </a:solidFill>
              <a:effectLst>
                <a:outerShdw blurRad="38100" dist="19050" dir="2700000" algn="tl" rotWithShape="0">
                  <a:schemeClr val="dk1">
                    <a:alpha val="40000"/>
                  </a:schemeClr>
                </a:outerShdw>
              </a:effectLst>
            </a:endParaRPr>
          </a:p>
        </p:txBody>
      </p:sp>
      <p:sp>
        <p:nvSpPr>
          <p:cNvPr id="51" name="TextBox 50">
            <a:extLst>
              <a:ext uri="{FF2B5EF4-FFF2-40B4-BE49-F238E27FC236}">
                <a16:creationId xmlns:a16="http://schemas.microsoft.com/office/drawing/2014/main" id="{B51C36F2-5646-4245-A609-71ECA79A0BFA}"/>
              </a:ext>
            </a:extLst>
          </p:cNvPr>
          <p:cNvSpPr txBox="1"/>
          <p:nvPr/>
        </p:nvSpPr>
        <p:spPr>
          <a:xfrm>
            <a:off x="8434452" y="2438339"/>
            <a:ext cx="755374" cy="369332"/>
          </a:xfrm>
          <a:prstGeom prst="rect">
            <a:avLst/>
          </a:prstGeom>
          <a:noFill/>
        </p:spPr>
        <p:txBody>
          <a:bodyPr wrap="square" rtlCol="0">
            <a:spAutoFit/>
          </a:bodyPr>
          <a:lstStyle/>
          <a:p>
            <a:r>
              <a:rPr lang="en-GB" dirty="0" err="1"/>
              <a:t>WS</a:t>
            </a:r>
            <a:endParaRPr lang="en-GB" dirty="0"/>
          </a:p>
        </p:txBody>
      </p:sp>
      <p:sp>
        <p:nvSpPr>
          <p:cNvPr id="10" name="Rectangle: Folded Corner 9">
            <a:extLst>
              <a:ext uri="{FF2B5EF4-FFF2-40B4-BE49-F238E27FC236}">
                <a16:creationId xmlns:a16="http://schemas.microsoft.com/office/drawing/2014/main" id="{ED0E7A30-2BE3-4407-A94E-622DB375107F}"/>
              </a:ext>
            </a:extLst>
          </p:cNvPr>
          <p:cNvSpPr/>
          <p:nvPr/>
        </p:nvSpPr>
        <p:spPr>
          <a:xfrm>
            <a:off x="10354917" y="4488917"/>
            <a:ext cx="1020418" cy="583096"/>
          </a:xfrm>
          <a:prstGeom prst="foldedCorner">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53" name="Rectangle: Folded Corner 52">
            <a:extLst>
              <a:ext uri="{FF2B5EF4-FFF2-40B4-BE49-F238E27FC236}">
                <a16:creationId xmlns:a16="http://schemas.microsoft.com/office/drawing/2014/main" id="{A9A03D29-962F-4544-9CC7-F53CE96F0C1B}"/>
              </a:ext>
            </a:extLst>
          </p:cNvPr>
          <p:cNvSpPr/>
          <p:nvPr/>
        </p:nvSpPr>
        <p:spPr>
          <a:xfrm>
            <a:off x="10507317" y="4641317"/>
            <a:ext cx="1020418" cy="583096"/>
          </a:xfrm>
          <a:prstGeom prst="foldedCorner">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54" name="Rectangle: Folded Corner 53">
            <a:extLst>
              <a:ext uri="{FF2B5EF4-FFF2-40B4-BE49-F238E27FC236}">
                <a16:creationId xmlns:a16="http://schemas.microsoft.com/office/drawing/2014/main" id="{2AE05B5F-3568-4243-83EB-800E8147CB0A}"/>
              </a:ext>
            </a:extLst>
          </p:cNvPr>
          <p:cNvSpPr/>
          <p:nvPr/>
        </p:nvSpPr>
        <p:spPr>
          <a:xfrm>
            <a:off x="10659717" y="4793717"/>
            <a:ext cx="1020418" cy="583096"/>
          </a:xfrm>
          <a:prstGeom prst="foldedCorner">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grpSp>
        <p:nvGrpSpPr>
          <p:cNvPr id="75" name="Group 74">
            <a:extLst>
              <a:ext uri="{FF2B5EF4-FFF2-40B4-BE49-F238E27FC236}">
                <a16:creationId xmlns:a16="http://schemas.microsoft.com/office/drawing/2014/main" id="{8677242E-57B0-4770-A38F-A2D7809276AD}"/>
              </a:ext>
            </a:extLst>
          </p:cNvPr>
          <p:cNvGrpSpPr/>
          <p:nvPr/>
        </p:nvGrpSpPr>
        <p:grpSpPr>
          <a:xfrm>
            <a:off x="11183111" y="1964482"/>
            <a:ext cx="815009" cy="370842"/>
            <a:chOff x="10747513" y="2001078"/>
            <a:chExt cx="1209260" cy="470233"/>
          </a:xfrm>
        </p:grpSpPr>
        <p:cxnSp>
          <p:nvCxnSpPr>
            <p:cNvPr id="14" name="Connector: Elbow 13">
              <a:extLst>
                <a:ext uri="{FF2B5EF4-FFF2-40B4-BE49-F238E27FC236}">
                  <a16:creationId xmlns:a16="http://schemas.microsoft.com/office/drawing/2014/main" id="{156E332F-CB87-4C6B-B207-C9771F46C75D}"/>
                </a:ext>
              </a:extLst>
            </p:cNvPr>
            <p:cNvCxnSpPr>
              <a:cxnSpLocks/>
            </p:cNvCxnSpPr>
            <p:nvPr/>
          </p:nvCxnSpPr>
          <p:spPr>
            <a:xfrm>
              <a:off x="10747513" y="2001078"/>
              <a:ext cx="705678" cy="470233"/>
            </a:xfrm>
            <a:prstGeom prst="bentConnector3">
              <a:avLst>
                <a:gd name="adj1" fmla="val 50000"/>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58" name="Connector: Elbow 57">
              <a:extLst>
                <a:ext uri="{FF2B5EF4-FFF2-40B4-BE49-F238E27FC236}">
                  <a16:creationId xmlns:a16="http://schemas.microsoft.com/office/drawing/2014/main" id="{2D647180-8B80-4AE2-8C6E-E8603137FBA7}"/>
                </a:ext>
              </a:extLst>
            </p:cNvPr>
            <p:cNvCxnSpPr>
              <a:cxnSpLocks/>
            </p:cNvCxnSpPr>
            <p:nvPr/>
          </p:nvCxnSpPr>
          <p:spPr>
            <a:xfrm rot="10800000" flipV="1">
              <a:off x="11446564" y="2007484"/>
              <a:ext cx="510209" cy="463827"/>
            </a:xfrm>
            <a:prstGeom prst="bentConnector3">
              <a:avLst/>
            </a:prstGeom>
            <a:ln>
              <a:solidFill>
                <a:schemeClr val="accent6"/>
              </a:solidFill>
            </a:ln>
          </p:spPr>
          <p:style>
            <a:lnRef idx="2">
              <a:schemeClr val="accent1"/>
            </a:lnRef>
            <a:fillRef idx="0">
              <a:schemeClr val="accent1"/>
            </a:fillRef>
            <a:effectRef idx="1">
              <a:schemeClr val="accent1"/>
            </a:effectRef>
            <a:fontRef idx="minor">
              <a:schemeClr val="tx1"/>
            </a:fontRef>
          </p:style>
        </p:cxnSp>
      </p:grpSp>
      <p:sp>
        <p:nvSpPr>
          <p:cNvPr id="20" name="TextBox 19">
            <a:extLst>
              <a:ext uri="{FF2B5EF4-FFF2-40B4-BE49-F238E27FC236}">
                <a16:creationId xmlns:a16="http://schemas.microsoft.com/office/drawing/2014/main" id="{76EC2747-4F19-4BBF-A2D3-E8008C33A297}"/>
              </a:ext>
            </a:extLst>
          </p:cNvPr>
          <p:cNvSpPr txBox="1"/>
          <p:nvPr/>
        </p:nvSpPr>
        <p:spPr>
          <a:xfrm>
            <a:off x="235078" y="3192446"/>
            <a:ext cx="1355564" cy="400110"/>
          </a:xfrm>
          <a:prstGeom prst="rect">
            <a:avLst/>
          </a:prstGeom>
          <a:noFill/>
        </p:spPr>
        <p:txBody>
          <a:bodyPr wrap="none" rtlCol="0">
            <a:spAutoFit/>
          </a:bodyPr>
          <a:lstStyle/>
          <a:p>
            <a:r>
              <a:rPr lang="en-GB" sz="2000" b="1" dirty="0"/>
              <a:t>Test case N</a:t>
            </a:r>
          </a:p>
        </p:txBody>
      </p:sp>
      <p:sp>
        <p:nvSpPr>
          <p:cNvPr id="28" name="Isosceles Triangle 27">
            <a:extLst>
              <a:ext uri="{FF2B5EF4-FFF2-40B4-BE49-F238E27FC236}">
                <a16:creationId xmlns:a16="http://schemas.microsoft.com/office/drawing/2014/main" id="{857733DE-3BF9-4D94-9111-56E1EF1F9145}"/>
              </a:ext>
            </a:extLst>
          </p:cNvPr>
          <p:cNvSpPr/>
          <p:nvPr/>
        </p:nvSpPr>
        <p:spPr>
          <a:xfrm>
            <a:off x="9799952" y="2100469"/>
            <a:ext cx="2329292" cy="2195783"/>
          </a:xfrm>
          <a:prstGeom prst="triangle">
            <a:avLst/>
          </a:prstGeom>
          <a:solidFill>
            <a:schemeClr val="bg1"/>
          </a:solidFill>
          <a:ln>
            <a:solidFill>
              <a:schemeClr val="accent6"/>
            </a:solidFill>
            <a:prstDash val="sysDot"/>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a:solidFill>
                  <a:schemeClr val="accent6"/>
                </a:solidFill>
              </a:rPr>
              <a:t> </a:t>
            </a:r>
            <a:r>
              <a:rPr lang="en-GB" dirty="0" err="1">
                <a:solidFill>
                  <a:schemeClr val="accent6"/>
                </a:solidFill>
              </a:rPr>
              <a:t>BBBB</a:t>
            </a:r>
            <a:r>
              <a:rPr lang="en-GB" dirty="0">
                <a:solidFill>
                  <a:schemeClr val="accent6"/>
                </a:solidFill>
              </a:rPr>
              <a:t> Stub (</a:t>
            </a:r>
            <a:r>
              <a:rPr lang="en-GB" dirty="0" err="1">
                <a:solidFill>
                  <a:schemeClr val="accent6"/>
                </a:solidFill>
              </a:rPr>
              <a:t>virt</a:t>
            </a:r>
            <a:r>
              <a:rPr lang="en-GB" dirty="0">
                <a:solidFill>
                  <a:schemeClr val="accent6"/>
                </a:solidFill>
              </a:rPr>
              <a:t>) built from </a:t>
            </a:r>
            <a:r>
              <a:rPr lang="en-GB" dirty="0" err="1">
                <a:solidFill>
                  <a:schemeClr val="accent6"/>
                </a:solidFill>
              </a:rPr>
              <a:t>BBBB</a:t>
            </a:r>
            <a:r>
              <a:rPr lang="en-GB" dirty="0">
                <a:solidFill>
                  <a:schemeClr val="accent6"/>
                </a:solidFill>
              </a:rPr>
              <a:t> interface</a:t>
            </a:r>
          </a:p>
          <a:p>
            <a:pPr algn="ctr"/>
            <a:endParaRPr lang="en-GB" dirty="0"/>
          </a:p>
        </p:txBody>
      </p:sp>
      <p:cxnSp>
        <p:nvCxnSpPr>
          <p:cNvPr id="87" name="Straight Arrow Connector 86">
            <a:extLst>
              <a:ext uri="{FF2B5EF4-FFF2-40B4-BE49-F238E27FC236}">
                <a16:creationId xmlns:a16="http://schemas.microsoft.com/office/drawing/2014/main" id="{8D9FCC34-2D0A-4518-8990-C1DC03D6E39D}"/>
              </a:ext>
            </a:extLst>
          </p:cNvPr>
          <p:cNvCxnSpPr>
            <a:cxnSpLocks/>
            <a:endCxn id="28" idx="1"/>
          </p:cNvCxnSpPr>
          <p:nvPr/>
        </p:nvCxnSpPr>
        <p:spPr>
          <a:xfrm>
            <a:off x="6584120" y="2514713"/>
            <a:ext cx="3798155" cy="68364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46" name="Group 45">
            <a:extLst>
              <a:ext uri="{FF2B5EF4-FFF2-40B4-BE49-F238E27FC236}">
                <a16:creationId xmlns:a16="http://schemas.microsoft.com/office/drawing/2014/main" id="{0916A1B3-CCCC-4B95-B98B-F6C23DC17BC5}"/>
              </a:ext>
            </a:extLst>
          </p:cNvPr>
          <p:cNvGrpSpPr/>
          <p:nvPr/>
        </p:nvGrpSpPr>
        <p:grpSpPr>
          <a:xfrm>
            <a:off x="9783834" y="1659447"/>
            <a:ext cx="816056" cy="683261"/>
            <a:chOff x="7860139" y="4241483"/>
            <a:chExt cx="583597" cy="800969"/>
          </a:xfrm>
        </p:grpSpPr>
        <p:sp>
          <p:nvSpPr>
            <p:cNvPr id="47" name="Rectangle: Single Corner Snipped 46">
              <a:extLst>
                <a:ext uri="{FF2B5EF4-FFF2-40B4-BE49-F238E27FC236}">
                  <a16:creationId xmlns:a16="http://schemas.microsoft.com/office/drawing/2014/main" id="{6DF59FFD-75BB-4DDC-88D8-6BB9BF42AA64}"/>
                </a:ext>
              </a:extLst>
            </p:cNvPr>
            <p:cNvSpPr/>
            <p:nvPr/>
          </p:nvSpPr>
          <p:spPr>
            <a:xfrm>
              <a:off x="7884406" y="4300330"/>
              <a:ext cx="559330" cy="742122"/>
            </a:xfrm>
            <a:prstGeom prst="snip1Rect">
              <a:avLst/>
            </a:prstGeom>
            <a:ln>
              <a:solidFill>
                <a:schemeClr val="accent4">
                  <a:lumMod val="60000"/>
                  <a:lumOff val="40000"/>
                </a:schemeClr>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
          <p:nvSpPr>
            <p:cNvPr id="48" name="TextBox 47">
              <a:extLst>
                <a:ext uri="{FF2B5EF4-FFF2-40B4-BE49-F238E27FC236}">
                  <a16:creationId xmlns:a16="http://schemas.microsoft.com/office/drawing/2014/main" id="{7D8C9FF8-D9E6-480C-AA85-228C707ADE81}"/>
                </a:ext>
              </a:extLst>
            </p:cNvPr>
            <p:cNvSpPr txBox="1"/>
            <p:nvPr/>
          </p:nvSpPr>
          <p:spPr>
            <a:xfrm>
              <a:off x="7860139" y="4241483"/>
              <a:ext cx="522121" cy="757676"/>
            </a:xfrm>
            <a:prstGeom prst="rect">
              <a:avLst/>
            </a:prstGeom>
            <a:noFill/>
          </p:spPr>
          <p:txBody>
            <a:bodyPr wrap="square" rtlCol="0">
              <a:spAutoFit/>
            </a:bodyPr>
            <a:lstStyle/>
            <a:p>
              <a:r>
                <a:rPr lang="en-GB" dirty="0"/>
                <a:t>--------------</a:t>
              </a:r>
            </a:p>
          </p:txBody>
        </p:sp>
      </p:grpSp>
      <p:sp>
        <p:nvSpPr>
          <p:cNvPr id="3" name="Arc 2">
            <a:extLst>
              <a:ext uri="{FF2B5EF4-FFF2-40B4-BE49-F238E27FC236}">
                <a16:creationId xmlns:a16="http://schemas.microsoft.com/office/drawing/2014/main" id="{468872CD-F590-490F-A5F8-19E29CBDDC03}"/>
              </a:ext>
            </a:extLst>
          </p:cNvPr>
          <p:cNvSpPr/>
          <p:nvPr/>
        </p:nvSpPr>
        <p:spPr>
          <a:xfrm>
            <a:off x="10195337" y="1287456"/>
            <a:ext cx="1379160" cy="1569241"/>
          </a:xfrm>
          <a:prstGeom prst="arc">
            <a:avLst>
              <a:gd name="adj1" fmla="val 11929206"/>
              <a:gd name="adj2" fmla="val 21295094"/>
            </a:avLst>
          </a:prstGeom>
          <a:ln>
            <a:headEnd type="none" w="med" len="med"/>
            <a:tailEnd type="arrow" w="med" len="med"/>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GB"/>
          </a:p>
        </p:txBody>
      </p:sp>
      <p:grpSp>
        <p:nvGrpSpPr>
          <p:cNvPr id="18" name="Group 17">
            <a:extLst>
              <a:ext uri="{FF2B5EF4-FFF2-40B4-BE49-F238E27FC236}">
                <a16:creationId xmlns:a16="http://schemas.microsoft.com/office/drawing/2014/main" id="{2E2CEBEF-2AC1-4B74-861C-94140683EF67}"/>
              </a:ext>
            </a:extLst>
          </p:cNvPr>
          <p:cNvGrpSpPr/>
          <p:nvPr/>
        </p:nvGrpSpPr>
        <p:grpSpPr>
          <a:xfrm>
            <a:off x="573912" y="1033034"/>
            <a:ext cx="1142429" cy="1971217"/>
            <a:chOff x="794243" y="1271523"/>
            <a:chExt cx="1142429" cy="1971217"/>
          </a:xfrm>
        </p:grpSpPr>
        <p:grpSp>
          <p:nvGrpSpPr>
            <p:cNvPr id="8" name="Group 7">
              <a:extLst>
                <a:ext uri="{FF2B5EF4-FFF2-40B4-BE49-F238E27FC236}">
                  <a16:creationId xmlns:a16="http://schemas.microsoft.com/office/drawing/2014/main" id="{A71D048A-9693-481E-BB51-4CF92FB9E379}"/>
                </a:ext>
              </a:extLst>
            </p:cNvPr>
            <p:cNvGrpSpPr/>
            <p:nvPr/>
          </p:nvGrpSpPr>
          <p:grpSpPr>
            <a:xfrm>
              <a:off x="794243" y="1271523"/>
              <a:ext cx="1142429" cy="956469"/>
              <a:chOff x="794243" y="1271523"/>
              <a:chExt cx="1142429" cy="956469"/>
            </a:xfrm>
          </p:grpSpPr>
          <p:sp>
            <p:nvSpPr>
              <p:cNvPr id="4" name="Smiley Face 3">
                <a:extLst>
                  <a:ext uri="{FF2B5EF4-FFF2-40B4-BE49-F238E27FC236}">
                    <a16:creationId xmlns:a16="http://schemas.microsoft.com/office/drawing/2014/main" id="{DB955288-7834-49B9-BB2C-53811F4DEA7C}"/>
                  </a:ext>
                </a:extLst>
              </p:cNvPr>
              <p:cNvSpPr/>
              <p:nvPr/>
            </p:nvSpPr>
            <p:spPr>
              <a:xfrm>
                <a:off x="874181" y="1684653"/>
                <a:ext cx="662609" cy="543339"/>
              </a:xfrm>
              <a:prstGeom prst="smileyFac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1" name="TextBox 20">
                <a:extLst>
                  <a:ext uri="{FF2B5EF4-FFF2-40B4-BE49-F238E27FC236}">
                    <a16:creationId xmlns:a16="http://schemas.microsoft.com/office/drawing/2014/main" id="{6382CEFC-56FE-4105-BA5F-65FFD3EA2C8B}"/>
                  </a:ext>
                </a:extLst>
              </p:cNvPr>
              <p:cNvSpPr txBox="1"/>
              <p:nvPr/>
            </p:nvSpPr>
            <p:spPr>
              <a:xfrm>
                <a:off x="794243" y="1271523"/>
                <a:ext cx="1142429" cy="646331"/>
              </a:xfrm>
              <a:prstGeom prst="rect">
                <a:avLst/>
              </a:prstGeom>
              <a:noFill/>
            </p:spPr>
            <p:txBody>
              <a:bodyPr wrap="none" rtlCol="0">
                <a:spAutoFit/>
              </a:bodyPr>
              <a:lstStyle/>
              <a:p>
                <a:r>
                  <a:rPr lang="en-GB" dirty="0" err="1"/>
                  <a:t>Ready!API</a:t>
                </a:r>
                <a:endParaRPr lang="en-GB" dirty="0"/>
              </a:p>
              <a:p>
                <a:endParaRPr lang="en-GB" dirty="0"/>
              </a:p>
            </p:txBody>
          </p:sp>
        </p:grpSp>
        <p:cxnSp>
          <p:nvCxnSpPr>
            <p:cNvPr id="11" name="Straight Connector 10">
              <a:extLst>
                <a:ext uri="{FF2B5EF4-FFF2-40B4-BE49-F238E27FC236}">
                  <a16:creationId xmlns:a16="http://schemas.microsoft.com/office/drawing/2014/main" id="{D4129594-0C6A-40D9-8A3C-D141D95C876B}"/>
                </a:ext>
              </a:extLst>
            </p:cNvPr>
            <p:cNvCxnSpPr>
              <a:stCxn id="4" idx="4"/>
            </p:cNvCxnSpPr>
            <p:nvPr/>
          </p:nvCxnSpPr>
          <p:spPr>
            <a:xfrm flipH="1">
              <a:off x="1205485" y="2227992"/>
              <a:ext cx="1" cy="668040"/>
            </a:xfrm>
            <a:prstGeom prst="line">
              <a:avLst/>
            </a:prstGeom>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6C6F0F9B-01D8-43E6-8133-A5C992E7EBD1}"/>
                </a:ext>
              </a:extLst>
            </p:cNvPr>
            <p:cNvCxnSpPr/>
            <p:nvPr/>
          </p:nvCxnSpPr>
          <p:spPr>
            <a:xfrm>
              <a:off x="874181" y="2403033"/>
              <a:ext cx="662609"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980855CE-AC12-4183-8967-0669C0DF3752}"/>
                </a:ext>
              </a:extLst>
            </p:cNvPr>
            <p:cNvCxnSpPr/>
            <p:nvPr/>
          </p:nvCxnSpPr>
          <p:spPr>
            <a:xfrm flipH="1">
              <a:off x="980661" y="2888973"/>
              <a:ext cx="224824" cy="324678"/>
            </a:xfrm>
            <a:prstGeom prst="line">
              <a:avLst/>
            </a:prstGeom>
          </p:spPr>
          <p:style>
            <a:lnRef idx="2">
              <a:schemeClr val="accent1"/>
            </a:lnRef>
            <a:fillRef idx="0">
              <a:schemeClr val="accent1"/>
            </a:fillRef>
            <a:effectRef idx="1">
              <a:schemeClr val="accent1"/>
            </a:effectRef>
            <a:fontRef idx="minor">
              <a:schemeClr val="tx1"/>
            </a:fontRef>
          </p:style>
        </p:cxnSp>
        <p:cxnSp>
          <p:nvCxnSpPr>
            <p:cNvPr id="60" name="Straight Connector 59">
              <a:extLst>
                <a:ext uri="{FF2B5EF4-FFF2-40B4-BE49-F238E27FC236}">
                  <a16:creationId xmlns:a16="http://schemas.microsoft.com/office/drawing/2014/main" id="{69B03A82-8751-4BF5-A143-768E121C70BD}"/>
                </a:ext>
              </a:extLst>
            </p:cNvPr>
            <p:cNvCxnSpPr>
              <a:cxnSpLocks/>
            </p:cNvCxnSpPr>
            <p:nvPr/>
          </p:nvCxnSpPr>
          <p:spPr>
            <a:xfrm>
              <a:off x="1210192" y="2902142"/>
              <a:ext cx="196921" cy="340598"/>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44" name="Group 43">
            <a:extLst>
              <a:ext uri="{FF2B5EF4-FFF2-40B4-BE49-F238E27FC236}">
                <a16:creationId xmlns:a16="http://schemas.microsoft.com/office/drawing/2014/main" id="{2E2B46C7-0533-4A8C-B77D-E3F10DC5CC95}"/>
              </a:ext>
            </a:extLst>
          </p:cNvPr>
          <p:cNvGrpSpPr/>
          <p:nvPr/>
        </p:nvGrpSpPr>
        <p:grpSpPr>
          <a:xfrm>
            <a:off x="1545431" y="3484471"/>
            <a:ext cx="1464606" cy="953381"/>
            <a:chOff x="1545431" y="3404959"/>
            <a:chExt cx="1464606" cy="953381"/>
          </a:xfrm>
        </p:grpSpPr>
        <p:grpSp>
          <p:nvGrpSpPr>
            <p:cNvPr id="63" name="Group 62">
              <a:extLst>
                <a:ext uri="{FF2B5EF4-FFF2-40B4-BE49-F238E27FC236}">
                  <a16:creationId xmlns:a16="http://schemas.microsoft.com/office/drawing/2014/main" id="{DB7E00C6-51FC-4438-8B95-BFA4AA15FAC6}"/>
                </a:ext>
              </a:extLst>
            </p:cNvPr>
            <p:cNvGrpSpPr/>
            <p:nvPr/>
          </p:nvGrpSpPr>
          <p:grpSpPr>
            <a:xfrm>
              <a:off x="1545431" y="3675079"/>
              <a:ext cx="1407000" cy="683261"/>
              <a:chOff x="7860138" y="4241483"/>
              <a:chExt cx="583598" cy="800969"/>
            </a:xfrm>
          </p:grpSpPr>
          <p:sp>
            <p:nvSpPr>
              <p:cNvPr id="65" name="Rectangle: Single Corner Snipped 64">
                <a:extLst>
                  <a:ext uri="{FF2B5EF4-FFF2-40B4-BE49-F238E27FC236}">
                    <a16:creationId xmlns:a16="http://schemas.microsoft.com/office/drawing/2014/main" id="{AD2AEF6D-0A78-4186-A4FB-5B879A145B06}"/>
                  </a:ext>
                </a:extLst>
              </p:cNvPr>
              <p:cNvSpPr/>
              <p:nvPr/>
            </p:nvSpPr>
            <p:spPr>
              <a:xfrm>
                <a:off x="7884406" y="4300330"/>
                <a:ext cx="559330" cy="742122"/>
              </a:xfrm>
              <a:prstGeom prst="snip1Rect">
                <a:avLst/>
              </a:prstGeom>
              <a:ln>
                <a:solidFill>
                  <a:schemeClr val="tx2"/>
                </a:solidFill>
                <a:prstDash val="solid"/>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
            <p:nvSpPr>
              <p:cNvPr id="66" name="TextBox 65">
                <a:extLst>
                  <a:ext uri="{FF2B5EF4-FFF2-40B4-BE49-F238E27FC236}">
                    <a16:creationId xmlns:a16="http://schemas.microsoft.com/office/drawing/2014/main" id="{A83375E5-E467-4699-A060-BCC0C02908C5}"/>
                  </a:ext>
                </a:extLst>
              </p:cNvPr>
              <p:cNvSpPr txBox="1"/>
              <p:nvPr/>
            </p:nvSpPr>
            <p:spPr>
              <a:xfrm>
                <a:off x="7860139" y="4241483"/>
                <a:ext cx="522121" cy="757677"/>
              </a:xfrm>
              <a:prstGeom prst="rect">
                <a:avLst/>
              </a:prstGeom>
              <a:noFill/>
              <a:ln>
                <a:noFill/>
                <a:prstDash val="solid"/>
              </a:ln>
            </p:spPr>
            <p:txBody>
              <a:bodyPr wrap="square" rtlCol="0">
                <a:spAutoFit/>
              </a:bodyPr>
              <a:lstStyle/>
              <a:p>
                <a:r>
                  <a:rPr lang="en-GB" dirty="0"/>
                  <a:t>---------------</a:t>
                </a:r>
              </a:p>
              <a:p>
                <a:r>
                  <a:rPr lang="en-GB" dirty="0"/>
                  <a:t>---------------</a:t>
                </a:r>
              </a:p>
            </p:txBody>
          </p:sp>
        </p:grpSp>
        <p:sp>
          <p:nvSpPr>
            <p:cNvPr id="19" name="TextBox 18">
              <a:extLst>
                <a:ext uri="{FF2B5EF4-FFF2-40B4-BE49-F238E27FC236}">
                  <a16:creationId xmlns:a16="http://schemas.microsoft.com/office/drawing/2014/main" id="{9C199591-4677-438B-B651-FA84ECAE133C}"/>
                </a:ext>
              </a:extLst>
            </p:cNvPr>
            <p:cNvSpPr txBox="1"/>
            <p:nvPr/>
          </p:nvSpPr>
          <p:spPr>
            <a:xfrm>
              <a:off x="1552779" y="3404959"/>
              <a:ext cx="1457258" cy="369332"/>
            </a:xfrm>
            <a:prstGeom prst="rect">
              <a:avLst/>
            </a:prstGeom>
            <a:noFill/>
          </p:spPr>
          <p:txBody>
            <a:bodyPr wrap="none" rtlCol="0">
              <a:spAutoFit/>
            </a:bodyPr>
            <a:lstStyle/>
            <a:p>
              <a:r>
                <a:rPr lang="en-GB" dirty="0"/>
                <a:t>Soap Request</a:t>
              </a:r>
            </a:p>
          </p:txBody>
        </p:sp>
      </p:grpSp>
      <p:grpSp>
        <p:nvGrpSpPr>
          <p:cNvPr id="79" name="Group 78">
            <a:extLst>
              <a:ext uri="{FF2B5EF4-FFF2-40B4-BE49-F238E27FC236}">
                <a16:creationId xmlns:a16="http://schemas.microsoft.com/office/drawing/2014/main" id="{2D4C7B29-20A1-489F-B582-B166468DA0F2}"/>
              </a:ext>
            </a:extLst>
          </p:cNvPr>
          <p:cNvGrpSpPr/>
          <p:nvPr/>
        </p:nvGrpSpPr>
        <p:grpSpPr>
          <a:xfrm>
            <a:off x="7578518" y="1943796"/>
            <a:ext cx="816056" cy="683261"/>
            <a:chOff x="7860139" y="4241483"/>
            <a:chExt cx="583597" cy="800969"/>
          </a:xfrm>
        </p:grpSpPr>
        <p:sp>
          <p:nvSpPr>
            <p:cNvPr id="81" name="Rectangle: Single Corner Snipped 80">
              <a:extLst>
                <a:ext uri="{FF2B5EF4-FFF2-40B4-BE49-F238E27FC236}">
                  <a16:creationId xmlns:a16="http://schemas.microsoft.com/office/drawing/2014/main" id="{A081B0BB-C6DC-42ED-B95E-B0414F1C87C0}"/>
                </a:ext>
              </a:extLst>
            </p:cNvPr>
            <p:cNvSpPr/>
            <p:nvPr/>
          </p:nvSpPr>
          <p:spPr>
            <a:xfrm>
              <a:off x="7884406" y="4300330"/>
              <a:ext cx="559330" cy="742122"/>
            </a:xfrm>
            <a:prstGeom prst="snip1Rect">
              <a:avLst/>
            </a:prstGeom>
            <a:ln>
              <a:solidFill>
                <a:schemeClr val="accent4">
                  <a:lumMod val="60000"/>
                  <a:lumOff val="40000"/>
                </a:schemeClr>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
          <p:nvSpPr>
            <p:cNvPr id="85" name="TextBox 84">
              <a:extLst>
                <a:ext uri="{FF2B5EF4-FFF2-40B4-BE49-F238E27FC236}">
                  <a16:creationId xmlns:a16="http://schemas.microsoft.com/office/drawing/2014/main" id="{6A64F531-9CB4-4D09-9846-5F0EA2FCD29C}"/>
                </a:ext>
              </a:extLst>
            </p:cNvPr>
            <p:cNvSpPr txBox="1"/>
            <p:nvPr/>
          </p:nvSpPr>
          <p:spPr>
            <a:xfrm>
              <a:off x="7860139" y="4241483"/>
              <a:ext cx="522121" cy="757676"/>
            </a:xfrm>
            <a:prstGeom prst="rect">
              <a:avLst/>
            </a:prstGeom>
            <a:noFill/>
          </p:spPr>
          <p:txBody>
            <a:bodyPr wrap="square" rtlCol="0">
              <a:spAutoFit/>
            </a:bodyPr>
            <a:lstStyle/>
            <a:p>
              <a:r>
                <a:rPr lang="en-GB" dirty="0"/>
                <a:t>--------------</a:t>
              </a:r>
            </a:p>
          </p:txBody>
        </p:sp>
      </p:grpSp>
      <p:sp>
        <p:nvSpPr>
          <p:cNvPr id="86" name="TextBox 85">
            <a:extLst>
              <a:ext uri="{FF2B5EF4-FFF2-40B4-BE49-F238E27FC236}">
                <a16:creationId xmlns:a16="http://schemas.microsoft.com/office/drawing/2014/main" id="{366EF028-566C-4595-9C6D-4DC388B560D1}"/>
              </a:ext>
            </a:extLst>
          </p:cNvPr>
          <p:cNvSpPr txBox="1"/>
          <p:nvPr/>
        </p:nvSpPr>
        <p:spPr>
          <a:xfrm>
            <a:off x="389666" y="3831690"/>
            <a:ext cx="1177630" cy="369332"/>
          </a:xfrm>
          <a:prstGeom prst="rect">
            <a:avLst/>
          </a:prstGeom>
          <a:noFill/>
        </p:spPr>
        <p:txBody>
          <a:bodyPr wrap="none" rtlCol="0">
            <a:spAutoFit/>
          </a:bodyPr>
          <a:lstStyle/>
          <a:p>
            <a:r>
              <a:rPr lang="en-GB" dirty="0"/>
              <a:t>Test step 1</a:t>
            </a:r>
          </a:p>
        </p:txBody>
      </p:sp>
      <p:sp>
        <p:nvSpPr>
          <p:cNvPr id="39" name="Arc 38">
            <a:extLst>
              <a:ext uri="{FF2B5EF4-FFF2-40B4-BE49-F238E27FC236}">
                <a16:creationId xmlns:a16="http://schemas.microsoft.com/office/drawing/2014/main" id="{694F39A8-A6A2-46A7-AD14-E4E10BD540BE}"/>
              </a:ext>
            </a:extLst>
          </p:cNvPr>
          <p:cNvSpPr/>
          <p:nvPr/>
        </p:nvSpPr>
        <p:spPr>
          <a:xfrm>
            <a:off x="8280168" y="2354214"/>
            <a:ext cx="2869038" cy="2885534"/>
          </a:xfrm>
          <a:prstGeom prst="arc">
            <a:avLst>
              <a:gd name="adj1" fmla="val 3027080"/>
              <a:gd name="adj2" fmla="val 11592088"/>
            </a:avLst>
          </a:prstGeom>
          <a:ln>
            <a:headEnd type="none" w="med" len="med"/>
            <a:tailEnd type="arrow" w="med" len="med"/>
          </a:ln>
        </p:spPr>
        <p:style>
          <a:lnRef idx="3">
            <a:schemeClr val="accent4"/>
          </a:lnRef>
          <a:fillRef idx="0">
            <a:schemeClr val="accent4"/>
          </a:fillRef>
          <a:effectRef idx="2">
            <a:schemeClr val="accent4"/>
          </a:effectRef>
          <a:fontRef idx="minor">
            <a:schemeClr val="tx1"/>
          </a:fontRef>
        </p:style>
        <p:txBody>
          <a:bodyPr rtlCol="0" anchor="ctr"/>
          <a:lstStyle/>
          <a:p>
            <a:pPr algn="ctr"/>
            <a:endParaRPr lang="en-GB"/>
          </a:p>
        </p:txBody>
      </p:sp>
      <p:cxnSp>
        <p:nvCxnSpPr>
          <p:cNvPr id="93" name="Straight Arrow Connector 92">
            <a:extLst>
              <a:ext uri="{FF2B5EF4-FFF2-40B4-BE49-F238E27FC236}">
                <a16:creationId xmlns:a16="http://schemas.microsoft.com/office/drawing/2014/main" id="{46D1D0D2-B96C-41B4-B611-2DF832C00330}"/>
              </a:ext>
            </a:extLst>
          </p:cNvPr>
          <p:cNvCxnSpPr>
            <a:cxnSpLocks/>
            <a:endCxn id="2" idx="1"/>
          </p:cNvCxnSpPr>
          <p:nvPr/>
        </p:nvCxnSpPr>
        <p:spPr>
          <a:xfrm>
            <a:off x="1599524" y="2822713"/>
            <a:ext cx="2515276"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9" name="TextBox 98">
            <a:extLst>
              <a:ext uri="{FF2B5EF4-FFF2-40B4-BE49-F238E27FC236}">
                <a16:creationId xmlns:a16="http://schemas.microsoft.com/office/drawing/2014/main" id="{E2BD820A-AA36-4DF0-8C1A-EA901DEE7D82}"/>
              </a:ext>
            </a:extLst>
          </p:cNvPr>
          <p:cNvSpPr txBox="1"/>
          <p:nvPr/>
        </p:nvSpPr>
        <p:spPr>
          <a:xfrm>
            <a:off x="387245" y="5758420"/>
            <a:ext cx="1177630" cy="369332"/>
          </a:xfrm>
          <a:prstGeom prst="rect">
            <a:avLst/>
          </a:prstGeom>
          <a:noFill/>
        </p:spPr>
        <p:txBody>
          <a:bodyPr wrap="none" rtlCol="0">
            <a:spAutoFit/>
          </a:bodyPr>
          <a:lstStyle/>
          <a:p>
            <a:r>
              <a:rPr lang="en-GB" dirty="0"/>
              <a:t>Test step 3</a:t>
            </a:r>
          </a:p>
        </p:txBody>
      </p:sp>
      <p:grpSp>
        <p:nvGrpSpPr>
          <p:cNvPr id="100" name="Group 99">
            <a:extLst>
              <a:ext uri="{FF2B5EF4-FFF2-40B4-BE49-F238E27FC236}">
                <a16:creationId xmlns:a16="http://schemas.microsoft.com/office/drawing/2014/main" id="{17EA4DB7-D702-4E1B-8864-52DA666F7B83}"/>
              </a:ext>
            </a:extLst>
          </p:cNvPr>
          <p:cNvGrpSpPr/>
          <p:nvPr/>
        </p:nvGrpSpPr>
        <p:grpSpPr>
          <a:xfrm>
            <a:off x="2158853" y="5659160"/>
            <a:ext cx="816056" cy="683261"/>
            <a:chOff x="7860139" y="4241483"/>
            <a:chExt cx="583597" cy="800969"/>
          </a:xfrm>
        </p:grpSpPr>
        <p:sp>
          <p:nvSpPr>
            <p:cNvPr id="101" name="Rectangle: Single Corner Snipped 100">
              <a:extLst>
                <a:ext uri="{FF2B5EF4-FFF2-40B4-BE49-F238E27FC236}">
                  <a16:creationId xmlns:a16="http://schemas.microsoft.com/office/drawing/2014/main" id="{117B8747-1BD0-4031-9004-EDAC5F17F00B}"/>
                </a:ext>
              </a:extLst>
            </p:cNvPr>
            <p:cNvSpPr/>
            <p:nvPr/>
          </p:nvSpPr>
          <p:spPr>
            <a:xfrm>
              <a:off x="7884406" y="4300330"/>
              <a:ext cx="559330" cy="742122"/>
            </a:xfrm>
            <a:prstGeom prst="snip1Rect">
              <a:avLst/>
            </a:prstGeom>
            <a:ln>
              <a:solidFill>
                <a:schemeClr val="accent4">
                  <a:lumMod val="60000"/>
                  <a:lumOff val="40000"/>
                </a:schemeClr>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
          <p:nvSpPr>
            <p:cNvPr id="102" name="TextBox 101">
              <a:extLst>
                <a:ext uri="{FF2B5EF4-FFF2-40B4-BE49-F238E27FC236}">
                  <a16:creationId xmlns:a16="http://schemas.microsoft.com/office/drawing/2014/main" id="{78BD30B0-A2D4-4F28-AB2A-66A5C57005E7}"/>
                </a:ext>
              </a:extLst>
            </p:cNvPr>
            <p:cNvSpPr txBox="1"/>
            <p:nvPr/>
          </p:nvSpPr>
          <p:spPr>
            <a:xfrm>
              <a:off x="7860139" y="4241483"/>
              <a:ext cx="522121" cy="757676"/>
            </a:xfrm>
            <a:prstGeom prst="rect">
              <a:avLst/>
            </a:prstGeom>
            <a:noFill/>
          </p:spPr>
          <p:txBody>
            <a:bodyPr wrap="square" rtlCol="0">
              <a:spAutoFit/>
            </a:bodyPr>
            <a:lstStyle/>
            <a:p>
              <a:r>
                <a:rPr lang="en-GB" dirty="0"/>
                <a:t>--------------</a:t>
              </a:r>
            </a:p>
          </p:txBody>
        </p:sp>
      </p:grpSp>
      <p:sp>
        <p:nvSpPr>
          <p:cNvPr id="103" name="TextBox 102">
            <a:extLst>
              <a:ext uri="{FF2B5EF4-FFF2-40B4-BE49-F238E27FC236}">
                <a16:creationId xmlns:a16="http://schemas.microsoft.com/office/drawing/2014/main" id="{AE562B2D-3642-4D2F-9CE4-23FF3CD6AECD}"/>
              </a:ext>
            </a:extLst>
          </p:cNvPr>
          <p:cNvSpPr txBox="1"/>
          <p:nvPr/>
        </p:nvSpPr>
        <p:spPr>
          <a:xfrm>
            <a:off x="3180827" y="5758253"/>
            <a:ext cx="4165424" cy="646331"/>
          </a:xfrm>
          <a:prstGeom prst="rect">
            <a:avLst/>
          </a:prstGeom>
          <a:noFill/>
        </p:spPr>
        <p:txBody>
          <a:bodyPr wrap="square" rtlCol="0">
            <a:spAutoFit/>
          </a:bodyPr>
          <a:lstStyle/>
          <a:p>
            <a:r>
              <a:rPr lang="en-GB" sz="1200" i="1" dirty="0">
                <a:solidFill>
                  <a:schemeClr val="accent6"/>
                </a:solidFill>
              </a:rPr>
              <a:t>Validate request received by the </a:t>
            </a:r>
            <a:r>
              <a:rPr lang="en-GB" sz="1200" i="1" dirty="0" err="1">
                <a:solidFill>
                  <a:schemeClr val="accent6"/>
                </a:solidFill>
              </a:rPr>
              <a:t>BBBB</a:t>
            </a:r>
            <a:r>
              <a:rPr lang="en-GB" sz="1200" i="1" dirty="0">
                <a:solidFill>
                  <a:schemeClr val="accent6"/>
                </a:solidFill>
              </a:rPr>
              <a:t> Stub by taking message off Q used by the Stub and checking against an expected message.</a:t>
            </a:r>
          </a:p>
        </p:txBody>
      </p:sp>
      <p:sp>
        <p:nvSpPr>
          <p:cNvPr id="104" name="TextBox 103">
            <a:extLst>
              <a:ext uri="{FF2B5EF4-FFF2-40B4-BE49-F238E27FC236}">
                <a16:creationId xmlns:a16="http://schemas.microsoft.com/office/drawing/2014/main" id="{68B48106-9B61-42E0-9A00-10A2CEDBC789}"/>
              </a:ext>
            </a:extLst>
          </p:cNvPr>
          <p:cNvSpPr txBox="1"/>
          <p:nvPr/>
        </p:nvSpPr>
        <p:spPr>
          <a:xfrm>
            <a:off x="3185150" y="4811598"/>
            <a:ext cx="4100620" cy="646331"/>
          </a:xfrm>
          <a:prstGeom prst="rect">
            <a:avLst/>
          </a:prstGeom>
          <a:noFill/>
        </p:spPr>
        <p:txBody>
          <a:bodyPr wrap="square" rtlCol="0">
            <a:spAutoFit/>
          </a:bodyPr>
          <a:lstStyle/>
          <a:p>
            <a:r>
              <a:rPr lang="en-GB" sz="1200" i="1" dirty="0">
                <a:solidFill>
                  <a:schemeClr val="accent6"/>
                </a:solidFill>
              </a:rPr>
              <a:t>(Depending on test case) Validate message put on Q used by AAAA (e.g. audit), by comparing to an expected message content.</a:t>
            </a:r>
          </a:p>
        </p:txBody>
      </p:sp>
      <p:sp>
        <p:nvSpPr>
          <p:cNvPr id="105" name="TextBox 104">
            <a:extLst>
              <a:ext uri="{FF2B5EF4-FFF2-40B4-BE49-F238E27FC236}">
                <a16:creationId xmlns:a16="http://schemas.microsoft.com/office/drawing/2014/main" id="{B43D2FE5-C42A-4F2D-B646-6BFE683394C3}"/>
              </a:ext>
            </a:extLst>
          </p:cNvPr>
          <p:cNvSpPr txBox="1"/>
          <p:nvPr/>
        </p:nvSpPr>
        <p:spPr>
          <a:xfrm>
            <a:off x="3169505" y="3977986"/>
            <a:ext cx="2938177" cy="276999"/>
          </a:xfrm>
          <a:prstGeom prst="rect">
            <a:avLst/>
          </a:prstGeom>
          <a:noFill/>
        </p:spPr>
        <p:txBody>
          <a:bodyPr wrap="none" rtlCol="0">
            <a:spAutoFit/>
          </a:bodyPr>
          <a:lstStyle/>
          <a:p>
            <a:r>
              <a:rPr lang="en-GB" sz="1200" i="1" dirty="0">
                <a:solidFill>
                  <a:schemeClr val="accent6"/>
                </a:solidFill>
              </a:rPr>
              <a:t>Send request to AAAA and validate response</a:t>
            </a:r>
          </a:p>
        </p:txBody>
      </p:sp>
      <p:sp>
        <p:nvSpPr>
          <p:cNvPr id="106" name="TextBox 105">
            <a:extLst>
              <a:ext uri="{FF2B5EF4-FFF2-40B4-BE49-F238E27FC236}">
                <a16:creationId xmlns:a16="http://schemas.microsoft.com/office/drawing/2014/main" id="{2076667F-C165-43BD-93DD-B5ACDF2A87B2}"/>
              </a:ext>
            </a:extLst>
          </p:cNvPr>
          <p:cNvSpPr txBox="1"/>
          <p:nvPr/>
        </p:nvSpPr>
        <p:spPr>
          <a:xfrm>
            <a:off x="396339" y="4626932"/>
            <a:ext cx="1177630" cy="369332"/>
          </a:xfrm>
          <a:prstGeom prst="rect">
            <a:avLst/>
          </a:prstGeom>
          <a:noFill/>
        </p:spPr>
        <p:txBody>
          <a:bodyPr wrap="none" rtlCol="0">
            <a:spAutoFit/>
          </a:bodyPr>
          <a:lstStyle/>
          <a:p>
            <a:r>
              <a:rPr lang="en-GB" dirty="0"/>
              <a:t>Test step 2</a:t>
            </a:r>
          </a:p>
        </p:txBody>
      </p:sp>
      <p:grpSp>
        <p:nvGrpSpPr>
          <p:cNvPr id="107" name="Group 106">
            <a:extLst>
              <a:ext uri="{FF2B5EF4-FFF2-40B4-BE49-F238E27FC236}">
                <a16:creationId xmlns:a16="http://schemas.microsoft.com/office/drawing/2014/main" id="{F6A04698-6D24-4C91-8705-8916955A4706}"/>
              </a:ext>
            </a:extLst>
          </p:cNvPr>
          <p:cNvGrpSpPr/>
          <p:nvPr/>
        </p:nvGrpSpPr>
        <p:grpSpPr>
          <a:xfrm>
            <a:off x="6128685" y="3904130"/>
            <a:ext cx="815009" cy="370842"/>
            <a:chOff x="10747513" y="2001078"/>
            <a:chExt cx="1209260" cy="470233"/>
          </a:xfrm>
        </p:grpSpPr>
        <p:cxnSp>
          <p:nvCxnSpPr>
            <p:cNvPr id="108" name="Connector: Elbow 107">
              <a:extLst>
                <a:ext uri="{FF2B5EF4-FFF2-40B4-BE49-F238E27FC236}">
                  <a16:creationId xmlns:a16="http://schemas.microsoft.com/office/drawing/2014/main" id="{850F6AB3-11BA-418B-A804-DD6CCD434FF1}"/>
                </a:ext>
              </a:extLst>
            </p:cNvPr>
            <p:cNvCxnSpPr>
              <a:cxnSpLocks/>
            </p:cNvCxnSpPr>
            <p:nvPr/>
          </p:nvCxnSpPr>
          <p:spPr>
            <a:xfrm>
              <a:off x="10747513" y="2001078"/>
              <a:ext cx="705678" cy="470233"/>
            </a:xfrm>
            <a:prstGeom prst="bentConnector3">
              <a:avLst>
                <a:gd name="adj1" fmla="val 50000"/>
              </a:avLst>
            </a:prstGeom>
            <a:ln>
              <a:solidFill>
                <a:srgbClr val="FFC000"/>
              </a:solidFill>
            </a:ln>
          </p:spPr>
          <p:style>
            <a:lnRef idx="2">
              <a:schemeClr val="accent1"/>
            </a:lnRef>
            <a:fillRef idx="0">
              <a:schemeClr val="accent1"/>
            </a:fillRef>
            <a:effectRef idx="1">
              <a:schemeClr val="accent1"/>
            </a:effectRef>
            <a:fontRef idx="minor">
              <a:schemeClr val="tx1"/>
            </a:fontRef>
          </p:style>
        </p:cxnSp>
        <p:cxnSp>
          <p:nvCxnSpPr>
            <p:cNvPr id="109" name="Connector: Elbow 108">
              <a:extLst>
                <a:ext uri="{FF2B5EF4-FFF2-40B4-BE49-F238E27FC236}">
                  <a16:creationId xmlns:a16="http://schemas.microsoft.com/office/drawing/2014/main" id="{FA5DF811-F824-41DD-9996-2846576A98B2}"/>
                </a:ext>
              </a:extLst>
            </p:cNvPr>
            <p:cNvCxnSpPr>
              <a:cxnSpLocks/>
            </p:cNvCxnSpPr>
            <p:nvPr/>
          </p:nvCxnSpPr>
          <p:spPr>
            <a:xfrm rot="10800000" flipV="1">
              <a:off x="11446564" y="2007484"/>
              <a:ext cx="510209" cy="463827"/>
            </a:xfrm>
            <a:prstGeom prst="bentConnector3">
              <a:avLst/>
            </a:prstGeom>
            <a:ln>
              <a:solidFill>
                <a:srgbClr val="FFC000"/>
              </a:solidFill>
            </a:ln>
          </p:spPr>
          <p:style>
            <a:lnRef idx="2">
              <a:schemeClr val="accent1"/>
            </a:lnRef>
            <a:fillRef idx="0">
              <a:schemeClr val="accent1"/>
            </a:fillRef>
            <a:effectRef idx="1">
              <a:schemeClr val="accent1"/>
            </a:effectRef>
            <a:fontRef idx="minor">
              <a:schemeClr val="tx1"/>
            </a:fontRef>
          </p:style>
        </p:cxnSp>
      </p:grpSp>
      <p:grpSp>
        <p:nvGrpSpPr>
          <p:cNvPr id="114" name="Group 113">
            <a:extLst>
              <a:ext uri="{FF2B5EF4-FFF2-40B4-BE49-F238E27FC236}">
                <a16:creationId xmlns:a16="http://schemas.microsoft.com/office/drawing/2014/main" id="{B2C4528B-BB8F-4B7E-92B3-79E41E0D468C}"/>
              </a:ext>
            </a:extLst>
          </p:cNvPr>
          <p:cNvGrpSpPr/>
          <p:nvPr/>
        </p:nvGrpSpPr>
        <p:grpSpPr>
          <a:xfrm>
            <a:off x="5700053" y="3055626"/>
            <a:ext cx="861036" cy="696133"/>
            <a:chOff x="7860140" y="4300330"/>
            <a:chExt cx="583596" cy="1022933"/>
          </a:xfrm>
        </p:grpSpPr>
        <p:sp>
          <p:nvSpPr>
            <p:cNvPr id="115" name="Rectangle: Single Corner Snipped 114">
              <a:extLst>
                <a:ext uri="{FF2B5EF4-FFF2-40B4-BE49-F238E27FC236}">
                  <a16:creationId xmlns:a16="http://schemas.microsoft.com/office/drawing/2014/main" id="{3F07CC77-52C6-4407-BE1C-5BCE09733FDC}"/>
                </a:ext>
              </a:extLst>
            </p:cNvPr>
            <p:cNvSpPr/>
            <p:nvPr/>
          </p:nvSpPr>
          <p:spPr>
            <a:xfrm>
              <a:off x="7884406" y="4300330"/>
              <a:ext cx="559330" cy="742122"/>
            </a:xfrm>
            <a:prstGeom prst="snip1Rect">
              <a:avLst/>
            </a:prstGeom>
            <a:ln>
              <a:solidFill>
                <a:srgbClr val="92D050"/>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
          <p:nvSpPr>
            <p:cNvPr id="116" name="TextBox 115">
              <a:extLst>
                <a:ext uri="{FF2B5EF4-FFF2-40B4-BE49-F238E27FC236}">
                  <a16:creationId xmlns:a16="http://schemas.microsoft.com/office/drawing/2014/main" id="{34E7B7D1-FA25-4672-BF37-CFDE0EAE3C5F}"/>
                </a:ext>
              </a:extLst>
            </p:cNvPr>
            <p:cNvSpPr txBox="1"/>
            <p:nvPr/>
          </p:nvSpPr>
          <p:spPr>
            <a:xfrm>
              <a:off x="7860140" y="4373512"/>
              <a:ext cx="496230" cy="949751"/>
            </a:xfrm>
            <a:prstGeom prst="rect">
              <a:avLst/>
            </a:prstGeom>
            <a:noFill/>
            <a:ln>
              <a:noFill/>
            </a:ln>
          </p:spPr>
          <p:txBody>
            <a:bodyPr wrap="square" rtlCol="0">
              <a:spAutoFit/>
            </a:bodyPr>
            <a:lstStyle/>
            <a:p>
              <a:r>
                <a:rPr lang="en-GB" dirty="0"/>
                <a:t>Audit</a:t>
              </a:r>
            </a:p>
          </p:txBody>
        </p:sp>
      </p:grpSp>
      <p:sp>
        <p:nvSpPr>
          <p:cNvPr id="120" name="Arc 119">
            <a:extLst>
              <a:ext uri="{FF2B5EF4-FFF2-40B4-BE49-F238E27FC236}">
                <a16:creationId xmlns:a16="http://schemas.microsoft.com/office/drawing/2014/main" id="{1E82354A-898B-491A-B3AD-94A46EE93E7E}"/>
              </a:ext>
            </a:extLst>
          </p:cNvPr>
          <p:cNvSpPr/>
          <p:nvPr/>
        </p:nvSpPr>
        <p:spPr>
          <a:xfrm flipH="1" flipV="1">
            <a:off x="6159361" y="3430035"/>
            <a:ext cx="355932" cy="1149896"/>
          </a:xfrm>
          <a:prstGeom prst="arc">
            <a:avLst>
              <a:gd name="adj1" fmla="val 5911469"/>
              <a:gd name="adj2" fmla="val 10674765"/>
            </a:avLst>
          </a:prstGeom>
          <a:ln>
            <a:headEnd type="none" w="med" len="med"/>
            <a:tailEnd type="arrow" w="med" len="med"/>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GB"/>
          </a:p>
        </p:txBody>
      </p:sp>
      <p:grpSp>
        <p:nvGrpSpPr>
          <p:cNvPr id="121" name="Group 120">
            <a:extLst>
              <a:ext uri="{FF2B5EF4-FFF2-40B4-BE49-F238E27FC236}">
                <a16:creationId xmlns:a16="http://schemas.microsoft.com/office/drawing/2014/main" id="{F7888733-C5CD-46D7-84EA-608B302F46A6}"/>
              </a:ext>
            </a:extLst>
          </p:cNvPr>
          <p:cNvGrpSpPr/>
          <p:nvPr/>
        </p:nvGrpSpPr>
        <p:grpSpPr>
          <a:xfrm>
            <a:off x="1296196" y="6153191"/>
            <a:ext cx="657256" cy="320112"/>
            <a:chOff x="10747513" y="2001078"/>
            <a:chExt cx="1209260" cy="470233"/>
          </a:xfrm>
        </p:grpSpPr>
        <p:cxnSp>
          <p:nvCxnSpPr>
            <p:cNvPr id="122" name="Connector: Elbow 121">
              <a:extLst>
                <a:ext uri="{FF2B5EF4-FFF2-40B4-BE49-F238E27FC236}">
                  <a16:creationId xmlns:a16="http://schemas.microsoft.com/office/drawing/2014/main" id="{F5866D69-407E-4ADC-B017-273128D0DB2B}"/>
                </a:ext>
              </a:extLst>
            </p:cNvPr>
            <p:cNvCxnSpPr>
              <a:cxnSpLocks/>
            </p:cNvCxnSpPr>
            <p:nvPr/>
          </p:nvCxnSpPr>
          <p:spPr>
            <a:xfrm>
              <a:off x="10747513" y="2001078"/>
              <a:ext cx="705678" cy="470233"/>
            </a:xfrm>
            <a:prstGeom prst="bentConnector3">
              <a:avLst>
                <a:gd name="adj1" fmla="val 50000"/>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123" name="Connector: Elbow 122">
              <a:extLst>
                <a:ext uri="{FF2B5EF4-FFF2-40B4-BE49-F238E27FC236}">
                  <a16:creationId xmlns:a16="http://schemas.microsoft.com/office/drawing/2014/main" id="{3A165C4B-4154-4113-88B8-6F64486C70D2}"/>
                </a:ext>
              </a:extLst>
            </p:cNvPr>
            <p:cNvCxnSpPr>
              <a:cxnSpLocks/>
            </p:cNvCxnSpPr>
            <p:nvPr/>
          </p:nvCxnSpPr>
          <p:spPr>
            <a:xfrm rot="10800000" flipV="1">
              <a:off x="11446564" y="2007484"/>
              <a:ext cx="510209" cy="463827"/>
            </a:xfrm>
            <a:prstGeom prst="bentConnector3">
              <a:avLst/>
            </a:prstGeom>
            <a:ln>
              <a:solidFill>
                <a:schemeClr val="accent6"/>
              </a:solidFill>
            </a:ln>
          </p:spPr>
          <p:style>
            <a:lnRef idx="2">
              <a:schemeClr val="accent1"/>
            </a:lnRef>
            <a:fillRef idx="0">
              <a:schemeClr val="accent1"/>
            </a:fillRef>
            <a:effectRef idx="1">
              <a:schemeClr val="accent1"/>
            </a:effectRef>
            <a:fontRef idx="minor">
              <a:schemeClr val="tx1"/>
            </a:fontRef>
          </p:style>
        </p:cxnSp>
      </p:grpSp>
      <p:sp>
        <p:nvSpPr>
          <p:cNvPr id="124" name="Arc 123">
            <a:extLst>
              <a:ext uri="{FF2B5EF4-FFF2-40B4-BE49-F238E27FC236}">
                <a16:creationId xmlns:a16="http://schemas.microsoft.com/office/drawing/2014/main" id="{45511CCA-52AE-48B9-BB29-A5B84A4DFED8}"/>
              </a:ext>
            </a:extLst>
          </p:cNvPr>
          <p:cNvSpPr/>
          <p:nvPr/>
        </p:nvSpPr>
        <p:spPr>
          <a:xfrm flipH="1" flipV="1">
            <a:off x="1480963" y="5976439"/>
            <a:ext cx="1116902" cy="706969"/>
          </a:xfrm>
          <a:prstGeom prst="arc">
            <a:avLst>
              <a:gd name="adj1" fmla="val 1628798"/>
              <a:gd name="adj2" fmla="val 7438997"/>
            </a:avLst>
          </a:prstGeom>
          <a:ln>
            <a:headEnd type="none" w="med" len="med"/>
            <a:tailEnd type="arrow" w="med" len="med"/>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GB"/>
          </a:p>
        </p:txBody>
      </p:sp>
      <p:grpSp>
        <p:nvGrpSpPr>
          <p:cNvPr id="132" name="Group 131">
            <a:extLst>
              <a:ext uri="{FF2B5EF4-FFF2-40B4-BE49-F238E27FC236}">
                <a16:creationId xmlns:a16="http://schemas.microsoft.com/office/drawing/2014/main" id="{CFF3F612-0B21-4892-9623-71A482A909C9}"/>
              </a:ext>
            </a:extLst>
          </p:cNvPr>
          <p:cNvGrpSpPr/>
          <p:nvPr/>
        </p:nvGrpSpPr>
        <p:grpSpPr>
          <a:xfrm>
            <a:off x="2141236" y="4586432"/>
            <a:ext cx="816056" cy="683261"/>
            <a:chOff x="7860139" y="4241483"/>
            <a:chExt cx="583597" cy="800969"/>
          </a:xfrm>
        </p:grpSpPr>
        <p:sp>
          <p:nvSpPr>
            <p:cNvPr id="133" name="Rectangle: Single Corner Snipped 132">
              <a:extLst>
                <a:ext uri="{FF2B5EF4-FFF2-40B4-BE49-F238E27FC236}">
                  <a16:creationId xmlns:a16="http://schemas.microsoft.com/office/drawing/2014/main" id="{4866AF49-C020-433A-A0CC-823D0E053383}"/>
                </a:ext>
              </a:extLst>
            </p:cNvPr>
            <p:cNvSpPr/>
            <p:nvPr/>
          </p:nvSpPr>
          <p:spPr>
            <a:xfrm>
              <a:off x="7884406" y="4300330"/>
              <a:ext cx="559330" cy="742122"/>
            </a:xfrm>
            <a:prstGeom prst="snip1Rect">
              <a:avLst/>
            </a:prstGeom>
            <a:ln>
              <a:solidFill>
                <a:srgbClr val="92D050"/>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
          <p:nvSpPr>
            <p:cNvPr id="134" name="TextBox 133">
              <a:extLst>
                <a:ext uri="{FF2B5EF4-FFF2-40B4-BE49-F238E27FC236}">
                  <a16:creationId xmlns:a16="http://schemas.microsoft.com/office/drawing/2014/main" id="{385F9318-6DCF-41DA-AE8A-4882C913085A}"/>
                </a:ext>
              </a:extLst>
            </p:cNvPr>
            <p:cNvSpPr txBox="1"/>
            <p:nvPr/>
          </p:nvSpPr>
          <p:spPr>
            <a:xfrm>
              <a:off x="7860139" y="4241483"/>
              <a:ext cx="522121" cy="757676"/>
            </a:xfrm>
            <a:prstGeom prst="rect">
              <a:avLst/>
            </a:prstGeom>
            <a:noFill/>
          </p:spPr>
          <p:txBody>
            <a:bodyPr wrap="square" rtlCol="0">
              <a:spAutoFit/>
            </a:bodyPr>
            <a:lstStyle/>
            <a:p>
              <a:r>
                <a:rPr lang="en-GB" dirty="0"/>
                <a:t>--------------</a:t>
              </a:r>
            </a:p>
          </p:txBody>
        </p:sp>
      </p:grpSp>
      <p:grpSp>
        <p:nvGrpSpPr>
          <p:cNvPr id="135" name="Group 134">
            <a:extLst>
              <a:ext uri="{FF2B5EF4-FFF2-40B4-BE49-F238E27FC236}">
                <a16:creationId xmlns:a16="http://schemas.microsoft.com/office/drawing/2014/main" id="{56FAD775-9D79-490C-8698-DFEDD116928E}"/>
              </a:ext>
            </a:extLst>
          </p:cNvPr>
          <p:cNvGrpSpPr/>
          <p:nvPr/>
        </p:nvGrpSpPr>
        <p:grpSpPr>
          <a:xfrm>
            <a:off x="1278579" y="5080463"/>
            <a:ext cx="657256" cy="320112"/>
            <a:chOff x="10747513" y="2001078"/>
            <a:chExt cx="1209260" cy="470233"/>
          </a:xfrm>
        </p:grpSpPr>
        <p:cxnSp>
          <p:nvCxnSpPr>
            <p:cNvPr id="136" name="Connector: Elbow 135">
              <a:extLst>
                <a:ext uri="{FF2B5EF4-FFF2-40B4-BE49-F238E27FC236}">
                  <a16:creationId xmlns:a16="http://schemas.microsoft.com/office/drawing/2014/main" id="{4232BDBA-94F2-462A-872A-62F57FFBD140}"/>
                </a:ext>
              </a:extLst>
            </p:cNvPr>
            <p:cNvCxnSpPr>
              <a:cxnSpLocks/>
            </p:cNvCxnSpPr>
            <p:nvPr/>
          </p:nvCxnSpPr>
          <p:spPr>
            <a:xfrm>
              <a:off x="10747513" y="2001078"/>
              <a:ext cx="705678" cy="470233"/>
            </a:xfrm>
            <a:prstGeom prst="bentConnector3">
              <a:avLst>
                <a:gd name="adj1" fmla="val 50000"/>
              </a:avLst>
            </a:prstGeom>
            <a:ln>
              <a:solidFill>
                <a:srgbClr val="FFC000"/>
              </a:solidFill>
            </a:ln>
          </p:spPr>
          <p:style>
            <a:lnRef idx="2">
              <a:schemeClr val="accent1"/>
            </a:lnRef>
            <a:fillRef idx="0">
              <a:schemeClr val="accent1"/>
            </a:fillRef>
            <a:effectRef idx="1">
              <a:schemeClr val="accent1"/>
            </a:effectRef>
            <a:fontRef idx="minor">
              <a:schemeClr val="tx1"/>
            </a:fontRef>
          </p:style>
        </p:cxnSp>
        <p:cxnSp>
          <p:nvCxnSpPr>
            <p:cNvPr id="137" name="Connector: Elbow 136">
              <a:extLst>
                <a:ext uri="{FF2B5EF4-FFF2-40B4-BE49-F238E27FC236}">
                  <a16:creationId xmlns:a16="http://schemas.microsoft.com/office/drawing/2014/main" id="{1587A83A-0323-458E-8318-B7118388BFEF}"/>
                </a:ext>
              </a:extLst>
            </p:cNvPr>
            <p:cNvCxnSpPr>
              <a:cxnSpLocks/>
            </p:cNvCxnSpPr>
            <p:nvPr/>
          </p:nvCxnSpPr>
          <p:spPr>
            <a:xfrm rot="10800000" flipV="1">
              <a:off x="11446564" y="2007484"/>
              <a:ext cx="510209" cy="463827"/>
            </a:xfrm>
            <a:prstGeom prst="bentConnector3">
              <a:avLst/>
            </a:prstGeom>
            <a:ln>
              <a:solidFill>
                <a:srgbClr val="FFC000"/>
              </a:solidFill>
            </a:ln>
          </p:spPr>
          <p:style>
            <a:lnRef idx="2">
              <a:schemeClr val="accent1"/>
            </a:lnRef>
            <a:fillRef idx="0">
              <a:schemeClr val="accent1"/>
            </a:fillRef>
            <a:effectRef idx="1">
              <a:schemeClr val="accent1"/>
            </a:effectRef>
            <a:fontRef idx="minor">
              <a:schemeClr val="tx1"/>
            </a:fontRef>
          </p:style>
        </p:cxnSp>
      </p:grpSp>
      <p:sp>
        <p:nvSpPr>
          <p:cNvPr id="138" name="Arc 137">
            <a:extLst>
              <a:ext uri="{FF2B5EF4-FFF2-40B4-BE49-F238E27FC236}">
                <a16:creationId xmlns:a16="http://schemas.microsoft.com/office/drawing/2014/main" id="{E41CDB36-6A99-43B6-A730-E621DB80996F}"/>
              </a:ext>
            </a:extLst>
          </p:cNvPr>
          <p:cNvSpPr/>
          <p:nvPr/>
        </p:nvSpPr>
        <p:spPr>
          <a:xfrm flipH="1" flipV="1">
            <a:off x="1463346" y="4903711"/>
            <a:ext cx="1116902" cy="706969"/>
          </a:xfrm>
          <a:prstGeom prst="arc">
            <a:avLst>
              <a:gd name="adj1" fmla="val 1628798"/>
              <a:gd name="adj2" fmla="val 7438997"/>
            </a:avLst>
          </a:prstGeom>
          <a:ln>
            <a:headEnd type="none" w="med" len="med"/>
            <a:tailEnd type="arrow" w="med" len="med"/>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GB"/>
          </a:p>
        </p:txBody>
      </p:sp>
      <p:cxnSp>
        <p:nvCxnSpPr>
          <p:cNvPr id="88" name="Straight Arrow Connector 87">
            <a:extLst>
              <a:ext uri="{FF2B5EF4-FFF2-40B4-BE49-F238E27FC236}">
                <a16:creationId xmlns:a16="http://schemas.microsoft.com/office/drawing/2014/main" id="{93A1F559-4332-4C48-A7E3-CCE3954E3A3E}"/>
              </a:ext>
            </a:extLst>
          </p:cNvPr>
          <p:cNvCxnSpPr>
            <a:cxnSpLocks/>
            <a:endCxn id="2" idx="3"/>
          </p:cNvCxnSpPr>
          <p:nvPr/>
        </p:nvCxnSpPr>
        <p:spPr>
          <a:xfrm flipH="1" flipV="1">
            <a:off x="6584120" y="2822713"/>
            <a:ext cx="3611217" cy="782318"/>
          </a:xfrm>
          <a:prstGeom prst="straightConnector1">
            <a:avLst/>
          </a:prstGeom>
          <a:ln>
            <a:headEnd type="none" w="med" len="med"/>
            <a:tailEnd type="arrow" w="med" len="med"/>
          </a:ln>
        </p:spPr>
        <p:style>
          <a:lnRef idx="3">
            <a:schemeClr val="accent4"/>
          </a:lnRef>
          <a:fillRef idx="0">
            <a:schemeClr val="accent4"/>
          </a:fillRef>
          <a:effectRef idx="2">
            <a:schemeClr val="accent4"/>
          </a:effectRef>
          <a:fontRef idx="minor">
            <a:schemeClr val="tx1"/>
          </a:fontRef>
        </p:style>
      </p:cxnSp>
      <p:sp>
        <p:nvSpPr>
          <p:cNvPr id="55" name="Rectangle: Folded Corner 54">
            <a:extLst>
              <a:ext uri="{FF2B5EF4-FFF2-40B4-BE49-F238E27FC236}">
                <a16:creationId xmlns:a16="http://schemas.microsoft.com/office/drawing/2014/main" id="{51F48A2B-E1C5-4173-9D9F-51BF94B57424}"/>
              </a:ext>
            </a:extLst>
          </p:cNvPr>
          <p:cNvSpPr/>
          <p:nvPr/>
        </p:nvSpPr>
        <p:spPr>
          <a:xfrm>
            <a:off x="8029000" y="2974963"/>
            <a:ext cx="578641" cy="434965"/>
          </a:xfrm>
          <a:prstGeom prst="foldedCorner">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42" name="TextBox 141">
            <a:extLst>
              <a:ext uri="{FF2B5EF4-FFF2-40B4-BE49-F238E27FC236}">
                <a16:creationId xmlns:a16="http://schemas.microsoft.com/office/drawing/2014/main" id="{FAB041DE-86E7-47B7-9489-FD309D73E887}"/>
              </a:ext>
            </a:extLst>
          </p:cNvPr>
          <p:cNvSpPr txBox="1"/>
          <p:nvPr/>
        </p:nvSpPr>
        <p:spPr>
          <a:xfrm>
            <a:off x="3352799" y="39759"/>
            <a:ext cx="543739" cy="369332"/>
          </a:xfrm>
          <a:prstGeom prst="rect">
            <a:avLst/>
          </a:prstGeom>
          <a:noFill/>
        </p:spPr>
        <p:txBody>
          <a:bodyPr wrap="none" rtlCol="0">
            <a:spAutoFit/>
          </a:bodyPr>
          <a:lstStyle/>
          <a:p>
            <a:r>
              <a:rPr lang="en-GB" b="1" u="sng" dirty="0"/>
              <a:t>KEY</a:t>
            </a:r>
          </a:p>
        </p:txBody>
      </p:sp>
      <p:sp>
        <p:nvSpPr>
          <p:cNvPr id="143" name="Rectangle 142">
            <a:extLst>
              <a:ext uri="{FF2B5EF4-FFF2-40B4-BE49-F238E27FC236}">
                <a16:creationId xmlns:a16="http://schemas.microsoft.com/office/drawing/2014/main" id="{704DFB51-3807-469B-BB5C-10E873A9D5EF}"/>
              </a:ext>
            </a:extLst>
          </p:cNvPr>
          <p:cNvSpPr/>
          <p:nvPr/>
        </p:nvSpPr>
        <p:spPr>
          <a:xfrm>
            <a:off x="3489708" y="433867"/>
            <a:ext cx="436975" cy="417949"/>
          </a:xfrm>
          <a:prstGeom prst="rect">
            <a:avLst/>
          </a:prstGeom>
          <a:ln>
            <a:prstDash val="sysDot"/>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
        <p:nvSpPr>
          <p:cNvPr id="146" name="Rectangle: Rounded Corners 145">
            <a:extLst>
              <a:ext uri="{FF2B5EF4-FFF2-40B4-BE49-F238E27FC236}">
                <a16:creationId xmlns:a16="http://schemas.microsoft.com/office/drawing/2014/main" id="{A02E7CE1-5980-466C-848A-4381C712949A}"/>
              </a:ext>
            </a:extLst>
          </p:cNvPr>
          <p:cNvSpPr/>
          <p:nvPr/>
        </p:nvSpPr>
        <p:spPr>
          <a:xfrm>
            <a:off x="3459563" y="939172"/>
            <a:ext cx="436975" cy="432448"/>
          </a:xfrm>
          <a:prstGeom prst="roundRect">
            <a:avLst/>
          </a:prstGeom>
          <a:solidFill>
            <a:schemeClr val="accent5">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solidFill>
                <a:schemeClr val="accent6"/>
              </a:solidFill>
            </a:endParaRPr>
          </a:p>
        </p:txBody>
      </p:sp>
      <p:sp>
        <p:nvSpPr>
          <p:cNvPr id="148" name="TextBox 147">
            <a:extLst>
              <a:ext uri="{FF2B5EF4-FFF2-40B4-BE49-F238E27FC236}">
                <a16:creationId xmlns:a16="http://schemas.microsoft.com/office/drawing/2014/main" id="{69079445-C47C-4A5A-93BE-05AF5A350B29}"/>
              </a:ext>
            </a:extLst>
          </p:cNvPr>
          <p:cNvSpPr txBox="1"/>
          <p:nvPr/>
        </p:nvSpPr>
        <p:spPr>
          <a:xfrm>
            <a:off x="3922466" y="407060"/>
            <a:ext cx="1426994" cy="461665"/>
          </a:xfrm>
          <a:prstGeom prst="rect">
            <a:avLst/>
          </a:prstGeom>
          <a:noFill/>
        </p:spPr>
        <p:txBody>
          <a:bodyPr wrap="none" rtlCol="0">
            <a:spAutoFit/>
          </a:bodyPr>
          <a:lstStyle/>
          <a:p>
            <a:r>
              <a:rPr lang="en-GB" sz="1200" dirty="0"/>
              <a:t>Areas controlled by </a:t>
            </a:r>
          </a:p>
          <a:p>
            <a:r>
              <a:rPr lang="en-GB" sz="1200" dirty="0"/>
              <a:t>developer/tester</a:t>
            </a:r>
          </a:p>
        </p:txBody>
      </p:sp>
      <p:sp>
        <p:nvSpPr>
          <p:cNvPr id="149" name="TextBox 148">
            <a:extLst>
              <a:ext uri="{FF2B5EF4-FFF2-40B4-BE49-F238E27FC236}">
                <a16:creationId xmlns:a16="http://schemas.microsoft.com/office/drawing/2014/main" id="{76407E41-0532-4341-80E4-3AEDBDA9104A}"/>
              </a:ext>
            </a:extLst>
          </p:cNvPr>
          <p:cNvSpPr txBox="1"/>
          <p:nvPr/>
        </p:nvSpPr>
        <p:spPr>
          <a:xfrm>
            <a:off x="3969399" y="984084"/>
            <a:ext cx="1285673" cy="276999"/>
          </a:xfrm>
          <a:prstGeom prst="rect">
            <a:avLst/>
          </a:prstGeom>
          <a:noFill/>
        </p:spPr>
        <p:txBody>
          <a:bodyPr wrap="none" rtlCol="0">
            <a:spAutoFit/>
          </a:bodyPr>
          <a:lstStyle/>
          <a:p>
            <a:r>
              <a:rPr lang="en-GB" sz="1200" dirty="0"/>
              <a:t>New components</a:t>
            </a:r>
          </a:p>
        </p:txBody>
      </p:sp>
      <p:sp>
        <p:nvSpPr>
          <p:cNvPr id="152" name="TextBox 151">
            <a:extLst>
              <a:ext uri="{FF2B5EF4-FFF2-40B4-BE49-F238E27FC236}">
                <a16:creationId xmlns:a16="http://schemas.microsoft.com/office/drawing/2014/main" id="{8D319A74-C182-416E-8A6C-59705E98FD6F}"/>
              </a:ext>
            </a:extLst>
          </p:cNvPr>
          <p:cNvSpPr txBox="1"/>
          <p:nvPr/>
        </p:nvSpPr>
        <p:spPr>
          <a:xfrm>
            <a:off x="10005801" y="689804"/>
            <a:ext cx="1713481" cy="461665"/>
          </a:xfrm>
          <a:prstGeom prst="rect">
            <a:avLst/>
          </a:prstGeom>
          <a:noFill/>
        </p:spPr>
        <p:txBody>
          <a:bodyPr wrap="square" rtlCol="0">
            <a:spAutoFit/>
          </a:bodyPr>
          <a:lstStyle/>
          <a:p>
            <a:r>
              <a:rPr lang="en-GB" sz="1200" i="1" dirty="0">
                <a:solidFill>
                  <a:schemeClr val="accent6"/>
                </a:solidFill>
              </a:rPr>
              <a:t>Request received by Stub is put in to a Q</a:t>
            </a:r>
          </a:p>
        </p:txBody>
      </p:sp>
      <p:sp>
        <p:nvSpPr>
          <p:cNvPr id="153" name="TextBox 152">
            <a:extLst>
              <a:ext uri="{FF2B5EF4-FFF2-40B4-BE49-F238E27FC236}">
                <a16:creationId xmlns:a16="http://schemas.microsoft.com/office/drawing/2014/main" id="{73EE4502-C4B1-4949-92AE-B32B7D557EB0}"/>
              </a:ext>
            </a:extLst>
          </p:cNvPr>
          <p:cNvSpPr txBox="1"/>
          <p:nvPr/>
        </p:nvSpPr>
        <p:spPr>
          <a:xfrm>
            <a:off x="9927714" y="5717158"/>
            <a:ext cx="2070406" cy="461665"/>
          </a:xfrm>
          <a:prstGeom prst="rect">
            <a:avLst/>
          </a:prstGeom>
          <a:noFill/>
        </p:spPr>
        <p:txBody>
          <a:bodyPr wrap="square" rtlCol="0">
            <a:spAutoFit/>
          </a:bodyPr>
          <a:lstStyle/>
          <a:p>
            <a:r>
              <a:rPr lang="en-GB" sz="1200" i="1" dirty="0">
                <a:solidFill>
                  <a:schemeClr val="accent6"/>
                </a:solidFill>
              </a:rPr>
              <a:t>Stub chooses which of it’s prebuilt responses to return</a:t>
            </a:r>
          </a:p>
        </p:txBody>
      </p:sp>
      <p:grpSp>
        <p:nvGrpSpPr>
          <p:cNvPr id="155" name="Group 154">
            <a:extLst>
              <a:ext uri="{FF2B5EF4-FFF2-40B4-BE49-F238E27FC236}">
                <a16:creationId xmlns:a16="http://schemas.microsoft.com/office/drawing/2014/main" id="{7FE6B7D6-8344-4909-805D-89E2721BE706}"/>
              </a:ext>
            </a:extLst>
          </p:cNvPr>
          <p:cNvGrpSpPr/>
          <p:nvPr/>
        </p:nvGrpSpPr>
        <p:grpSpPr>
          <a:xfrm>
            <a:off x="2278185" y="2065553"/>
            <a:ext cx="1407000" cy="683261"/>
            <a:chOff x="7860138" y="4241483"/>
            <a:chExt cx="583598" cy="800969"/>
          </a:xfrm>
        </p:grpSpPr>
        <p:sp>
          <p:nvSpPr>
            <p:cNvPr id="157" name="Rectangle: Single Corner Snipped 156">
              <a:extLst>
                <a:ext uri="{FF2B5EF4-FFF2-40B4-BE49-F238E27FC236}">
                  <a16:creationId xmlns:a16="http://schemas.microsoft.com/office/drawing/2014/main" id="{4CD5DCF7-12D7-41BD-935F-3F1851A5B172}"/>
                </a:ext>
              </a:extLst>
            </p:cNvPr>
            <p:cNvSpPr/>
            <p:nvPr/>
          </p:nvSpPr>
          <p:spPr>
            <a:xfrm>
              <a:off x="7884406" y="4300330"/>
              <a:ext cx="559330" cy="742122"/>
            </a:xfrm>
            <a:prstGeom prst="snip1Rect">
              <a:avLst/>
            </a:prstGeom>
            <a:ln>
              <a:solidFill>
                <a:schemeClr val="tx2"/>
              </a:solidFill>
              <a:prstDash val="solid"/>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
          <p:nvSpPr>
            <p:cNvPr id="158" name="TextBox 157">
              <a:extLst>
                <a:ext uri="{FF2B5EF4-FFF2-40B4-BE49-F238E27FC236}">
                  <a16:creationId xmlns:a16="http://schemas.microsoft.com/office/drawing/2014/main" id="{42737EDE-D627-4A28-A74F-1B548290650D}"/>
                </a:ext>
              </a:extLst>
            </p:cNvPr>
            <p:cNvSpPr txBox="1"/>
            <p:nvPr/>
          </p:nvSpPr>
          <p:spPr>
            <a:xfrm>
              <a:off x="7860139" y="4241483"/>
              <a:ext cx="522121" cy="757677"/>
            </a:xfrm>
            <a:prstGeom prst="rect">
              <a:avLst/>
            </a:prstGeom>
            <a:noFill/>
            <a:ln>
              <a:noFill/>
              <a:prstDash val="solid"/>
            </a:ln>
          </p:spPr>
          <p:txBody>
            <a:bodyPr wrap="square" rtlCol="0">
              <a:spAutoFit/>
            </a:bodyPr>
            <a:lstStyle/>
            <a:p>
              <a:r>
                <a:rPr lang="en-GB" dirty="0"/>
                <a:t>---------------</a:t>
              </a:r>
            </a:p>
            <a:p>
              <a:r>
                <a:rPr lang="en-GB" dirty="0"/>
                <a:t>---------------</a:t>
              </a:r>
            </a:p>
          </p:txBody>
        </p:sp>
      </p:grpSp>
      <p:sp>
        <p:nvSpPr>
          <p:cNvPr id="160" name="Rectangle: Folded Corner 159">
            <a:extLst>
              <a:ext uri="{FF2B5EF4-FFF2-40B4-BE49-F238E27FC236}">
                <a16:creationId xmlns:a16="http://schemas.microsoft.com/office/drawing/2014/main" id="{6FCAEA9A-8BC6-4CC6-9E05-594DF8015529}"/>
              </a:ext>
            </a:extLst>
          </p:cNvPr>
          <p:cNvSpPr/>
          <p:nvPr/>
        </p:nvSpPr>
        <p:spPr>
          <a:xfrm>
            <a:off x="3457264" y="1452649"/>
            <a:ext cx="489426" cy="357614"/>
          </a:xfrm>
          <a:prstGeom prst="foldedCorner">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61" name="TextBox 160">
            <a:extLst>
              <a:ext uri="{FF2B5EF4-FFF2-40B4-BE49-F238E27FC236}">
                <a16:creationId xmlns:a16="http://schemas.microsoft.com/office/drawing/2014/main" id="{E0802C8C-DAC3-4126-9F62-6047E5A2E7D2}"/>
              </a:ext>
            </a:extLst>
          </p:cNvPr>
          <p:cNvSpPr txBox="1"/>
          <p:nvPr/>
        </p:nvSpPr>
        <p:spPr>
          <a:xfrm>
            <a:off x="3969399" y="1482781"/>
            <a:ext cx="844014" cy="276999"/>
          </a:xfrm>
          <a:prstGeom prst="rect">
            <a:avLst/>
          </a:prstGeom>
          <a:noFill/>
        </p:spPr>
        <p:txBody>
          <a:bodyPr wrap="none" rtlCol="0">
            <a:spAutoFit/>
          </a:bodyPr>
          <a:lstStyle/>
          <a:p>
            <a:r>
              <a:rPr lang="en-GB" sz="1200" dirty="0"/>
              <a:t>Responses</a:t>
            </a:r>
          </a:p>
        </p:txBody>
      </p:sp>
      <p:sp>
        <p:nvSpPr>
          <p:cNvPr id="163" name="TextBox 162">
            <a:extLst>
              <a:ext uri="{FF2B5EF4-FFF2-40B4-BE49-F238E27FC236}">
                <a16:creationId xmlns:a16="http://schemas.microsoft.com/office/drawing/2014/main" id="{BC7C2891-1E72-4C55-89AC-3E122796EBEF}"/>
              </a:ext>
            </a:extLst>
          </p:cNvPr>
          <p:cNvSpPr txBox="1"/>
          <p:nvPr/>
        </p:nvSpPr>
        <p:spPr>
          <a:xfrm>
            <a:off x="5375389" y="57027"/>
            <a:ext cx="6769972" cy="523220"/>
          </a:xfrm>
          <a:prstGeom prst="rect">
            <a:avLst/>
          </a:prstGeom>
          <a:noFill/>
        </p:spPr>
        <p:txBody>
          <a:bodyPr wrap="square" rtlCol="0">
            <a:spAutoFit/>
          </a:bodyPr>
          <a:lstStyle/>
          <a:p>
            <a:r>
              <a:rPr lang="en-GB" sz="2800" b="1" spc="-1" dirty="0" err="1">
                <a:solidFill>
                  <a:schemeClr val="bg2"/>
                </a:solidFill>
                <a:uFill>
                  <a:solidFill>
                    <a:srgbClr val="FFFFFF"/>
                  </a:solidFill>
                </a:uFill>
                <a:latin typeface="IBM Plex Sans SemiBold"/>
                <a:cs typeface="NBS Medium"/>
              </a:rPr>
              <a:t>STPO</a:t>
            </a:r>
            <a:r>
              <a:rPr lang="en-GB" sz="2800" b="1" spc="-1" dirty="0">
                <a:solidFill>
                  <a:schemeClr val="bg2"/>
                </a:solidFill>
                <a:uFill>
                  <a:solidFill>
                    <a:srgbClr val="FFFFFF"/>
                  </a:solidFill>
                </a:uFill>
                <a:latin typeface="IBM Plex Sans SemiBold"/>
                <a:cs typeface="NBS Medium"/>
              </a:rPr>
              <a:t> UT </a:t>
            </a:r>
            <a:r>
              <a:rPr lang="en-GB" sz="2800" b="1" spc="-1" dirty="0" err="1">
                <a:solidFill>
                  <a:schemeClr val="bg2"/>
                </a:solidFill>
                <a:uFill>
                  <a:solidFill>
                    <a:srgbClr val="FFFFFF"/>
                  </a:solidFill>
                </a:uFill>
                <a:latin typeface="IBM Plex Sans SemiBold"/>
                <a:cs typeface="NBS Medium"/>
              </a:rPr>
              <a:t>WS</a:t>
            </a:r>
            <a:r>
              <a:rPr lang="en-GB" sz="2800" b="1" spc="-1" dirty="0">
                <a:solidFill>
                  <a:schemeClr val="bg2"/>
                </a:solidFill>
                <a:uFill>
                  <a:solidFill>
                    <a:srgbClr val="FFFFFF"/>
                  </a:solidFill>
                </a:uFill>
                <a:latin typeface="IBM Plex Sans SemiBold"/>
                <a:cs typeface="NBS Medium"/>
              </a:rPr>
              <a:t> Service Provider Example</a:t>
            </a:r>
          </a:p>
        </p:txBody>
      </p:sp>
      <p:sp>
        <p:nvSpPr>
          <p:cNvPr id="90" name="TextBox 89">
            <a:extLst>
              <a:ext uri="{FF2B5EF4-FFF2-40B4-BE49-F238E27FC236}">
                <a16:creationId xmlns:a16="http://schemas.microsoft.com/office/drawing/2014/main" id="{AF4F4511-541A-4CE7-8A42-C87F1FBDE5DF}"/>
              </a:ext>
            </a:extLst>
          </p:cNvPr>
          <p:cNvSpPr txBox="1"/>
          <p:nvPr/>
        </p:nvSpPr>
        <p:spPr>
          <a:xfrm>
            <a:off x="5540071" y="486461"/>
            <a:ext cx="4180731" cy="646331"/>
          </a:xfrm>
          <a:prstGeom prst="rect">
            <a:avLst/>
          </a:prstGeom>
          <a:noFill/>
        </p:spPr>
        <p:txBody>
          <a:bodyPr wrap="square" rtlCol="0">
            <a:spAutoFit/>
          </a:bodyPr>
          <a:lstStyle/>
          <a:p>
            <a:r>
              <a:rPr lang="en-GB" dirty="0"/>
              <a:t>AAAA </a:t>
            </a:r>
            <a:r>
              <a:rPr lang="en-GB" dirty="0" err="1"/>
              <a:t>STPO</a:t>
            </a:r>
            <a:r>
              <a:rPr lang="en-GB" dirty="0"/>
              <a:t> calls service provider </a:t>
            </a:r>
            <a:r>
              <a:rPr lang="en-GB" dirty="0" err="1"/>
              <a:t>BBBB</a:t>
            </a:r>
            <a:r>
              <a:rPr lang="en-GB" dirty="0"/>
              <a:t> over a </a:t>
            </a:r>
            <a:r>
              <a:rPr lang="en-GB" dirty="0" err="1"/>
              <a:t>WS</a:t>
            </a:r>
            <a:r>
              <a:rPr lang="en-GB" dirty="0"/>
              <a:t> connection</a:t>
            </a:r>
          </a:p>
        </p:txBody>
      </p:sp>
      <p:cxnSp>
        <p:nvCxnSpPr>
          <p:cNvPr id="95" name="Straight Arrow Connector 94">
            <a:extLst>
              <a:ext uri="{FF2B5EF4-FFF2-40B4-BE49-F238E27FC236}">
                <a16:creationId xmlns:a16="http://schemas.microsoft.com/office/drawing/2014/main" id="{D1F2FF82-439E-411C-ADC2-B056002866BD}"/>
              </a:ext>
            </a:extLst>
          </p:cNvPr>
          <p:cNvCxnSpPr>
            <a:cxnSpLocks/>
          </p:cNvCxnSpPr>
          <p:nvPr/>
        </p:nvCxnSpPr>
        <p:spPr>
          <a:xfrm flipH="1" flipV="1">
            <a:off x="1480963" y="3126626"/>
            <a:ext cx="2645094" cy="29520"/>
          </a:xfrm>
          <a:prstGeom prst="straightConnector1">
            <a:avLst/>
          </a:prstGeom>
          <a:ln>
            <a:headEnd type="none" w="med" len="med"/>
            <a:tailEnd type="arrow" w="med" len="med"/>
          </a:ln>
        </p:spPr>
        <p:style>
          <a:lnRef idx="3">
            <a:schemeClr val="accent4"/>
          </a:lnRef>
          <a:fillRef idx="0">
            <a:schemeClr val="accent4"/>
          </a:fillRef>
          <a:effectRef idx="2">
            <a:schemeClr val="accent4"/>
          </a:effectRef>
          <a:fontRef idx="minor">
            <a:schemeClr val="tx1"/>
          </a:fontRef>
        </p:style>
      </p:cxnSp>
      <p:sp>
        <p:nvSpPr>
          <p:cNvPr id="97" name="Rectangle: Folded Corner 96">
            <a:extLst>
              <a:ext uri="{FF2B5EF4-FFF2-40B4-BE49-F238E27FC236}">
                <a16:creationId xmlns:a16="http://schemas.microsoft.com/office/drawing/2014/main" id="{8183E831-2BDF-485B-8224-BCB3F68D46E9}"/>
              </a:ext>
            </a:extLst>
          </p:cNvPr>
          <p:cNvSpPr/>
          <p:nvPr/>
        </p:nvSpPr>
        <p:spPr>
          <a:xfrm>
            <a:off x="2802640" y="2928519"/>
            <a:ext cx="578641" cy="434965"/>
          </a:xfrm>
          <a:prstGeom prst="foldedCorner">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Tree>
    <p:extLst>
      <p:ext uri="{BB962C8B-B14F-4D97-AF65-F5344CB8AC3E}">
        <p14:creationId xmlns:p14="http://schemas.microsoft.com/office/powerpoint/2010/main" val="18009832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Rectangle 150">
            <a:extLst>
              <a:ext uri="{FF2B5EF4-FFF2-40B4-BE49-F238E27FC236}">
                <a16:creationId xmlns:a16="http://schemas.microsoft.com/office/drawing/2014/main" id="{1C42A14C-ADC8-4B41-9355-646BDA805F66}"/>
              </a:ext>
            </a:extLst>
          </p:cNvPr>
          <p:cNvSpPr/>
          <p:nvPr/>
        </p:nvSpPr>
        <p:spPr>
          <a:xfrm>
            <a:off x="3189849" y="83458"/>
            <a:ext cx="2159611" cy="1776726"/>
          </a:xfrm>
          <a:prstGeom prst="rect">
            <a:avLst/>
          </a:prstGeom>
          <a:ln>
            <a:solidFill>
              <a:schemeClr val="accent6"/>
            </a:solidFill>
            <a:prstDash val="solid"/>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
        <p:nvSpPr>
          <p:cNvPr id="83" name="Rectangle 82">
            <a:extLst>
              <a:ext uri="{FF2B5EF4-FFF2-40B4-BE49-F238E27FC236}">
                <a16:creationId xmlns:a16="http://schemas.microsoft.com/office/drawing/2014/main" id="{0483FF83-219E-448A-B7FC-DC0014340C49}"/>
              </a:ext>
            </a:extLst>
          </p:cNvPr>
          <p:cNvSpPr/>
          <p:nvPr/>
        </p:nvSpPr>
        <p:spPr>
          <a:xfrm>
            <a:off x="9720802" y="927651"/>
            <a:ext cx="2424559" cy="5871353"/>
          </a:xfrm>
          <a:prstGeom prst="rect">
            <a:avLst/>
          </a:prstGeom>
          <a:ln>
            <a:solidFill>
              <a:schemeClr val="accent6"/>
            </a:solidFill>
            <a:prstDash val="sysDot"/>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
        <p:nvSpPr>
          <p:cNvPr id="22" name="Rectangle 21">
            <a:extLst>
              <a:ext uri="{FF2B5EF4-FFF2-40B4-BE49-F238E27FC236}">
                <a16:creationId xmlns:a16="http://schemas.microsoft.com/office/drawing/2014/main" id="{9C0C0AEC-5E8F-48F2-A79C-CF574AB1005D}"/>
              </a:ext>
            </a:extLst>
          </p:cNvPr>
          <p:cNvSpPr/>
          <p:nvPr/>
        </p:nvSpPr>
        <p:spPr>
          <a:xfrm>
            <a:off x="124111" y="927651"/>
            <a:ext cx="2950826" cy="5871353"/>
          </a:xfrm>
          <a:prstGeom prst="rect">
            <a:avLst/>
          </a:prstGeom>
          <a:ln>
            <a:prstDash val="sysDot"/>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
        <p:nvSpPr>
          <p:cNvPr id="2" name="Rectangle 1">
            <a:extLst>
              <a:ext uri="{FF2B5EF4-FFF2-40B4-BE49-F238E27FC236}">
                <a16:creationId xmlns:a16="http://schemas.microsoft.com/office/drawing/2014/main" id="{FB716B47-6FE0-43CD-AAF8-F6619863C73A}"/>
              </a:ext>
            </a:extLst>
          </p:cNvPr>
          <p:cNvSpPr/>
          <p:nvPr/>
        </p:nvSpPr>
        <p:spPr>
          <a:xfrm>
            <a:off x="4114800" y="2001078"/>
            <a:ext cx="2469320" cy="1643269"/>
          </a:xfrm>
          <a:prstGeom prst="rect">
            <a:avLst/>
          </a:prstGeom>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dirty="0">
                <a:ln w="0"/>
                <a:solidFill>
                  <a:schemeClr val="tx1"/>
                </a:solidFill>
                <a:effectLst>
                  <a:outerShdw blurRad="38100" dist="19050" dir="2700000" algn="tl" rotWithShape="0">
                    <a:schemeClr val="dk1">
                      <a:alpha val="40000"/>
                    </a:schemeClr>
                  </a:outerShdw>
                </a:effectLst>
              </a:rPr>
              <a:t>AAAA </a:t>
            </a:r>
            <a:r>
              <a:rPr lang="en-GB" dirty="0" err="1">
                <a:ln w="0"/>
                <a:solidFill>
                  <a:schemeClr val="tx1"/>
                </a:solidFill>
                <a:effectLst>
                  <a:outerShdw blurRad="38100" dist="19050" dir="2700000" algn="tl" rotWithShape="0">
                    <a:schemeClr val="dk1">
                      <a:alpha val="40000"/>
                    </a:schemeClr>
                  </a:outerShdw>
                </a:effectLst>
              </a:rPr>
              <a:t>STPO</a:t>
            </a:r>
            <a:endParaRPr lang="en-GB" dirty="0">
              <a:ln w="0"/>
              <a:solidFill>
                <a:schemeClr val="tx1"/>
              </a:solidFill>
              <a:effectLst>
                <a:outerShdw blurRad="38100" dist="19050" dir="2700000" algn="tl" rotWithShape="0">
                  <a:schemeClr val="dk1">
                    <a:alpha val="40000"/>
                  </a:schemeClr>
                </a:outerShdw>
              </a:effectLst>
            </a:endParaRPr>
          </a:p>
        </p:txBody>
      </p:sp>
      <p:sp>
        <p:nvSpPr>
          <p:cNvPr id="6" name="TextBox 5">
            <a:extLst>
              <a:ext uri="{FF2B5EF4-FFF2-40B4-BE49-F238E27FC236}">
                <a16:creationId xmlns:a16="http://schemas.microsoft.com/office/drawing/2014/main" id="{91D5E834-DD40-410C-8BE6-40AB5DDD95F3}"/>
              </a:ext>
            </a:extLst>
          </p:cNvPr>
          <p:cNvSpPr txBox="1"/>
          <p:nvPr/>
        </p:nvSpPr>
        <p:spPr>
          <a:xfrm>
            <a:off x="7075415" y="2532904"/>
            <a:ext cx="603808" cy="369332"/>
          </a:xfrm>
          <a:prstGeom prst="rect">
            <a:avLst/>
          </a:prstGeom>
          <a:noFill/>
        </p:spPr>
        <p:txBody>
          <a:bodyPr wrap="square" rtlCol="0">
            <a:spAutoFit/>
          </a:bodyPr>
          <a:lstStyle/>
          <a:p>
            <a:r>
              <a:rPr lang="en-GB" dirty="0" err="1"/>
              <a:t>SCA</a:t>
            </a:r>
            <a:endParaRPr lang="en-GB" dirty="0"/>
          </a:p>
        </p:txBody>
      </p:sp>
      <p:sp>
        <p:nvSpPr>
          <p:cNvPr id="7" name="Rectangle: Rounded Corners 6">
            <a:extLst>
              <a:ext uri="{FF2B5EF4-FFF2-40B4-BE49-F238E27FC236}">
                <a16:creationId xmlns:a16="http://schemas.microsoft.com/office/drawing/2014/main" id="{B9A41672-EE91-48D3-B20F-AA32662D2211}"/>
              </a:ext>
            </a:extLst>
          </p:cNvPr>
          <p:cNvSpPr/>
          <p:nvPr/>
        </p:nvSpPr>
        <p:spPr>
          <a:xfrm>
            <a:off x="7726017" y="2504661"/>
            <a:ext cx="1311966" cy="622852"/>
          </a:xfrm>
          <a:prstGeom prst="roundRect">
            <a:avLst/>
          </a:prstGeom>
          <a:solidFill>
            <a:schemeClr val="accent5">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err="1">
                <a:solidFill>
                  <a:schemeClr val="accent6"/>
                </a:solidFill>
              </a:rPr>
              <a:t>SCA</a:t>
            </a:r>
            <a:r>
              <a:rPr lang="en-GB" dirty="0">
                <a:solidFill>
                  <a:schemeClr val="accent6"/>
                </a:solidFill>
              </a:rPr>
              <a:t> to </a:t>
            </a:r>
            <a:r>
              <a:rPr lang="en-GB" dirty="0" err="1">
                <a:solidFill>
                  <a:schemeClr val="accent6"/>
                </a:solidFill>
              </a:rPr>
              <a:t>WS</a:t>
            </a:r>
            <a:r>
              <a:rPr lang="en-GB" dirty="0">
                <a:solidFill>
                  <a:schemeClr val="accent6"/>
                </a:solidFill>
              </a:rPr>
              <a:t> convertor</a:t>
            </a:r>
          </a:p>
        </p:txBody>
      </p:sp>
      <p:sp>
        <p:nvSpPr>
          <p:cNvPr id="51" name="TextBox 50">
            <a:extLst>
              <a:ext uri="{FF2B5EF4-FFF2-40B4-BE49-F238E27FC236}">
                <a16:creationId xmlns:a16="http://schemas.microsoft.com/office/drawing/2014/main" id="{B51C36F2-5646-4245-A609-71ECA79A0BFA}"/>
              </a:ext>
            </a:extLst>
          </p:cNvPr>
          <p:cNvSpPr txBox="1"/>
          <p:nvPr/>
        </p:nvSpPr>
        <p:spPr>
          <a:xfrm>
            <a:off x="9250427" y="2599667"/>
            <a:ext cx="755374" cy="369332"/>
          </a:xfrm>
          <a:prstGeom prst="rect">
            <a:avLst/>
          </a:prstGeom>
          <a:noFill/>
        </p:spPr>
        <p:txBody>
          <a:bodyPr wrap="square" rtlCol="0">
            <a:spAutoFit/>
          </a:bodyPr>
          <a:lstStyle/>
          <a:p>
            <a:r>
              <a:rPr lang="en-GB" dirty="0" err="1"/>
              <a:t>WS</a:t>
            </a:r>
            <a:endParaRPr lang="en-GB" dirty="0"/>
          </a:p>
        </p:txBody>
      </p:sp>
      <p:sp>
        <p:nvSpPr>
          <p:cNvPr id="10" name="Rectangle: Folded Corner 9">
            <a:extLst>
              <a:ext uri="{FF2B5EF4-FFF2-40B4-BE49-F238E27FC236}">
                <a16:creationId xmlns:a16="http://schemas.microsoft.com/office/drawing/2014/main" id="{ED0E7A30-2BE3-4407-A94E-622DB375107F}"/>
              </a:ext>
            </a:extLst>
          </p:cNvPr>
          <p:cNvSpPr/>
          <p:nvPr/>
        </p:nvSpPr>
        <p:spPr>
          <a:xfrm>
            <a:off x="10354917" y="4488917"/>
            <a:ext cx="1020418" cy="583096"/>
          </a:xfrm>
          <a:prstGeom prst="foldedCorner">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53" name="Rectangle: Folded Corner 52">
            <a:extLst>
              <a:ext uri="{FF2B5EF4-FFF2-40B4-BE49-F238E27FC236}">
                <a16:creationId xmlns:a16="http://schemas.microsoft.com/office/drawing/2014/main" id="{A9A03D29-962F-4544-9CC7-F53CE96F0C1B}"/>
              </a:ext>
            </a:extLst>
          </p:cNvPr>
          <p:cNvSpPr/>
          <p:nvPr/>
        </p:nvSpPr>
        <p:spPr>
          <a:xfrm>
            <a:off x="10507317" y="4641317"/>
            <a:ext cx="1020418" cy="583096"/>
          </a:xfrm>
          <a:prstGeom prst="foldedCorner">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54" name="Rectangle: Folded Corner 53">
            <a:extLst>
              <a:ext uri="{FF2B5EF4-FFF2-40B4-BE49-F238E27FC236}">
                <a16:creationId xmlns:a16="http://schemas.microsoft.com/office/drawing/2014/main" id="{2AE05B5F-3568-4243-83EB-800E8147CB0A}"/>
              </a:ext>
            </a:extLst>
          </p:cNvPr>
          <p:cNvSpPr/>
          <p:nvPr/>
        </p:nvSpPr>
        <p:spPr>
          <a:xfrm>
            <a:off x="10659717" y="4793717"/>
            <a:ext cx="1020418" cy="583096"/>
          </a:xfrm>
          <a:prstGeom prst="foldedCorner">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grpSp>
        <p:nvGrpSpPr>
          <p:cNvPr id="75" name="Group 74">
            <a:extLst>
              <a:ext uri="{FF2B5EF4-FFF2-40B4-BE49-F238E27FC236}">
                <a16:creationId xmlns:a16="http://schemas.microsoft.com/office/drawing/2014/main" id="{8677242E-57B0-4770-A38F-A2D7809276AD}"/>
              </a:ext>
            </a:extLst>
          </p:cNvPr>
          <p:cNvGrpSpPr/>
          <p:nvPr/>
        </p:nvGrpSpPr>
        <p:grpSpPr>
          <a:xfrm>
            <a:off x="11183111" y="1964482"/>
            <a:ext cx="815009" cy="370842"/>
            <a:chOff x="10747513" y="2001078"/>
            <a:chExt cx="1209260" cy="470233"/>
          </a:xfrm>
        </p:grpSpPr>
        <p:cxnSp>
          <p:nvCxnSpPr>
            <p:cNvPr id="14" name="Connector: Elbow 13">
              <a:extLst>
                <a:ext uri="{FF2B5EF4-FFF2-40B4-BE49-F238E27FC236}">
                  <a16:creationId xmlns:a16="http://schemas.microsoft.com/office/drawing/2014/main" id="{156E332F-CB87-4C6B-B207-C9771F46C75D}"/>
                </a:ext>
              </a:extLst>
            </p:cNvPr>
            <p:cNvCxnSpPr>
              <a:cxnSpLocks/>
            </p:cNvCxnSpPr>
            <p:nvPr/>
          </p:nvCxnSpPr>
          <p:spPr>
            <a:xfrm>
              <a:off x="10747513" y="2001078"/>
              <a:ext cx="705678" cy="470233"/>
            </a:xfrm>
            <a:prstGeom prst="bentConnector3">
              <a:avLst>
                <a:gd name="adj1" fmla="val 50000"/>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58" name="Connector: Elbow 57">
              <a:extLst>
                <a:ext uri="{FF2B5EF4-FFF2-40B4-BE49-F238E27FC236}">
                  <a16:creationId xmlns:a16="http://schemas.microsoft.com/office/drawing/2014/main" id="{2D647180-8B80-4AE2-8C6E-E8603137FBA7}"/>
                </a:ext>
              </a:extLst>
            </p:cNvPr>
            <p:cNvCxnSpPr>
              <a:cxnSpLocks/>
            </p:cNvCxnSpPr>
            <p:nvPr/>
          </p:nvCxnSpPr>
          <p:spPr>
            <a:xfrm rot="10800000" flipV="1">
              <a:off x="11446564" y="2007484"/>
              <a:ext cx="510209" cy="463827"/>
            </a:xfrm>
            <a:prstGeom prst="bentConnector3">
              <a:avLst/>
            </a:prstGeom>
            <a:ln>
              <a:solidFill>
                <a:schemeClr val="accent6"/>
              </a:solidFill>
            </a:ln>
          </p:spPr>
          <p:style>
            <a:lnRef idx="2">
              <a:schemeClr val="accent1"/>
            </a:lnRef>
            <a:fillRef idx="0">
              <a:schemeClr val="accent1"/>
            </a:fillRef>
            <a:effectRef idx="1">
              <a:schemeClr val="accent1"/>
            </a:effectRef>
            <a:fontRef idx="minor">
              <a:schemeClr val="tx1"/>
            </a:fontRef>
          </p:style>
        </p:cxnSp>
      </p:grpSp>
      <p:sp>
        <p:nvSpPr>
          <p:cNvPr id="20" name="TextBox 19">
            <a:extLst>
              <a:ext uri="{FF2B5EF4-FFF2-40B4-BE49-F238E27FC236}">
                <a16:creationId xmlns:a16="http://schemas.microsoft.com/office/drawing/2014/main" id="{76EC2747-4F19-4BBF-A2D3-E8008C33A297}"/>
              </a:ext>
            </a:extLst>
          </p:cNvPr>
          <p:cNvSpPr txBox="1"/>
          <p:nvPr/>
        </p:nvSpPr>
        <p:spPr>
          <a:xfrm>
            <a:off x="235078" y="3192446"/>
            <a:ext cx="1355564" cy="400110"/>
          </a:xfrm>
          <a:prstGeom prst="rect">
            <a:avLst/>
          </a:prstGeom>
          <a:noFill/>
        </p:spPr>
        <p:txBody>
          <a:bodyPr wrap="none" rtlCol="0">
            <a:spAutoFit/>
          </a:bodyPr>
          <a:lstStyle/>
          <a:p>
            <a:r>
              <a:rPr lang="en-GB" sz="2000" b="1" dirty="0"/>
              <a:t>Test case N</a:t>
            </a:r>
          </a:p>
        </p:txBody>
      </p:sp>
      <p:sp>
        <p:nvSpPr>
          <p:cNvPr id="28" name="Isosceles Triangle 27">
            <a:extLst>
              <a:ext uri="{FF2B5EF4-FFF2-40B4-BE49-F238E27FC236}">
                <a16:creationId xmlns:a16="http://schemas.microsoft.com/office/drawing/2014/main" id="{857733DE-3BF9-4D94-9111-56E1EF1F9145}"/>
              </a:ext>
            </a:extLst>
          </p:cNvPr>
          <p:cNvSpPr/>
          <p:nvPr/>
        </p:nvSpPr>
        <p:spPr>
          <a:xfrm>
            <a:off x="9799952" y="2100469"/>
            <a:ext cx="2329292" cy="2000321"/>
          </a:xfrm>
          <a:prstGeom prst="triangle">
            <a:avLst/>
          </a:prstGeom>
          <a:solidFill>
            <a:schemeClr val="bg1"/>
          </a:solidFill>
          <a:ln>
            <a:solidFill>
              <a:schemeClr val="accent6"/>
            </a:solidFill>
            <a:prstDash val="sysDot"/>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err="1">
                <a:solidFill>
                  <a:schemeClr val="accent6"/>
                </a:solidFill>
              </a:rPr>
              <a:t>BBBBB</a:t>
            </a:r>
            <a:r>
              <a:rPr lang="en-GB" dirty="0">
                <a:solidFill>
                  <a:schemeClr val="accent6"/>
                </a:solidFill>
              </a:rPr>
              <a:t> Stub (</a:t>
            </a:r>
            <a:r>
              <a:rPr lang="en-GB" dirty="0" err="1">
                <a:solidFill>
                  <a:schemeClr val="accent6"/>
                </a:solidFill>
              </a:rPr>
              <a:t>virt</a:t>
            </a:r>
            <a:r>
              <a:rPr lang="en-GB" dirty="0">
                <a:solidFill>
                  <a:schemeClr val="accent6"/>
                </a:solidFill>
              </a:rPr>
              <a:t>) built from </a:t>
            </a:r>
            <a:r>
              <a:rPr lang="en-GB" dirty="0" err="1">
                <a:solidFill>
                  <a:schemeClr val="accent6"/>
                </a:solidFill>
              </a:rPr>
              <a:t>BBBB</a:t>
            </a:r>
            <a:r>
              <a:rPr lang="en-GB" dirty="0">
                <a:solidFill>
                  <a:schemeClr val="accent6"/>
                </a:solidFill>
              </a:rPr>
              <a:t> WSDL</a:t>
            </a:r>
          </a:p>
          <a:p>
            <a:pPr algn="ctr"/>
            <a:endParaRPr lang="en-GB" dirty="0"/>
          </a:p>
        </p:txBody>
      </p:sp>
      <p:cxnSp>
        <p:nvCxnSpPr>
          <p:cNvPr id="30" name="Straight Arrow Connector 29">
            <a:extLst>
              <a:ext uri="{FF2B5EF4-FFF2-40B4-BE49-F238E27FC236}">
                <a16:creationId xmlns:a16="http://schemas.microsoft.com/office/drawing/2014/main" id="{7DB629B5-B117-4634-AB51-FE57243A8F62}"/>
              </a:ext>
            </a:extLst>
          </p:cNvPr>
          <p:cNvCxnSpPr>
            <a:cxnSpLocks/>
            <a:stCxn id="2" idx="3"/>
            <a:endCxn id="7" idx="1"/>
          </p:cNvCxnSpPr>
          <p:nvPr/>
        </p:nvCxnSpPr>
        <p:spPr>
          <a:xfrm flipV="1">
            <a:off x="6584120" y="2816087"/>
            <a:ext cx="1141897" cy="662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7" name="Straight Arrow Connector 86">
            <a:extLst>
              <a:ext uri="{FF2B5EF4-FFF2-40B4-BE49-F238E27FC236}">
                <a16:creationId xmlns:a16="http://schemas.microsoft.com/office/drawing/2014/main" id="{8D9FCC34-2D0A-4518-8990-C1DC03D6E39D}"/>
              </a:ext>
            </a:extLst>
          </p:cNvPr>
          <p:cNvCxnSpPr>
            <a:cxnSpLocks/>
            <a:stCxn id="7" idx="3"/>
            <a:endCxn id="28" idx="1"/>
          </p:cNvCxnSpPr>
          <p:nvPr/>
        </p:nvCxnSpPr>
        <p:spPr>
          <a:xfrm>
            <a:off x="9037983" y="2816087"/>
            <a:ext cx="1344292" cy="28454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46" name="Group 45">
            <a:extLst>
              <a:ext uri="{FF2B5EF4-FFF2-40B4-BE49-F238E27FC236}">
                <a16:creationId xmlns:a16="http://schemas.microsoft.com/office/drawing/2014/main" id="{0916A1B3-CCCC-4B95-B98B-F6C23DC17BC5}"/>
              </a:ext>
            </a:extLst>
          </p:cNvPr>
          <p:cNvGrpSpPr/>
          <p:nvPr/>
        </p:nvGrpSpPr>
        <p:grpSpPr>
          <a:xfrm>
            <a:off x="9783834" y="1659447"/>
            <a:ext cx="816056" cy="683261"/>
            <a:chOff x="7860139" y="4241483"/>
            <a:chExt cx="583597" cy="800969"/>
          </a:xfrm>
        </p:grpSpPr>
        <p:sp>
          <p:nvSpPr>
            <p:cNvPr id="47" name="Rectangle: Single Corner Snipped 46">
              <a:extLst>
                <a:ext uri="{FF2B5EF4-FFF2-40B4-BE49-F238E27FC236}">
                  <a16:creationId xmlns:a16="http://schemas.microsoft.com/office/drawing/2014/main" id="{6DF59FFD-75BB-4DDC-88D8-6BB9BF42AA64}"/>
                </a:ext>
              </a:extLst>
            </p:cNvPr>
            <p:cNvSpPr/>
            <p:nvPr/>
          </p:nvSpPr>
          <p:spPr>
            <a:xfrm>
              <a:off x="7884406" y="4300330"/>
              <a:ext cx="559330" cy="742122"/>
            </a:xfrm>
            <a:prstGeom prst="snip1Rect">
              <a:avLst/>
            </a:prstGeom>
            <a:ln>
              <a:solidFill>
                <a:schemeClr val="accent4">
                  <a:lumMod val="60000"/>
                  <a:lumOff val="40000"/>
                </a:schemeClr>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
          <p:nvSpPr>
            <p:cNvPr id="48" name="TextBox 47">
              <a:extLst>
                <a:ext uri="{FF2B5EF4-FFF2-40B4-BE49-F238E27FC236}">
                  <a16:creationId xmlns:a16="http://schemas.microsoft.com/office/drawing/2014/main" id="{7D8C9FF8-D9E6-480C-AA85-228C707ADE81}"/>
                </a:ext>
              </a:extLst>
            </p:cNvPr>
            <p:cNvSpPr txBox="1"/>
            <p:nvPr/>
          </p:nvSpPr>
          <p:spPr>
            <a:xfrm>
              <a:off x="7860139" y="4241483"/>
              <a:ext cx="522121" cy="757676"/>
            </a:xfrm>
            <a:prstGeom prst="rect">
              <a:avLst/>
            </a:prstGeom>
            <a:noFill/>
          </p:spPr>
          <p:txBody>
            <a:bodyPr wrap="square" rtlCol="0">
              <a:spAutoFit/>
            </a:bodyPr>
            <a:lstStyle/>
            <a:p>
              <a:r>
                <a:rPr lang="en-GB" dirty="0"/>
                <a:t>--------------</a:t>
              </a:r>
            </a:p>
          </p:txBody>
        </p:sp>
      </p:grpSp>
      <p:sp>
        <p:nvSpPr>
          <p:cNvPr id="3" name="Arc 2">
            <a:extLst>
              <a:ext uri="{FF2B5EF4-FFF2-40B4-BE49-F238E27FC236}">
                <a16:creationId xmlns:a16="http://schemas.microsoft.com/office/drawing/2014/main" id="{468872CD-F590-490F-A5F8-19E29CBDDC03}"/>
              </a:ext>
            </a:extLst>
          </p:cNvPr>
          <p:cNvSpPr/>
          <p:nvPr/>
        </p:nvSpPr>
        <p:spPr>
          <a:xfrm>
            <a:off x="10195337" y="1287456"/>
            <a:ext cx="1379160" cy="1569241"/>
          </a:xfrm>
          <a:prstGeom prst="arc">
            <a:avLst>
              <a:gd name="adj1" fmla="val 11929206"/>
              <a:gd name="adj2" fmla="val 21295094"/>
            </a:avLst>
          </a:prstGeom>
          <a:ln>
            <a:headEnd type="none" w="med" len="med"/>
            <a:tailEnd type="arrow" w="med" len="med"/>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GB"/>
          </a:p>
        </p:txBody>
      </p:sp>
      <p:grpSp>
        <p:nvGrpSpPr>
          <p:cNvPr id="18" name="Group 17">
            <a:extLst>
              <a:ext uri="{FF2B5EF4-FFF2-40B4-BE49-F238E27FC236}">
                <a16:creationId xmlns:a16="http://schemas.microsoft.com/office/drawing/2014/main" id="{2E2CEBEF-2AC1-4B74-861C-94140683EF67}"/>
              </a:ext>
            </a:extLst>
          </p:cNvPr>
          <p:cNvGrpSpPr/>
          <p:nvPr/>
        </p:nvGrpSpPr>
        <p:grpSpPr>
          <a:xfrm>
            <a:off x="573912" y="1033034"/>
            <a:ext cx="1142429" cy="1971217"/>
            <a:chOff x="794243" y="1271523"/>
            <a:chExt cx="1142429" cy="1971217"/>
          </a:xfrm>
        </p:grpSpPr>
        <p:grpSp>
          <p:nvGrpSpPr>
            <p:cNvPr id="8" name="Group 7">
              <a:extLst>
                <a:ext uri="{FF2B5EF4-FFF2-40B4-BE49-F238E27FC236}">
                  <a16:creationId xmlns:a16="http://schemas.microsoft.com/office/drawing/2014/main" id="{A71D048A-9693-481E-BB51-4CF92FB9E379}"/>
                </a:ext>
              </a:extLst>
            </p:cNvPr>
            <p:cNvGrpSpPr/>
            <p:nvPr/>
          </p:nvGrpSpPr>
          <p:grpSpPr>
            <a:xfrm>
              <a:off x="794243" y="1271523"/>
              <a:ext cx="1142429" cy="956469"/>
              <a:chOff x="794243" y="1271523"/>
              <a:chExt cx="1142429" cy="956469"/>
            </a:xfrm>
          </p:grpSpPr>
          <p:sp>
            <p:nvSpPr>
              <p:cNvPr id="4" name="Smiley Face 3">
                <a:extLst>
                  <a:ext uri="{FF2B5EF4-FFF2-40B4-BE49-F238E27FC236}">
                    <a16:creationId xmlns:a16="http://schemas.microsoft.com/office/drawing/2014/main" id="{DB955288-7834-49B9-BB2C-53811F4DEA7C}"/>
                  </a:ext>
                </a:extLst>
              </p:cNvPr>
              <p:cNvSpPr/>
              <p:nvPr/>
            </p:nvSpPr>
            <p:spPr>
              <a:xfrm>
                <a:off x="874181" y="1684653"/>
                <a:ext cx="662609" cy="543339"/>
              </a:xfrm>
              <a:prstGeom prst="smileyFac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1" name="TextBox 20">
                <a:extLst>
                  <a:ext uri="{FF2B5EF4-FFF2-40B4-BE49-F238E27FC236}">
                    <a16:creationId xmlns:a16="http://schemas.microsoft.com/office/drawing/2014/main" id="{6382CEFC-56FE-4105-BA5F-65FFD3EA2C8B}"/>
                  </a:ext>
                </a:extLst>
              </p:cNvPr>
              <p:cNvSpPr txBox="1"/>
              <p:nvPr/>
            </p:nvSpPr>
            <p:spPr>
              <a:xfrm>
                <a:off x="794243" y="1271523"/>
                <a:ext cx="1142429" cy="646331"/>
              </a:xfrm>
              <a:prstGeom prst="rect">
                <a:avLst/>
              </a:prstGeom>
              <a:noFill/>
            </p:spPr>
            <p:txBody>
              <a:bodyPr wrap="none" rtlCol="0">
                <a:spAutoFit/>
              </a:bodyPr>
              <a:lstStyle/>
              <a:p>
                <a:r>
                  <a:rPr lang="en-GB" dirty="0" err="1"/>
                  <a:t>Ready!API</a:t>
                </a:r>
                <a:endParaRPr lang="en-GB" dirty="0"/>
              </a:p>
              <a:p>
                <a:endParaRPr lang="en-GB" dirty="0"/>
              </a:p>
            </p:txBody>
          </p:sp>
        </p:grpSp>
        <p:cxnSp>
          <p:nvCxnSpPr>
            <p:cNvPr id="11" name="Straight Connector 10">
              <a:extLst>
                <a:ext uri="{FF2B5EF4-FFF2-40B4-BE49-F238E27FC236}">
                  <a16:creationId xmlns:a16="http://schemas.microsoft.com/office/drawing/2014/main" id="{D4129594-0C6A-40D9-8A3C-D141D95C876B}"/>
                </a:ext>
              </a:extLst>
            </p:cNvPr>
            <p:cNvCxnSpPr>
              <a:stCxn id="4" idx="4"/>
            </p:cNvCxnSpPr>
            <p:nvPr/>
          </p:nvCxnSpPr>
          <p:spPr>
            <a:xfrm flipH="1">
              <a:off x="1205485" y="2227992"/>
              <a:ext cx="1" cy="668040"/>
            </a:xfrm>
            <a:prstGeom prst="line">
              <a:avLst/>
            </a:prstGeom>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6C6F0F9B-01D8-43E6-8133-A5C992E7EBD1}"/>
                </a:ext>
              </a:extLst>
            </p:cNvPr>
            <p:cNvCxnSpPr/>
            <p:nvPr/>
          </p:nvCxnSpPr>
          <p:spPr>
            <a:xfrm>
              <a:off x="874181" y="2403033"/>
              <a:ext cx="662609"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980855CE-AC12-4183-8967-0669C0DF3752}"/>
                </a:ext>
              </a:extLst>
            </p:cNvPr>
            <p:cNvCxnSpPr/>
            <p:nvPr/>
          </p:nvCxnSpPr>
          <p:spPr>
            <a:xfrm flipH="1">
              <a:off x="980661" y="2888973"/>
              <a:ext cx="224824" cy="324678"/>
            </a:xfrm>
            <a:prstGeom prst="line">
              <a:avLst/>
            </a:prstGeom>
          </p:spPr>
          <p:style>
            <a:lnRef idx="2">
              <a:schemeClr val="accent1"/>
            </a:lnRef>
            <a:fillRef idx="0">
              <a:schemeClr val="accent1"/>
            </a:fillRef>
            <a:effectRef idx="1">
              <a:schemeClr val="accent1"/>
            </a:effectRef>
            <a:fontRef idx="minor">
              <a:schemeClr val="tx1"/>
            </a:fontRef>
          </p:style>
        </p:cxnSp>
        <p:cxnSp>
          <p:nvCxnSpPr>
            <p:cNvPr id="60" name="Straight Connector 59">
              <a:extLst>
                <a:ext uri="{FF2B5EF4-FFF2-40B4-BE49-F238E27FC236}">
                  <a16:creationId xmlns:a16="http://schemas.microsoft.com/office/drawing/2014/main" id="{69B03A82-8751-4BF5-A143-768E121C70BD}"/>
                </a:ext>
              </a:extLst>
            </p:cNvPr>
            <p:cNvCxnSpPr>
              <a:cxnSpLocks/>
            </p:cNvCxnSpPr>
            <p:nvPr/>
          </p:nvCxnSpPr>
          <p:spPr>
            <a:xfrm>
              <a:off x="1210192" y="2902142"/>
              <a:ext cx="196921" cy="340598"/>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44" name="Group 43">
            <a:extLst>
              <a:ext uri="{FF2B5EF4-FFF2-40B4-BE49-F238E27FC236}">
                <a16:creationId xmlns:a16="http://schemas.microsoft.com/office/drawing/2014/main" id="{2E2B46C7-0533-4A8C-B77D-E3F10DC5CC95}"/>
              </a:ext>
            </a:extLst>
          </p:cNvPr>
          <p:cNvGrpSpPr/>
          <p:nvPr/>
        </p:nvGrpSpPr>
        <p:grpSpPr>
          <a:xfrm>
            <a:off x="1545431" y="3484471"/>
            <a:ext cx="1464606" cy="953381"/>
            <a:chOff x="1545431" y="3404959"/>
            <a:chExt cx="1464606" cy="953381"/>
          </a:xfrm>
        </p:grpSpPr>
        <p:grpSp>
          <p:nvGrpSpPr>
            <p:cNvPr id="63" name="Group 62">
              <a:extLst>
                <a:ext uri="{FF2B5EF4-FFF2-40B4-BE49-F238E27FC236}">
                  <a16:creationId xmlns:a16="http://schemas.microsoft.com/office/drawing/2014/main" id="{DB7E00C6-51FC-4438-8B95-BFA4AA15FAC6}"/>
                </a:ext>
              </a:extLst>
            </p:cNvPr>
            <p:cNvGrpSpPr/>
            <p:nvPr/>
          </p:nvGrpSpPr>
          <p:grpSpPr>
            <a:xfrm>
              <a:off x="1545431" y="3675079"/>
              <a:ext cx="1407000" cy="683261"/>
              <a:chOff x="7860138" y="4241483"/>
              <a:chExt cx="583598" cy="800969"/>
            </a:xfrm>
          </p:grpSpPr>
          <p:sp>
            <p:nvSpPr>
              <p:cNvPr id="65" name="Rectangle: Single Corner Snipped 64">
                <a:extLst>
                  <a:ext uri="{FF2B5EF4-FFF2-40B4-BE49-F238E27FC236}">
                    <a16:creationId xmlns:a16="http://schemas.microsoft.com/office/drawing/2014/main" id="{AD2AEF6D-0A78-4186-A4FB-5B879A145B06}"/>
                  </a:ext>
                </a:extLst>
              </p:cNvPr>
              <p:cNvSpPr/>
              <p:nvPr/>
            </p:nvSpPr>
            <p:spPr>
              <a:xfrm>
                <a:off x="7884406" y="4300330"/>
                <a:ext cx="559330" cy="742122"/>
              </a:xfrm>
              <a:prstGeom prst="snip1Rect">
                <a:avLst/>
              </a:prstGeom>
              <a:ln>
                <a:solidFill>
                  <a:schemeClr val="tx2"/>
                </a:solidFill>
                <a:prstDash val="solid"/>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
            <p:nvSpPr>
              <p:cNvPr id="66" name="TextBox 65">
                <a:extLst>
                  <a:ext uri="{FF2B5EF4-FFF2-40B4-BE49-F238E27FC236}">
                    <a16:creationId xmlns:a16="http://schemas.microsoft.com/office/drawing/2014/main" id="{A83375E5-E467-4699-A060-BCC0C02908C5}"/>
                  </a:ext>
                </a:extLst>
              </p:cNvPr>
              <p:cNvSpPr txBox="1"/>
              <p:nvPr/>
            </p:nvSpPr>
            <p:spPr>
              <a:xfrm>
                <a:off x="7860139" y="4241483"/>
                <a:ext cx="522121" cy="757677"/>
              </a:xfrm>
              <a:prstGeom prst="rect">
                <a:avLst/>
              </a:prstGeom>
              <a:noFill/>
              <a:ln>
                <a:noFill/>
                <a:prstDash val="solid"/>
              </a:ln>
            </p:spPr>
            <p:txBody>
              <a:bodyPr wrap="square" rtlCol="0">
                <a:spAutoFit/>
              </a:bodyPr>
              <a:lstStyle/>
              <a:p>
                <a:r>
                  <a:rPr lang="en-GB" dirty="0"/>
                  <a:t>---------------</a:t>
                </a:r>
              </a:p>
              <a:p>
                <a:r>
                  <a:rPr lang="en-GB" dirty="0"/>
                  <a:t>---------------</a:t>
                </a:r>
              </a:p>
            </p:txBody>
          </p:sp>
        </p:grpSp>
        <p:sp>
          <p:nvSpPr>
            <p:cNvPr id="19" name="TextBox 18">
              <a:extLst>
                <a:ext uri="{FF2B5EF4-FFF2-40B4-BE49-F238E27FC236}">
                  <a16:creationId xmlns:a16="http://schemas.microsoft.com/office/drawing/2014/main" id="{9C199591-4677-438B-B651-FA84ECAE133C}"/>
                </a:ext>
              </a:extLst>
            </p:cNvPr>
            <p:cNvSpPr txBox="1"/>
            <p:nvPr/>
          </p:nvSpPr>
          <p:spPr>
            <a:xfrm>
              <a:off x="1552779" y="3404959"/>
              <a:ext cx="1457258" cy="369332"/>
            </a:xfrm>
            <a:prstGeom prst="rect">
              <a:avLst/>
            </a:prstGeom>
            <a:noFill/>
          </p:spPr>
          <p:txBody>
            <a:bodyPr wrap="none" rtlCol="0">
              <a:spAutoFit/>
            </a:bodyPr>
            <a:lstStyle/>
            <a:p>
              <a:r>
                <a:rPr lang="en-GB" dirty="0"/>
                <a:t>Soap Request</a:t>
              </a:r>
            </a:p>
          </p:txBody>
        </p:sp>
      </p:grpSp>
      <p:grpSp>
        <p:nvGrpSpPr>
          <p:cNvPr id="79" name="Group 78">
            <a:extLst>
              <a:ext uri="{FF2B5EF4-FFF2-40B4-BE49-F238E27FC236}">
                <a16:creationId xmlns:a16="http://schemas.microsoft.com/office/drawing/2014/main" id="{2D4C7B29-20A1-489F-B582-B166468DA0F2}"/>
              </a:ext>
            </a:extLst>
          </p:cNvPr>
          <p:cNvGrpSpPr/>
          <p:nvPr/>
        </p:nvGrpSpPr>
        <p:grpSpPr>
          <a:xfrm>
            <a:off x="6899303" y="1831452"/>
            <a:ext cx="816056" cy="683261"/>
            <a:chOff x="7860139" y="4241483"/>
            <a:chExt cx="583597" cy="800969"/>
          </a:xfrm>
        </p:grpSpPr>
        <p:sp>
          <p:nvSpPr>
            <p:cNvPr id="81" name="Rectangle: Single Corner Snipped 80">
              <a:extLst>
                <a:ext uri="{FF2B5EF4-FFF2-40B4-BE49-F238E27FC236}">
                  <a16:creationId xmlns:a16="http://schemas.microsoft.com/office/drawing/2014/main" id="{A081B0BB-C6DC-42ED-B95E-B0414F1C87C0}"/>
                </a:ext>
              </a:extLst>
            </p:cNvPr>
            <p:cNvSpPr/>
            <p:nvPr/>
          </p:nvSpPr>
          <p:spPr>
            <a:xfrm>
              <a:off x="7884406" y="4300330"/>
              <a:ext cx="559330" cy="742122"/>
            </a:xfrm>
            <a:prstGeom prst="snip1Rect">
              <a:avLst/>
            </a:prstGeom>
            <a:ln>
              <a:solidFill>
                <a:schemeClr val="accent4">
                  <a:lumMod val="60000"/>
                  <a:lumOff val="40000"/>
                </a:schemeClr>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
          <p:nvSpPr>
            <p:cNvPr id="85" name="TextBox 84">
              <a:extLst>
                <a:ext uri="{FF2B5EF4-FFF2-40B4-BE49-F238E27FC236}">
                  <a16:creationId xmlns:a16="http://schemas.microsoft.com/office/drawing/2014/main" id="{6A64F531-9CB4-4D09-9846-5F0EA2FCD29C}"/>
                </a:ext>
              </a:extLst>
            </p:cNvPr>
            <p:cNvSpPr txBox="1"/>
            <p:nvPr/>
          </p:nvSpPr>
          <p:spPr>
            <a:xfrm>
              <a:off x="7860139" y="4241483"/>
              <a:ext cx="522121" cy="757676"/>
            </a:xfrm>
            <a:prstGeom prst="rect">
              <a:avLst/>
            </a:prstGeom>
            <a:noFill/>
          </p:spPr>
          <p:txBody>
            <a:bodyPr wrap="square" rtlCol="0">
              <a:spAutoFit/>
            </a:bodyPr>
            <a:lstStyle/>
            <a:p>
              <a:r>
                <a:rPr lang="en-GB" dirty="0"/>
                <a:t>--------------</a:t>
              </a:r>
            </a:p>
          </p:txBody>
        </p:sp>
      </p:grpSp>
      <p:sp>
        <p:nvSpPr>
          <p:cNvPr id="86" name="TextBox 85">
            <a:extLst>
              <a:ext uri="{FF2B5EF4-FFF2-40B4-BE49-F238E27FC236}">
                <a16:creationId xmlns:a16="http://schemas.microsoft.com/office/drawing/2014/main" id="{366EF028-566C-4595-9C6D-4DC388B560D1}"/>
              </a:ext>
            </a:extLst>
          </p:cNvPr>
          <p:cNvSpPr txBox="1"/>
          <p:nvPr/>
        </p:nvSpPr>
        <p:spPr>
          <a:xfrm>
            <a:off x="389666" y="3831690"/>
            <a:ext cx="1177630" cy="369332"/>
          </a:xfrm>
          <a:prstGeom prst="rect">
            <a:avLst/>
          </a:prstGeom>
          <a:noFill/>
        </p:spPr>
        <p:txBody>
          <a:bodyPr wrap="none" rtlCol="0">
            <a:spAutoFit/>
          </a:bodyPr>
          <a:lstStyle/>
          <a:p>
            <a:r>
              <a:rPr lang="en-GB" dirty="0"/>
              <a:t>Test step 1</a:t>
            </a:r>
          </a:p>
        </p:txBody>
      </p:sp>
      <p:cxnSp>
        <p:nvCxnSpPr>
          <p:cNvPr id="91" name="Straight Arrow Connector 90">
            <a:extLst>
              <a:ext uri="{FF2B5EF4-FFF2-40B4-BE49-F238E27FC236}">
                <a16:creationId xmlns:a16="http://schemas.microsoft.com/office/drawing/2014/main" id="{961119EC-C81A-48F4-A89C-96C4932A4215}"/>
              </a:ext>
            </a:extLst>
          </p:cNvPr>
          <p:cNvCxnSpPr>
            <a:cxnSpLocks/>
          </p:cNvCxnSpPr>
          <p:nvPr/>
        </p:nvCxnSpPr>
        <p:spPr>
          <a:xfrm flipH="1" flipV="1">
            <a:off x="6594778" y="3115139"/>
            <a:ext cx="1128549" cy="1134"/>
          </a:xfrm>
          <a:prstGeom prst="straightConnector1">
            <a:avLst/>
          </a:prstGeom>
          <a:ln>
            <a:headEnd type="none" w="med" len="med"/>
            <a:tailEnd type="arrow" w="med" len="med"/>
          </a:ln>
        </p:spPr>
        <p:style>
          <a:lnRef idx="3">
            <a:schemeClr val="accent4"/>
          </a:lnRef>
          <a:fillRef idx="0">
            <a:schemeClr val="accent4"/>
          </a:fillRef>
          <a:effectRef idx="2">
            <a:schemeClr val="accent4"/>
          </a:effectRef>
          <a:fontRef idx="minor">
            <a:schemeClr val="tx1"/>
          </a:fontRef>
        </p:style>
      </p:cxnSp>
      <p:sp>
        <p:nvSpPr>
          <p:cNvPr id="92" name="Rectangle: Folded Corner 91">
            <a:extLst>
              <a:ext uri="{FF2B5EF4-FFF2-40B4-BE49-F238E27FC236}">
                <a16:creationId xmlns:a16="http://schemas.microsoft.com/office/drawing/2014/main" id="{E6298F0C-39E0-4C77-BCE6-371A65A21AAE}"/>
              </a:ext>
            </a:extLst>
          </p:cNvPr>
          <p:cNvSpPr/>
          <p:nvPr/>
        </p:nvSpPr>
        <p:spPr>
          <a:xfrm>
            <a:off x="6987596" y="2923562"/>
            <a:ext cx="578641" cy="434965"/>
          </a:xfrm>
          <a:prstGeom prst="foldedCorner">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39" name="Arc 38">
            <a:extLst>
              <a:ext uri="{FF2B5EF4-FFF2-40B4-BE49-F238E27FC236}">
                <a16:creationId xmlns:a16="http://schemas.microsoft.com/office/drawing/2014/main" id="{694F39A8-A6A2-46A7-AD14-E4E10BD540BE}"/>
              </a:ext>
            </a:extLst>
          </p:cNvPr>
          <p:cNvSpPr/>
          <p:nvPr/>
        </p:nvSpPr>
        <p:spPr>
          <a:xfrm>
            <a:off x="9479761" y="3040266"/>
            <a:ext cx="1996918" cy="2179427"/>
          </a:xfrm>
          <a:prstGeom prst="arc">
            <a:avLst>
              <a:gd name="adj1" fmla="val 4248355"/>
              <a:gd name="adj2" fmla="val 12707112"/>
            </a:avLst>
          </a:prstGeom>
          <a:ln>
            <a:headEnd type="none" w="med" len="med"/>
            <a:tailEnd type="arrow" w="med" len="med"/>
          </a:ln>
        </p:spPr>
        <p:style>
          <a:lnRef idx="3">
            <a:schemeClr val="accent4"/>
          </a:lnRef>
          <a:fillRef idx="0">
            <a:schemeClr val="accent4"/>
          </a:fillRef>
          <a:effectRef idx="2">
            <a:schemeClr val="accent4"/>
          </a:effectRef>
          <a:fontRef idx="minor">
            <a:schemeClr val="tx1"/>
          </a:fontRef>
        </p:style>
        <p:txBody>
          <a:bodyPr rtlCol="0" anchor="ctr"/>
          <a:lstStyle/>
          <a:p>
            <a:pPr algn="ctr"/>
            <a:endParaRPr lang="en-GB"/>
          </a:p>
        </p:txBody>
      </p:sp>
      <p:cxnSp>
        <p:nvCxnSpPr>
          <p:cNvPr id="93" name="Straight Arrow Connector 92">
            <a:extLst>
              <a:ext uri="{FF2B5EF4-FFF2-40B4-BE49-F238E27FC236}">
                <a16:creationId xmlns:a16="http://schemas.microsoft.com/office/drawing/2014/main" id="{46D1D0D2-B96C-41B4-B611-2DF832C00330}"/>
              </a:ext>
            </a:extLst>
          </p:cNvPr>
          <p:cNvCxnSpPr>
            <a:cxnSpLocks/>
            <a:endCxn id="2" idx="1"/>
          </p:cNvCxnSpPr>
          <p:nvPr/>
        </p:nvCxnSpPr>
        <p:spPr>
          <a:xfrm>
            <a:off x="1552779" y="2816087"/>
            <a:ext cx="2562021" cy="662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9" name="TextBox 98">
            <a:extLst>
              <a:ext uri="{FF2B5EF4-FFF2-40B4-BE49-F238E27FC236}">
                <a16:creationId xmlns:a16="http://schemas.microsoft.com/office/drawing/2014/main" id="{E2BD820A-AA36-4DF0-8C1A-EA901DEE7D82}"/>
              </a:ext>
            </a:extLst>
          </p:cNvPr>
          <p:cNvSpPr txBox="1"/>
          <p:nvPr/>
        </p:nvSpPr>
        <p:spPr>
          <a:xfrm>
            <a:off x="387245" y="5758420"/>
            <a:ext cx="1177630" cy="369332"/>
          </a:xfrm>
          <a:prstGeom prst="rect">
            <a:avLst/>
          </a:prstGeom>
          <a:noFill/>
        </p:spPr>
        <p:txBody>
          <a:bodyPr wrap="none" rtlCol="0">
            <a:spAutoFit/>
          </a:bodyPr>
          <a:lstStyle/>
          <a:p>
            <a:r>
              <a:rPr lang="en-GB" dirty="0"/>
              <a:t>Test step 3</a:t>
            </a:r>
          </a:p>
        </p:txBody>
      </p:sp>
      <p:grpSp>
        <p:nvGrpSpPr>
          <p:cNvPr id="100" name="Group 99">
            <a:extLst>
              <a:ext uri="{FF2B5EF4-FFF2-40B4-BE49-F238E27FC236}">
                <a16:creationId xmlns:a16="http://schemas.microsoft.com/office/drawing/2014/main" id="{17EA4DB7-D702-4E1B-8864-52DA666F7B83}"/>
              </a:ext>
            </a:extLst>
          </p:cNvPr>
          <p:cNvGrpSpPr/>
          <p:nvPr/>
        </p:nvGrpSpPr>
        <p:grpSpPr>
          <a:xfrm>
            <a:off x="2158853" y="5659160"/>
            <a:ext cx="816056" cy="683261"/>
            <a:chOff x="7860139" y="4241483"/>
            <a:chExt cx="583597" cy="800969"/>
          </a:xfrm>
        </p:grpSpPr>
        <p:sp>
          <p:nvSpPr>
            <p:cNvPr id="101" name="Rectangle: Single Corner Snipped 100">
              <a:extLst>
                <a:ext uri="{FF2B5EF4-FFF2-40B4-BE49-F238E27FC236}">
                  <a16:creationId xmlns:a16="http://schemas.microsoft.com/office/drawing/2014/main" id="{117B8747-1BD0-4031-9004-EDAC5F17F00B}"/>
                </a:ext>
              </a:extLst>
            </p:cNvPr>
            <p:cNvSpPr/>
            <p:nvPr/>
          </p:nvSpPr>
          <p:spPr>
            <a:xfrm>
              <a:off x="7884406" y="4300330"/>
              <a:ext cx="559330" cy="742122"/>
            </a:xfrm>
            <a:prstGeom prst="snip1Rect">
              <a:avLst/>
            </a:prstGeom>
            <a:ln>
              <a:solidFill>
                <a:schemeClr val="accent4">
                  <a:lumMod val="60000"/>
                  <a:lumOff val="40000"/>
                </a:schemeClr>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
          <p:nvSpPr>
            <p:cNvPr id="102" name="TextBox 101">
              <a:extLst>
                <a:ext uri="{FF2B5EF4-FFF2-40B4-BE49-F238E27FC236}">
                  <a16:creationId xmlns:a16="http://schemas.microsoft.com/office/drawing/2014/main" id="{78BD30B0-A2D4-4F28-AB2A-66A5C57005E7}"/>
                </a:ext>
              </a:extLst>
            </p:cNvPr>
            <p:cNvSpPr txBox="1"/>
            <p:nvPr/>
          </p:nvSpPr>
          <p:spPr>
            <a:xfrm>
              <a:off x="7860139" y="4241483"/>
              <a:ext cx="522121" cy="757676"/>
            </a:xfrm>
            <a:prstGeom prst="rect">
              <a:avLst/>
            </a:prstGeom>
            <a:noFill/>
          </p:spPr>
          <p:txBody>
            <a:bodyPr wrap="square" rtlCol="0">
              <a:spAutoFit/>
            </a:bodyPr>
            <a:lstStyle/>
            <a:p>
              <a:r>
                <a:rPr lang="en-GB" dirty="0"/>
                <a:t>--------------</a:t>
              </a:r>
            </a:p>
          </p:txBody>
        </p:sp>
      </p:grpSp>
      <p:sp>
        <p:nvSpPr>
          <p:cNvPr id="103" name="TextBox 102">
            <a:extLst>
              <a:ext uri="{FF2B5EF4-FFF2-40B4-BE49-F238E27FC236}">
                <a16:creationId xmlns:a16="http://schemas.microsoft.com/office/drawing/2014/main" id="{AE562B2D-3642-4D2F-9CE4-23FF3CD6AECD}"/>
              </a:ext>
            </a:extLst>
          </p:cNvPr>
          <p:cNvSpPr txBox="1"/>
          <p:nvPr/>
        </p:nvSpPr>
        <p:spPr>
          <a:xfrm>
            <a:off x="3095558" y="5870814"/>
            <a:ext cx="4470680" cy="646331"/>
          </a:xfrm>
          <a:prstGeom prst="rect">
            <a:avLst/>
          </a:prstGeom>
          <a:noFill/>
        </p:spPr>
        <p:txBody>
          <a:bodyPr wrap="square" rtlCol="0">
            <a:spAutoFit/>
          </a:bodyPr>
          <a:lstStyle/>
          <a:p>
            <a:r>
              <a:rPr lang="en-GB" sz="1200" i="1" dirty="0">
                <a:solidFill>
                  <a:schemeClr val="accent6"/>
                </a:solidFill>
              </a:rPr>
              <a:t>Validate request received by the </a:t>
            </a:r>
            <a:r>
              <a:rPr lang="en-GB" sz="1200" i="1" dirty="0" err="1">
                <a:solidFill>
                  <a:schemeClr val="accent6"/>
                </a:solidFill>
              </a:rPr>
              <a:t>BBBB</a:t>
            </a:r>
            <a:r>
              <a:rPr lang="en-GB" sz="1200" i="1" dirty="0">
                <a:solidFill>
                  <a:schemeClr val="accent6"/>
                </a:solidFill>
              </a:rPr>
              <a:t> Stub by taking message off Q used by the Stub and checking against an expected message.</a:t>
            </a:r>
          </a:p>
          <a:p>
            <a:r>
              <a:rPr lang="en-GB" sz="1200" i="1" dirty="0">
                <a:solidFill>
                  <a:schemeClr val="accent6"/>
                </a:solidFill>
              </a:rPr>
              <a:t>.</a:t>
            </a:r>
          </a:p>
        </p:txBody>
      </p:sp>
      <p:sp>
        <p:nvSpPr>
          <p:cNvPr id="104" name="TextBox 103">
            <a:extLst>
              <a:ext uri="{FF2B5EF4-FFF2-40B4-BE49-F238E27FC236}">
                <a16:creationId xmlns:a16="http://schemas.microsoft.com/office/drawing/2014/main" id="{68B48106-9B61-42E0-9A00-10A2CEDBC789}"/>
              </a:ext>
            </a:extLst>
          </p:cNvPr>
          <p:cNvSpPr txBox="1"/>
          <p:nvPr/>
        </p:nvSpPr>
        <p:spPr>
          <a:xfrm>
            <a:off x="3185150" y="4811598"/>
            <a:ext cx="4100620" cy="646331"/>
          </a:xfrm>
          <a:prstGeom prst="rect">
            <a:avLst/>
          </a:prstGeom>
          <a:noFill/>
        </p:spPr>
        <p:txBody>
          <a:bodyPr wrap="square" rtlCol="0">
            <a:spAutoFit/>
          </a:bodyPr>
          <a:lstStyle/>
          <a:p>
            <a:r>
              <a:rPr lang="en-GB" sz="1200" i="1" dirty="0">
                <a:solidFill>
                  <a:schemeClr val="accent6"/>
                </a:solidFill>
              </a:rPr>
              <a:t>(Depending on test case) Validate message put on Q used by AAAA (e.g. audit), by comparing to an expected message content.</a:t>
            </a:r>
          </a:p>
        </p:txBody>
      </p:sp>
      <p:sp>
        <p:nvSpPr>
          <p:cNvPr id="105" name="TextBox 104">
            <a:extLst>
              <a:ext uri="{FF2B5EF4-FFF2-40B4-BE49-F238E27FC236}">
                <a16:creationId xmlns:a16="http://schemas.microsoft.com/office/drawing/2014/main" id="{B43D2FE5-C42A-4F2D-B646-6BFE683394C3}"/>
              </a:ext>
            </a:extLst>
          </p:cNvPr>
          <p:cNvSpPr txBox="1"/>
          <p:nvPr/>
        </p:nvSpPr>
        <p:spPr>
          <a:xfrm>
            <a:off x="3103805" y="3870738"/>
            <a:ext cx="2938177" cy="276999"/>
          </a:xfrm>
          <a:prstGeom prst="rect">
            <a:avLst/>
          </a:prstGeom>
          <a:noFill/>
        </p:spPr>
        <p:txBody>
          <a:bodyPr wrap="none" rtlCol="0">
            <a:spAutoFit/>
          </a:bodyPr>
          <a:lstStyle/>
          <a:p>
            <a:r>
              <a:rPr lang="en-GB" sz="1200" i="1" dirty="0">
                <a:solidFill>
                  <a:schemeClr val="accent6"/>
                </a:solidFill>
              </a:rPr>
              <a:t>Send request to AAAA and validate response</a:t>
            </a:r>
          </a:p>
        </p:txBody>
      </p:sp>
      <p:sp>
        <p:nvSpPr>
          <p:cNvPr id="106" name="TextBox 105">
            <a:extLst>
              <a:ext uri="{FF2B5EF4-FFF2-40B4-BE49-F238E27FC236}">
                <a16:creationId xmlns:a16="http://schemas.microsoft.com/office/drawing/2014/main" id="{2076667F-C165-43BD-93DD-B5ACDF2A87B2}"/>
              </a:ext>
            </a:extLst>
          </p:cNvPr>
          <p:cNvSpPr txBox="1"/>
          <p:nvPr/>
        </p:nvSpPr>
        <p:spPr>
          <a:xfrm>
            <a:off x="396339" y="4626932"/>
            <a:ext cx="1177630" cy="369332"/>
          </a:xfrm>
          <a:prstGeom prst="rect">
            <a:avLst/>
          </a:prstGeom>
          <a:noFill/>
        </p:spPr>
        <p:txBody>
          <a:bodyPr wrap="none" rtlCol="0">
            <a:spAutoFit/>
          </a:bodyPr>
          <a:lstStyle/>
          <a:p>
            <a:r>
              <a:rPr lang="en-GB" dirty="0"/>
              <a:t>Test step 2</a:t>
            </a:r>
          </a:p>
        </p:txBody>
      </p:sp>
      <p:grpSp>
        <p:nvGrpSpPr>
          <p:cNvPr id="107" name="Group 106">
            <a:extLst>
              <a:ext uri="{FF2B5EF4-FFF2-40B4-BE49-F238E27FC236}">
                <a16:creationId xmlns:a16="http://schemas.microsoft.com/office/drawing/2014/main" id="{F6A04698-6D24-4C91-8705-8916955A4706}"/>
              </a:ext>
            </a:extLst>
          </p:cNvPr>
          <p:cNvGrpSpPr/>
          <p:nvPr/>
        </p:nvGrpSpPr>
        <p:grpSpPr>
          <a:xfrm>
            <a:off x="6218678" y="4019650"/>
            <a:ext cx="815009" cy="370842"/>
            <a:chOff x="10747513" y="2001078"/>
            <a:chExt cx="1209260" cy="470233"/>
          </a:xfrm>
        </p:grpSpPr>
        <p:cxnSp>
          <p:nvCxnSpPr>
            <p:cNvPr id="108" name="Connector: Elbow 107">
              <a:extLst>
                <a:ext uri="{FF2B5EF4-FFF2-40B4-BE49-F238E27FC236}">
                  <a16:creationId xmlns:a16="http://schemas.microsoft.com/office/drawing/2014/main" id="{850F6AB3-11BA-418B-A804-DD6CCD434FF1}"/>
                </a:ext>
              </a:extLst>
            </p:cNvPr>
            <p:cNvCxnSpPr>
              <a:cxnSpLocks/>
            </p:cNvCxnSpPr>
            <p:nvPr/>
          </p:nvCxnSpPr>
          <p:spPr>
            <a:xfrm>
              <a:off x="10747513" y="2001078"/>
              <a:ext cx="705678" cy="470233"/>
            </a:xfrm>
            <a:prstGeom prst="bentConnector3">
              <a:avLst>
                <a:gd name="adj1" fmla="val 50000"/>
              </a:avLst>
            </a:prstGeom>
            <a:ln>
              <a:solidFill>
                <a:srgbClr val="FFC000"/>
              </a:solidFill>
            </a:ln>
          </p:spPr>
          <p:style>
            <a:lnRef idx="2">
              <a:schemeClr val="accent1"/>
            </a:lnRef>
            <a:fillRef idx="0">
              <a:schemeClr val="accent1"/>
            </a:fillRef>
            <a:effectRef idx="1">
              <a:schemeClr val="accent1"/>
            </a:effectRef>
            <a:fontRef idx="minor">
              <a:schemeClr val="tx1"/>
            </a:fontRef>
          </p:style>
        </p:cxnSp>
        <p:cxnSp>
          <p:nvCxnSpPr>
            <p:cNvPr id="109" name="Connector: Elbow 108">
              <a:extLst>
                <a:ext uri="{FF2B5EF4-FFF2-40B4-BE49-F238E27FC236}">
                  <a16:creationId xmlns:a16="http://schemas.microsoft.com/office/drawing/2014/main" id="{FA5DF811-F824-41DD-9996-2846576A98B2}"/>
                </a:ext>
              </a:extLst>
            </p:cNvPr>
            <p:cNvCxnSpPr>
              <a:cxnSpLocks/>
            </p:cNvCxnSpPr>
            <p:nvPr/>
          </p:nvCxnSpPr>
          <p:spPr>
            <a:xfrm rot="10800000" flipV="1">
              <a:off x="11446564" y="2007484"/>
              <a:ext cx="510209" cy="463827"/>
            </a:xfrm>
            <a:prstGeom prst="bentConnector3">
              <a:avLst/>
            </a:prstGeom>
            <a:ln>
              <a:solidFill>
                <a:srgbClr val="FFC000"/>
              </a:solidFill>
            </a:ln>
          </p:spPr>
          <p:style>
            <a:lnRef idx="2">
              <a:schemeClr val="accent1"/>
            </a:lnRef>
            <a:fillRef idx="0">
              <a:schemeClr val="accent1"/>
            </a:fillRef>
            <a:effectRef idx="1">
              <a:schemeClr val="accent1"/>
            </a:effectRef>
            <a:fontRef idx="minor">
              <a:schemeClr val="tx1"/>
            </a:fontRef>
          </p:style>
        </p:cxnSp>
      </p:grpSp>
      <p:grpSp>
        <p:nvGrpSpPr>
          <p:cNvPr id="121" name="Group 120">
            <a:extLst>
              <a:ext uri="{FF2B5EF4-FFF2-40B4-BE49-F238E27FC236}">
                <a16:creationId xmlns:a16="http://schemas.microsoft.com/office/drawing/2014/main" id="{F7888733-C5CD-46D7-84EA-608B302F46A6}"/>
              </a:ext>
            </a:extLst>
          </p:cNvPr>
          <p:cNvGrpSpPr/>
          <p:nvPr/>
        </p:nvGrpSpPr>
        <p:grpSpPr>
          <a:xfrm>
            <a:off x="1296196" y="6153191"/>
            <a:ext cx="657256" cy="320112"/>
            <a:chOff x="10747513" y="2001078"/>
            <a:chExt cx="1209260" cy="470233"/>
          </a:xfrm>
        </p:grpSpPr>
        <p:cxnSp>
          <p:nvCxnSpPr>
            <p:cNvPr id="122" name="Connector: Elbow 121">
              <a:extLst>
                <a:ext uri="{FF2B5EF4-FFF2-40B4-BE49-F238E27FC236}">
                  <a16:creationId xmlns:a16="http://schemas.microsoft.com/office/drawing/2014/main" id="{F5866D69-407E-4ADC-B017-273128D0DB2B}"/>
                </a:ext>
              </a:extLst>
            </p:cNvPr>
            <p:cNvCxnSpPr>
              <a:cxnSpLocks/>
            </p:cNvCxnSpPr>
            <p:nvPr/>
          </p:nvCxnSpPr>
          <p:spPr>
            <a:xfrm>
              <a:off x="10747513" y="2001078"/>
              <a:ext cx="705678" cy="470233"/>
            </a:xfrm>
            <a:prstGeom prst="bentConnector3">
              <a:avLst>
                <a:gd name="adj1" fmla="val 50000"/>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123" name="Connector: Elbow 122">
              <a:extLst>
                <a:ext uri="{FF2B5EF4-FFF2-40B4-BE49-F238E27FC236}">
                  <a16:creationId xmlns:a16="http://schemas.microsoft.com/office/drawing/2014/main" id="{3A165C4B-4154-4113-88B8-6F64486C70D2}"/>
                </a:ext>
              </a:extLst>
            </p:cNvPr>
            <p:cNvCxnSpPr>
              <a:cxnSpLocks/>
            </p:cNvCxnSpPr>
            <p:nvPr/>
          </p:nvCxnSpPr>
          <p:spPr>
            <a:xfrm rot="10800000" flipV="1">
              <a:off x="11446564" y="2007484"/>
              <a:ext cx="510209" cy="463827"/>
            </a:xfrm>
            <a:prstGeom prst="bentConnector3">
              <a:avLst/>
            </a:prstGeom>
            <a:ln>
              <a:solidFill>
                <a:schemeClr val="accent6"/>
              </a:solidFill>
            </a:ln>
          </p:spPr>
          <p:style>
            <a:lnRef idx="2">
              <a:schemeClr val="accent1"/>
            </a:lnRef>
            <a:fillRef idx="0">
              <a:schemeClr val="accent1"/>
            </a:fillRef>
            <a:effectRef idx="1">
              <a:schemeClr val="accent1"/>
            </a:effectRef>
            <a:fontRef idx="minor">
              <a:schemeClr val="tx1"/>
            </a:fontRef>
          </p:style>
        </p:cxnSp>
      </p:grpSp>
      <p:sp>
        <p:nvSpPr>
          <p:cNvPr id="124" name="Arc 123">
            <a:extLst>
              <a:ext uri="{FF2B5EF4-FFF2-40B4-BE49-F238E27FC236}">
                <a16:creationId xmlns:a16="http://schemas.microsoft.com/office/drawing/2014/main" id="{45511CCA-52AE-48B9-BB29-A5B84A4DFED8}"/>
              </a:ext>
            </a:extLst>
          </p:cNvPr>
          <p:cNvSpPr/>
          <p:nvPr/>
        </p:nvSpPr>
        <p:spPr>
          <a:xfrm flipH="1" flipV="1">
            <a:off x="1480963" y="5976439"/>
            <a:ext cx="1116902" cy="706969"/>
          </a:xfrm>
          <a:prstGeom prst="arc">
            <a:avLst>
              <a:gd name="adj1" fmla="val 1628798"/>
              <a:gd name="adj2" fmla="val 7438997"/>
            </a:avLst>
          </a:prstGeom>
          <a:ln>
            <a:headEnd type="none" w="med" len="med"/>
            <a:tailEnd type="arrow" w="med" len="med"/>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GB"/>
          </a:p>
        </p:txBody>
      </p:sp>
      <p:grpSp>
        <p:nvGrpSpPr>
          <p:cNvPr id="132" name="Group 131">
            <a:extLst>
              <a:ext uri="{FF2B5EF4-FFF2-40B4-BE49-F238E27FC236}">
                <a16:creationId xmlns:a16="http://schemas.microsoft.com/office/drawing/2014/main" id="{CFF3F612-0B21-4892-9623-71A482A909C9}"/>
              </a:ext>
            </a:extLst>
          </p:cNvPr>
          <p:cNvGrpSpPr/>
          <p:nvPr/>
        </p:nvGrpSpPr>
        <p:grpSpPr>
          <a:xfrm>
            <a:off x="2141236" y="4586432"/>
            <a:ext cx="816056" cy="683261"/>
            <a:chOff x="7860139" y="4241483"/>
            <a:chExt cx="583597" cy="800969"/>
          </a:xfrm>
        </p:grpSpPr>
        <p:sp>
          <p:nvSpPr>
            <p:cNvPr id="133" name="Rectangle: Single Corner Snipped 132">
              <a:extLst>
                <a:ext uri="{FF2B5EF4-FFF2-40B4-BE49-F238E27FC236}">
                  <a16:creationId xmlns:a16="http://schemas.microsoft.com/office/drawing/2014/main" id="{4866AF49-C020-433A-A0CC-823D0E053383}"/>
                </a:ext>
              </a:extLst>
            </p:cNvPr>
            <p:cNvSpPr/>
            <p:nvPr/>
          </p:nvSpPr>
          <p:spPr>
            <a:xfrm>
              <a:off x="7884406" y="4300330"/>
              <a:ext cx="559330" cy="742122"/>
            </a:xfrm>
            <a:prstGeom prst="snip1Rect">
              <a:avLst/>
            </a:prstGeom>
            <a:ln>
              <a:solidFill>
                <a:srgbClr val="92D050"/>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
          <p:nvSpPr>
            <p:cNvPr id="134" name="TextBox 133">
              <a:extLst>
                <a:ext uri="{FF2B5EF4-FFF2-40B4-BE49-F238E27FC236}">
                  <a16:creationId xmlns:a16="http://schemas.microsoft.com/office/drawing/2014/main" id="{385F9318-6DCF-41DA-AE8A-4882C913085A}"/>
                </a:ext>
              </a:extLst>
            </p:cNvPr>
            <p:cNvSpPr txBox="1"/>
            <p:nvPr/>
          </p:nvSpPr>
          <p:spPr>
            <a:xfrm>
              <a:off x="7860139" y="4241483"/>
              <a:ext cx="522121" cy="757676"/>
            </a:xfrm>
            <a:prstGeom prst="rect">
              <a:avLst/>
            </a:prstGeom>
            <a:noFill/>
          </p:spPr>
          <p:txBody>
            <a:bodyPr wrap="square" rtlCol="0">
              <a:spAutoFit/>
            </a:bodyPr>
            <a:lstStyle/>
            <a:p>
              <a:r>
                <a:rPr lang="en-GB" dirty="0"/>
                <a:t>--------------</a:t>
              </a:r>
            </a:p>
          </p:txBody>
        </p:sp>
      </p:grpSp>
      <p:grpSp>
        <p:nvGrpSpPr>
          <p:cNvPr id="135" name="Group 134">
            <a:extLst>
              <a:ext uri="{FF2B5EF4-FFF2-40B4-BE49-F238E27FC236}">
                <a16:creationId xmlns:a16="http://schemas.microsoft.com/office/drawing/2014/main" id="{56FAD775-9D79-490C-8698-DFEDD116928E}"/>
              </a:ext>
            </a:extLst>
          </p:cNvPr>
          <p:cNvGrpSpPr/>
          <p:nvPr/>
        </p:nvGrpSpPr>
        <p:grpSpPr>
          <a:xfrm>
            <a:off x="1278579" y="5080463"/>
            <a:ext cx="657256" cy="320112"/>
            <a:chOff x="10747513" y="2001078"/>
            <a:chExt cx="1209260" cy="470233"/>
          </a:xfrm>
        </p:grpSpPr>
        <p:cxnSp>
          <p:nvCxnSpPr>
            <p:cNvPr id="136" name="Connector: Elbow 135">
              <a:extLst>
                <a:ext uri="{FF2B5EF4-FFF2-40B4-BE49-F238E27FC236}">
                  <a16:creationId xmlns:a16="http://schemas.microsoft.com/office/drawing/2014/main" id="{4232BDBA-94F2-462A-872A-62F57FFBD140}"/>
                </a:ext>
              </a:extLst>
            </p:cNvPr>
            <p:cNvCxnSpPr>
              <a:cxnSpLocks/>
            </p:cNvCxnSpPr>
            <p:nvPr/>
          </p:nvCxnSpPr>
          <p:spPr>
            <a:xfrm>
              <a:off x="10747513" y="2001078"/>
              <a:ext cx="705678" cy="470233"/>
            </a:xfrm>
            <a:prstGeom prst="bentConnector3">
              <a:avLst>
                <a:gd name="adj1" fmla="val 50000"/>
              </a:avLst>
            </a:prstGeom>
            <a:ln>
              <a:solidFill>
                <a:srgbClr val="FFC000"/>
              </a:solidFill>
            </a:ln>
          </p:spPr>
          <p:style>
            <a:lnRef idx="2">
              <a:schemeClr val="accent1"/>
            </a:lnRef>
            <a:fillRef idx="0">
              <a:schemeClr val="accent1"/>
            </a:fillRef>
            <a:effectRef idx="1">
              <a:schemeClr val="accent1"/>
            </a:effectRef>
            <a:fontRef idx="minor">
              <a:schemeClr val="tx1"/>
            </a:fontRef>
          </p:style>
        </p:cxnSp>
        <p:cxnSp>
          <p:nvCxnSpPr>
            <p:cNvPr id="137" name="Connector: Elbow 136">
              <a:extLst>
                <a:ext uri="{FF2B5EF4-FFF2-40B4-BE49-F238E27FC236}">
                  <a16:creationId xmlns:a16="http://schemas.microsoft.com/office/drawing/2014/main" id="{1587A83A-0323-458E-8318-B7118388BFEF}"/>
                </a:ext>
              </a:extLst>
            </p:cNvPr>
            <p:cNvCxnSpPr>
              <a:cxnSpLocks/>
            </p:cNvCxnSpPr>
            <p:nvPr/>
          </p:nvCxnSpPr>
          <p:spPr>
            <a:xfrm rot="10800000" flipV="1">
              <a:off x="11446564" y="2007484"/>
              <a:ext cx="510209" cy="463827"/>
            </a:xfrm>
            <a:prstGeom prst="bentConnector3">
              <a:avLst/>
            </a:prstGeom>
            <a:ln>
              <a:solidFill>
                <a:srgbClr val="FFC000"/>
              </a:solidFill>
            </a:ln>
          </p:spPr>
          <p:style>
            <a:lnRef idx="2">
              <a:schemeClr val="accent1"/>
            </a:lnRef>
            <a:fillRef idx="0">
              <a:schemeClr val="accent1"/>
            </a:fillRef>
            <a:effectRef idx="1">
              <a:schemeClr val="accent1"/>
            </a:effectRef>
            <a:fontRef idx="minor">
              <a:schemeClr val="tx1"/>
            </a:fontRef>
          </p:style>
        </p:cxnSp>
      </p:grpSp>
      <p:sp>
        <p:nvSpPr>
          <p:cNvPr id="138" name="Arc 137">
            <a:extLst>
              <a:ext uri="{FF2B5EF4-FFF2-40B4-BE49-F238E27FC236}">
                <a16:creationId xmlns:a16="http://schemas.microsoft.com/office/drawing/2014/main" id="{E41CDB36-6A99-43B6-A730-E621DB80996F}"/>
              </a:ext>
            </a:extLst>
          </p:cNvPr>
          <p:cNvSpPr/>
          <p:nvPr/>
        </p:nvSpPr>
        <p:spPr>
          <a:xfrm flipH="1" flipV="1">
            <a:off x="1463346" y="4903711"/>
            <a:ext cx="1116902" cy="706969"/>
          </a:xfrm>
          <a:prstGeom prst="arc">
            <a:avLst>
              <a:gd name="adj1" fmla="val 1628798"/>
              <a:gd name="adj2" fmla="val 7438997"/>
            </a:avLst>
          </a:prstGeom>
          <a:ln>
            <a:headEnd type="none" w="med" len="med"/>
            <a:tailEnd type="arrow" w="med" len="med"/>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GB"/>
          </a:p>
        </p:txBody>
      </p:sp>
      <p:cxnSp>
        <p:nvCxnSpPr>
          <p:cNvPr id="88" name="Straight Arrow Connector 87">
            <a:extLst>
              <a:ext uri="{FF2B5EF4-FFF2-40B4-BE49-F238E27FC236}">
                <a16:creationId xmlns:a16="http://schemas.microsoft.com/office/drawing/2014/main" id="{93A1F559-4332-4C48-A7E3-CCE3954E3A3E}"/>
              </a:ext>
            </a:extLst>
          </p:cNvPr>
          <p:cNvCxnSpPr>
            <a:cxnSpLocks/>
          </p:cNvCxnSpPr>
          <p:nvPr/>
        </p:nvCxnSpPr>
        <p:spPr>
          <a:xfrm flipH="1" flipV="1">
            <a:off x="9037983" y="3051312"/>
            <a:ext cx="1173330" cy="288500"/>
          </a:xfrm>
          <a:prstGeom prst="straightConnector1">
            <a:avLst/>
          </a:prstGeom>
          <a:ln>
            <a:headEnd type="none" w="med" len="med"/>
            <a:tailEnd type="arrow" w="med" len="med"/>
          </a:ln>
        </p:spPr>
        <p:style>
          <a:lnRef idx="3">
            <a:schemeClr val="accent4"/>
          </a:lnRef>
          <a:fillRef idx="0">
            <a:schemeClr val="accent4"/>
          </a:fillRef>
          <a:effectRef idx="2">
            <a:schemeClr val="accent4"/>
          </a:effectRef>
          <a:fontRef idx="minor">
            <a:schemeClr val="tx1"/>
          </a:fontRef>
        </p:style>
      </p:cxnSp>
      <p:sp>
        <p:nvSpPr>
          <p:cNvPr id="55" name="Rectangle: Folded Corner 54">
            <a:extLst>
              <a:ext uri="{FF2B5EF4-FFF2-40B4-BE49-F238E27FC236}">
                <a16:creationId xmlns:a16="http://schemas.microsoft.com/office/drawing/2014/main" id="{51F48A2B-E1C5-4173-9D9F-51BF94B57424}"/>
              </a:ext>
            </a:extLst>
          </p:cNvPr>
          <p:cNvSpPr/>
          <p:nvPr/>
        </p:nvSpPr>
        <p:spPr>
          <a:xfrm>
            <a:off x="9349073" y="3105430"/>
            <a:ext cx="578641" cy="434965"/>
          </a:xfrm>
          <a:prstGeom prst="foldedCorner">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42" name="TextBox 141">
            <a:extLst>
              <a:ext uri="{FF2B5EF4-FFF2-40B4-BE49-F238E27FC236}">
                <a16:creationId xmlns:a16="http://schemas.microsoft.com/office/drawing/2014/main" id="{FAB041DE-86E7-47B7-9489-FD309D73E887}"/>
              </a:ext>
            </a:extLst>
          </p:cNvPr>
          <p:cNvSpPr txBox="1"/>
          <p:nvPr/>
        </p:nvSpPr>
        <p:spPr>
          <a:xfrm>
            <a:off x="3352799" y="39759"/>
            <a:ext cx="543739" cy="369332"/>
          </a:xfrm>
          <a:prstGeom prst="rect">
            <a:avLst/>
          </a:prstGeom>
          <a:noFill/>
        </p:spPr>
        <p:txBody>
          <a:bodyPr wrap="none" rtlCol="0">
            <a:spAutoFit/>
          </a:bodyPr>
          <a:lstStyle/>
          <a:p>
            <a:r>
              <a:rPr lang="en-GB" b="1" u="sng" dirty="0"/>
              <a:t>KEY</a:t>
            </a:r>
          </a:p>
        </p:txBody>
      </p:sp>
      <p:sp>
        <p:nvSpPr>
          <p:cNvPr id="143" name="Rectangle 142">
            <a:extLst>
              <a:ext uri="{FF2B5EF4-FFF2-40B4-BE49-F238E27FC236}">
                <a16:creationId xmlns:a16="http://schemas.microsoft.com/office/drawing/2014/main" id="{704DFB51-3807-469B-BB5C-10E873A9D5EF}"/>
              </a:ext>
            </a:extLst>
          </p:cNvPr>
          <p:cNvSpPr/>
          <p:nvPr/>
        </p:nvSpPr>
        <p:spPr>
          <a:xfrm>
            <a:off x="3489708" y="433867"/>
            <a:ext cx="436975" cy="417949"/>
          </a:xfrm>
          <a:prstGeom prst="rect">
            <a:avLst/>
          </a:prstGeom>
          <a:ln>
            <a:prstDash val="sysDot"/>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
        <p:nvSpPr>
          <p:cNvPr id="146" name="Rectangle: Rounded Corners 145">
            <a:extLst>
              <a:ext uri="{FF2B5EF4-FFF2-40B4-BE49-F238E27FC236}">
                <a16:creationId xmlns:a16="http://schemas.microsoft.com/office/drawing/2014/main" id="{A02E7CE1-5980-466C-848A-4381C712949A}"/>
              </a:ext>
            </a:extLst>
          </p:cNvPr>
          <p:cNvSpPr/>
          <p:nvPr/>
        </p:nvSpPr>
        <p:spPr>
          <a:xfrm>
            <a:off x="3459563" y="939172"/>
            <a:ext cx="436975" cy="432448"/>
          </a:xfrm>
          <a:prstGeom prst="roundRect">
            <a:avLst/>
          </a:prstGeom>
          <a:solidFill>
            <a:schemeClr val="accent5">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solidFill>
                <a:schemeClr val="accent6"/>
              </a:solidFill>
            </a:endParaRPr>
          </a:p>
        </p:txBody>
      </p:sp>
      <p:sp>
        <p:nvSpPr>
          <p:cNvPr id="148" name="TextBox 147">
            <a:extLst>
              <a:ext uri="{FF2B5EF4-FFF2-40B4-BE49-F238E27FC236}">
                <a16:creationId xmlns:a16="http://schemas.microsoft.com/office/drawing/2014/main" id="{69079445-C47C-4A5A-93BE-05AF5A350B29}"/>
              </a:ext>
            </a:extLst>
          </p:cNvPr>
          <p:cNvSpPr txBox="1"/>
          <p:nvPr/>
        </p:nvSpPr>
        <p:spPr>
          <a:xfrm>
            <a:off x="3922466" y="407060"/>
            <a:ext cx="1426994" cy="461665"/>
          </a:xfrm>
          <a:prstGeom prst="rect">
            <a:avLst/>
          </a:prstGeom>
          <a:noFill/>
        </p:spPr>
        <p:txBody>
          <a:bodyPr wrap="none" rtlCol="0">
            <a:spAutoFit/>
          </a:bodyPr>
          <a:lstStyle/>
          <a:p>
            <a:r>
              <a:rPr lang="en-GB" sz="1200" dirty="0"/>
              <a:t>Areas controlled by </a:t>
            </a:r>
          </a:p>
          <a:p>
            <a:r>
              <a:rPr lang="en-GB" sz="1200" dirty="0"/>
              <a:t>developer/tester</a:t>
            </a:r>
          </a:p>
        </p:txBody>
      </p:sp>
      <p:sp>
        <p:nvSpPr>
          <p:cNvPr id="149" name="TextBox 148">
            <a:extLst>
              <a:ext uri="{FF2B5EF4-FFF2-40B4-BE49-F238E27FC236}">
                <a16:creationId xmlns:a16="http://schemas.microsoft.com/office/drawing/2014/main" id="{76407E41-0532-4341-80E4-3AEDBDA9104A}"/>
              </a:ext>
            </a:extLst>
          </p:cNvPr>
          <p:cNvSpPr txBox="1"/>
          <p:nvPr/>
        </p:nvSpPr>
        <p:spPr>
          <a:xfrm>
            <a:off x="3969399" y="984084"/>
            <a:ext cx="1285673" cy="276999"/>
          </a:xfrm>
          <a:prstGeom prst="rect">
            <a:avLst/>
          </a:prstGeom>
          <a:noFill/>
        </p:spPr>
        <p:txBody>
          <a:bodyPr wrap="none" rtlCol="0">
            <a:spAutoFit/>
          </a:bodyPr>
          <a:lstStyle/>
          <a:p>
            <a:r>
              <a:rPr lang="en-GB" sz="1200" dirty="0"/>
              <a:t>New components</a:t>
            </a:r>
          </a:p>
        </p:txBody>
      </p:sp>
      <p:sp>
        <p:nvSpPr>
          <p:cNvPr id="152" name="TextBox 151">
            <a:extLst>
              <a:ext uri="{FF2B5EF4-FFF2-40B4-BE49-F238E27FC236}">
                <a16:creationId xmlns:a16="http://schemas.microsoft.com/office/drawing/2014/main" id="{8D319A74-C182-416E-8A6C-59705E98FD6F}"/>
              </a:ext>
            </a:extLst>
          </p:cNvPr>
          <p:cNvSpPr txBox="1"/>
          <p:nvPr/>
        </p:nvSpPr>
        <p:spPr>
          <a:xfrm>
            <a:off x="10005801" y="689804"/>
            <a:ext cx="1713481" cy="461665"/>
          </a:xfrm>
          <a:prstGeom prst="rect">
            <a:avLst/>
          </a:prstGeom>
          <a:noFill/>
        </p:spPr>
        <p:txBody>
          <a:bodyPr wrap="square" rtlCol="0">
            <a:spAutoFit/>
          </a:bodyPr>
          <a:lstStyle/>
          <a:p>
            <a:r>
              <a:rPr lang="en-GB" sz="1200" i="1" dirty="0">
                <a:solidFill>
                  <a:schemeClr val="accent6"/>
                </a:solidFill>
              </a:rPr>
              <a:t>Request received by Stub is put in to a Q</a:t>
            </a:r>
          </a:p>
        </p:txBody>
      </p:sp>
      <p:sp>
        <p:nvSpPr>
          <p:cNvPr id="153" name="TextBox 152">
            <a:extLst>
              <a:ext uri="{FF2B5EF4-FFF2-40B4-BE49-F238E27FC236}">
                <a16:creationId xmlns:a16="http://schemas.microsoft.com/office/drawing/2014/main" id="{73EE4502-C4B1-4949-92AE-B32B7D557EB0}"/>
              </a:ext>
            </a:extLst>
          </p:cNvPr>
          <p:cNvSpPr txBox="1"/>
          <p:nvPr/>
        </p:nvSpPr>
        <p:spPr>
          <a:xfrm>
            <a:off x="9927714" y="5717158"/>
            <a:ext cx="2070406" cy="461665"/>
          </a:xfrm>
          <a:prstGeom prst="rect">
            <a:avLst/>
          </a:prstGeom>
          <a:noFill/>
        </p:spPr>
        <p:txBody>
          <a:bodyPr wrap="square" rtlCol="0">
            <a:spAutoFit/>
          </a:bodyPr>
          <a:lstStyle/>
          <a:p>
            <a:r>
              <a:rPr lang="en-GB" sz="1200" i="1" dirty="0">
                <a:solidFill>
                  <a:schemeClr val="accent6"/>
                </a:solidFill>
              </a:rPr>
              <a:t>Stub chooses which of it’s prebuilt responses to return</a:t>
            </a:r>
          </a:p>
        </p:txBody>
      </p:sp>
      <p:grpSp>
        <p:nvGrpSpPr>
          <p:cNvPr id="155" name="Group 154">
            <a:extLst>
              <a:ext uri="{FF2B5EF4-FFF2-40B4-BE49-F238E27FC236}">
                <a16:creationId xmlns:a16="http://schemas.microsoft.com/office/drawing/2014/main" id="{7FE6B7D6-8344-4909-805D-89E2721BE706}"/>
              </a:ext>
            </a:extLst>
          </p:cNvPr>
          <p:cNvGrpSpPr/>
          <p:nvPr/>
        </p:nvGrpSpPr>
        <p:grpSpPr>
          <a:xfrm>
            <a:off x="2278185" y="2065553"/>
            <a:ext cx="1407000" cy="683261"/>
            <a:chOff x="7860138" y="4241483"/>
            <a:chExt cx="583598" cy="800969"/>
          </a:xfrm>
        </p:grpSpPr>
        <p:sp>
          <p:nvSpPr>
            <p:cNvPr id="157" name="Rectangle: Single Corner Snipped 156">
              <a:extLst>
                <a:ext uri="{FF2B5EF4-FFF2-40B4-BE49-F238E27FC236}">
                  <a16:creationId xmlns:a16="http://schemas.microsoft.com/office/drawing/2014/main" id="{4CD5DCF7-12D7-41BD-935F-3F1851A5B172}"/>
                </a:ext>
              </a:extLst>
            </p:cNvPr>
            <p:cNvSpPr/>
            <p:nvPr/>
          </p:nvSpPr>
          <p:spPr>
            <a:xfrm>
              <a:off x="7884406" y="4300330"/>
              <a:ext cx="559330" cy="742122"/>
            </a:xfrm>
            <a:prstGeom prst="snip1Rect">
              <a:avLst/>
            </a:prstGeom>
            <a:ln>
              <a:solidFill>
                <a:schemeClr val="tx2"/>
              </a:solidFill>
              <a:prstDash val="solid"/>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
          <p:nvSpPr>
            <p:cNvPr id="158" name="TextBox 157">
              <a:extLst>
                <a:ext uri="{FF2B5EF4-FFF2-40B4-BE49-F238E27FC236}">
                  <a16:creationId xmlns:a16="http://schemas.microsoft.com/office/drawing/2014/main" id="{42737EDE-D627-4A28-A74F-1B548290650D}"/>
                </a:ext>
              </a:extLst>
            </p:cNvPr>
            <p:cNvSpPr txBox="1"/>
            <p:nvPr/>
          </p:nvSpPr>
          <p:spPr>
            <a:xfrm>
              <a:off x="7860139" y="4241483"/>
              <a:ext cx="522121" cy="757677"/>
            </a:xfrm>
            <a:prstGeom prst="rect">
              <a:avLst/>
            </a:prstGeom>
            <a:noFill/>
            <a:ln>
              <a:noFill/>
              <a:prstDash val="solid"/>
            </a:ln>
          </p:spPr>
          <p:txBody>
            <a:bodyPr wrap="square" rtlCol="0">
              <a:spAutoFit/>
            </a:bodyPr>
            <a:lstStyle/>
            <a:p>
              <a:r>
                <a:rPr lang="en-GB" dirty="0"/>
                <a:t>---------------</a:t>
              </a:r>
            </a:p>
            <a:p>
              <a:r>
                <a:rPr lang="en-GB" dirty="0"/>
                <a:t>---------------</a:t>
              </a:r>
            </a:p>
          </p:txBody>
        </p:sp>
      </p:grpSp>
      <p:sp>
        <p:nvSpPr>
          <p:cNvPr id="160" name="Rectangle: Folded Corner 159">
            <a:extLst>
              <a:ext uri="{FF2B5EF4-FFF2-40B4-BE49-F238E27FC236}">
                <a16:creationId xmlns:a16="http://schemas.microsoft.com/office/drawing/2014/main" id="{6FCAEA9A-8BC6-4CC6-9E05-594DF8015529}"/>
              </a:ext>
            </a:extLst>
          </p:cNvPr>
          <p:cNvSpPr/>
          <p:nvPr/>
        </p:nvSpPr>
        <p:spPr>
          <a:xfrm>
            <a:off x="3457264" y="1452649"/>
            <a:ext cx="489426" cy="357614"/>
          </a:xfrm>
          <a:prstGeom prst="foldedCorner">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61" name="TextBox 160">
            <a:extLst>
              <a:ext uri="{FF2B5EF4-FFF2-40B4-BE49-F238E27FC236}">
                <a16:creationId xmlns:a16="http://schemas.microsoft.com/office/drawing/2014/main" id="{E0802C8C-DAC3-4126-9F62-6047E5A2E7D2}"/>
              </a:ext>
            </a:extLst>
          </p:cNvPr>
          <p:cNvSpPr txBox="1"/>
          <p:nvPr/>
        </p:nvSpPr>
        <p:spPr>
          <a:xfrm>
            <a:off x="3969399" y="1482781"/>
            <a:ext cx="844014" cy="276999"/>
          </a:xfrm>
          <a:prstGeom prst="rect">
            <a:avLst/>
          </a:prstGeom>
          <a:noFill/>
        </p:spPr>
        <p:txBody>
          <a:bodyPr wrap="none" rtlCol="0">
            <a:spAutoFit/>
          </a:bodyPr>
          <a:lstStyle/>
          <a:p>
            <a:r>
              <a:rPr lang="en-GB" sz="1200" dirty="0"/>
              <a:t>Responses</a:t>
            </a:r>
          </a:p>
        </p:txBody>
      </p:sp>
      <p:sp>
        <p:nvSpPr>
          <p:cNvPr id="163" name="TextBox 162">
            <a:extLst>
              <a:ext uri="{FF2B5EF4-FFF2-40B4-BE49-F238E27FC236}">
                <a16:creationId xmlns:a16="http://schemas.microsoft.com/office/drawing/2014/main" id="{BC7C2891-1E72-4C55-89AC-3E122796EBEF}"/>
              </a:ext>
            </a:extLst>
          </p:cNvPr>
          <p:cNvSpPr txBox="1"/>
          <p:nvPr/>
        </p:nvSpPr>
        <p:spPr>
          <a:xfrm>
            <a:off x="5375389" y="57027"/>
            <a:ext cx="6769972" cy="523220"/>
          </a:xfrm>
          <a:prstGeom prst="rect">
            <a:avLst/>
          </a:prstGeom>
          <a:noFill/>
        </p:spPr>
        <p:txBody>
          <a:bodyPr wrap="square" rtlCol="0">
            <a:spAutoFit/>
          </a:bodyPr>
          <a:lstStyle/>
          <a:p>
            <a:r>
              <a:rPr lang="en-GB" sz="2800" b="1" spc="-1" dirty="0" err="1">
                <a:solidFill>
                  <a:schemeClr val="bg2"/>
                </a:solidFill>
                <a:uFill>
                  <a:solidFill>
                    <a:srgbClr val="FFFFFF"/>
                  </a:solidFill>
                </a:uFill>
                <a:latin typeface="IBM Plex Sans SemiBold"/>
                <a:ea typeface="+mj-ea"/>
                <a:cs typeface="NBS Medium"/>
              </a:rPr>
              <a:t>STPO</a:t>
            </a:r>
            <a:r>
              <a:rPr lang="en-GB" sz="2800" b="1" spc="-1" dirty="0">
                <a:solidFill>
                  <a:schemeClr val="bg2"/>
                </a:solidFill>
                <a:uFill>
                  <a:solidFill>
                    <a:srgbClr val="FFFFFF"/>
                  </a:solidFill>
                </a:uFill>
                <a:latin typeface="IBM Plex Sans SemiBold"/>
                <a:ea typeface="+mj-ea"/>
                <a:cs typeface="NBS Medium"/>
              </a:rPr>
              <a:t> UT with </a:t>
            </a:r>
            <a:r>
              <a:rPr lang="en-GB" sz="2800" b="1" spc="-1" dirty="0" err="1">
                <a:solidFill>
                  <a:schemeClr val="bg2"/>
                </a:solidFill>
                <a:uFill>
                  <a:solidFill>
                    <a:srgbClr val="FFFFFF"/>
                  </a:solidFill>
                </a:uFill>
                <a:latin typeface="IBM Plex Sans SemiBold"/>
                <a:ea typeface="+mj-ea"/>
                <a:cs typeface="NBS Medium"/>
              </a:rPr>
              <a:t>SCA</a:t>
            </a:r>
            <a:r>
              <a:rPr lang="en-GB" sz="2800" b="1" spc="-1" dirty="0">
                <a:solidFill>
                  <a:schemeClr val="bg2"/>
                </a:solidFill>
                <a:uFill>
                  <a:solidFill>
                    <a:srgbClr val="FFFFFF"/>
                  </a:solidFill>
                </a:uFill>
                <a:latin typeface="IBM Plex Sans SemiBold"/>
                <a:ea typeface="+mj-ea"/>
                <a:cs typeface="NBS Medium"/>
              </a:rPr>
              <a:t> to </a:t>
            </a:r>
            <a:r>
              <a:rPr lang="en-GB" sz="2800" b="1" spc="-1" dirty="0" err="1">
                <a:solidFill>
                  <a:schemeClr val="bg2"/>
                </a:solidFill>
                <a:uFill>
                  <a:solidFill>
                    <a:srgbClr val="FFFFFF"/>
                  </a:solidFill>
                </a:uFill>
                <a:latin typeface="IBM Plex Sans SemiBold"/>
                <a:ea typeface="+mj-ea"/>
                <a:cs typeface="NBS Medium"/>
              </a:rPr>
              <a:t>WS</a:t>
            </a:r>
            <a:r>
              <a:rPr lang="en-GB" sz="2800" b="1" spc="-1" dirty="0">
                <a:solidFill>
                  <a:schemeClr val="bg2"/>
                </a:solidFill>
                <a:uFill>
                  <a:solidFill>
                    <a:srgbClr val="FFFFFF"/>
                  </a:solidFill>
                </a:uFill>
                <a:latin typeface="IBM Plex Sans SemiBold"/>
                <a:ea typeface="+mj-ea"/>
                <a:cs typeface="NBS Medium"/>
              </a:rPr>
              <a:t> Convertor Example</a:t>
            </a:r>
          </a:p>
        </p:txBody>
      </p:sp>
      <p:sp>
        <p:nvSpPr>
          <p:cNvPr id="165" name="TextBox 164">
            <a:extLst>
              <a:ext uri="{FF2B5EF4-FFF2-40B4-BE49-F238E27FC236}">
                <a16:creationId xmlns:a16="http://schemas.microsoft.com/office/drawing/2014/main" id="{DEE7D93F-CDA8-4446-B966-AF55E8977E0F}"/>
              </a:ext>
            </a:extLst>
          </p:cNvPr>
          <p:cNvSpPr txBox="1"/>
          <p:nvPr/>
        </p:nvSpPr>
        <p:spPr>
          <a:xfrm>
            <a:off x="5540071" y="486461"/>
            <a:ext cx="4180731" cy="646331"/>
          </a:xfrm>
          <a:prstGeom prst="rect">
            <a:avLst/>
          </a:prstGeom>
          <a:noFill/>
        </p:spPr>
        <p:txBody>
          <a:bodyPr wrap="square" rtlCol="0">
            <a:spAutoFit/>
          </a:bodyPr>
          <a:lstStyle/>
          <a:p>
            <a:r>
              <a:rPr lang="en-GB" dirty="0"/>
              <a:t>AAAA </a:t>
            </a:r>
            <a:r>
              <a:rPr lang="en-GB" dirty="0" err="1"/>
              <a:t>STPO</a:t>
            </a:r>
            <a:r>
              <a:rPr lang="en-GB" dirty="0"/>
              <a:t> calls service provider </a:t>
            </a:r>
            <a:r>
              <a:rPr lang="en-GB" dirty="0" err="1"/>
              <a:t>BBBB</a:t>
            </a:r>
            <a:r>
              <a:rPr lang="en-GB" dirty="0"/>
              <a:t> via a </a:t>
            </a:r>
            <a:r>
              <a:rPr lang="en-GB" dirty="0" err="1"/>
              <a:t>SCA</a:t>
            </a:r>
            <a:r>
              <a:rPr lang="en-GB" dirty="0"/>
              <a:t> to </a:t>
            </a:r>
            <a:r>
              <a:rPr lang="en-GB" dirty="0" err="1"/>
              <a:t>WS</a:t>
            </a:r>
            <a:r>
              <a:rPr lang="en-GB" dirty="0"/>
              <a:t> convertor</a:t>
            </a:r>
          </a:p>
        </p:txBody>
      </p:sp>
      <p:grpSp>
        <p:nvGrpSpPr>
          <p:cNvPr id="89" name="Group 88">
            <a:extLst>
              <a:ext uri="{FF2B5EF4-FFF2-40B4-BE49-F238E27FC236}">
                <a16:creationId xmlns:a16="http://schemas.microsoft.com/office/drawing/2014/main" id="{75F43F25-CBB8-451D-870F-BD2A41ECDC4A}"/>
              </a:ext>
            </a:extLst>
          </p:cNvPr>
          <p:cNvGrpSpPr/>
          <p:nvPr/>
        </p:nvGrpSpPr>
        <p:grpSpPr>
          <a:xfrm>
            <a:off x="5700053" y="3055626"/>
            <a:ext cx="861036" cy="696133"/>
            <a:chOff x="7860140" y="4300330"/>
            <a:chExt cx="583596" cy="1022933"/>
          </a:xfrm>
        </p:grpSpPr>
        <p:sp>
          <p:nvSpPr>
            <p:cNvPr id="90" name="Rectangle: Single Corner Snipped 89">
              <a:extLst>
                <a:ext uri="{FF2B5EF4-FFF2-40B4-BE49-F238E27FC236}">
                  <a16:creationId xmlns:a16="http://schemas.microsoft.com/office/drawing/2014/main" id="{EE53E8FB-A5DA-4ED3-9BE8-1A1B5CE0A34C}"/>
                </a:ext>
              </a:extLst>
            </p:cNvPr>
            <p:cNvSpPr/>
            <p:nvPr/>
          </p:nvSpPr>
          <p:spPr>
            <a:xfrm>
              <a:off x="7884406" y="4300330"/>
              <a:ext cx="559330" cy="742122"/>
            </a:xfrm>
            <a:prstGeom prst="snip1Rect">
              <a:avLst/>
            </a:prstGeom>
            <a:ln>
              <a:solidFill>
                <a:srgbClr val="92D050"/>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
          <p:nvSpPr>
            <p:cNvPr id="95" name="TextBox 94">
              <a:extLst>
                <a:ext uri="{FF2B5EF4-FFF2-40B4-BE49-F238E27FC236}">
                  <a16:creationId xmlns:a16="http://schemas.microsoft.com/office/drawing/2014/main" id="{2E85204A-D34A-4B8C-84AC-9692852F6D49}"/>
                </a:ext>
              </a:extLst>
            </p:cNvPr>
            <p:cNvSpPr txBox="1"/>
            <p:nvPr/>
          </p:nvSpPr>
          <p:spPr>
            <a:xfrm>
              <a:off x="7860140" y="4373512"/>
              <a:ext cx="496230" cy="949751"/>
            </a:xfrm>
            <a:prstGeom prst="rect">
              <a:avLst/>
            </a:prstGeom>
            <a:noFill/>
            <a:ln>
              <a:noFill/>
            </a:ln>
          </p:spPr>
          <p:txBody>
            <a:bodyPr wrap="square" rtlCol="0">
              <a:spAutoFit/>
            </a:bodyPr>
            <a:lstStyle/>
            <a:p>
              <a:r>
                <a:rPr lang="en-GB" dirty="0"/>
                <a:t>Audit</a:t>
              </a:r>
            </a:p>
          </p:txBody>
        </p:sp>
      </p:grpSp>
      <p:cxnSp>
        <p:nvCxnSpPr>
          <p:cNvPr id="96" name="Straight Arrow Connector 95">
            <a:extLst>
              <a:ext uri="{FF2B5EF4-FFF2-40B4-BE49-F238E27FC236}">
                <a16:creationId xmlns:a16="http://schemas.microsoft.com/office/drawing/2014/main" id="{CCBADEB7-60A9-4416-8E6D-21056322E19B}"/>
              </a:ext>
            </a:extLst>
          </p:cNvPr>
          <p:cNvCxnSpPr>
            <a:cxnSpLocks/>
          </p:cNvCxnSpPr>
          <p:nvPr/>
        </p:nvCxnSpPr>
        <p:spPr>
          <a:xfrm flipH="1" flipV="1">
            <a:off x="1480963" y="3126626"/>
            <a:ext cx="2645094" cy="29520"/>
          </a:xfrm>
          <a:prstGeom prst="straightConnector1">
            <a:avLst/>
          </a:prstGeom>
          <a:ln>
            <a:headEnd type="none" w="med" len="med"/>
            <a:tailEnd type="arrow" w="med" len="med"/>
          </a:ln>
        </p:spPr>
        <p:style>
          <a:lnRef idx="3">
            <a:schemeClr val="accent4"/>
          </a:lnRef>
          <a:fillRef idx="0">
            <a:schemeClr val="accent4"/>
          </a:fillRef>
          <a:effectRef idx="2">
            <a:schemeClr val="accent4"/>
          </a:effectRef>
          <a:fontRef idx="minor">
            <a:schemeClr val="tx1"/>
          </a:fontRef>
        </p:style>
      </p:cxnSp>
      <p:sp>
        <p:nvSpPr>
          <p:cNvPr id="97" name="Rectangle: Folded Corner 96">
            <a:extLst>
              <a:ext uri="{FF2B5EF4-FFF2-40B4-BE49-F238E27FC236}">
                <a16:creationId xmlns:a16="http://schemas.microsoft.com/office/drawing/2014/main" id="{C8156F62-DA5A-48B0-A50A-E61ED5577A9A}"/>
              </a:ext>
            </a:extLst>
          </p:cNvPr>
          <p:cNvSpPr/>
          <p:nvPr/>
        </p:nvSpPr>
        <p:spPr>
          <a:xfrm>
            <a:off x="2802640" y="2928519"/>
            <a:ext cx="578641" cy="434965"/>
          </a:xfrm>
          <a:prstGeom prst="foldedCorner">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20" name="Arc 119">
            <a:extLst>
              <a:ext uri="{FF2B5EF4-FFF2-40B4-BE49-F238E27FC236}">
                <a16:creationId xmlns:a16="http://schemas.microsoft.com/office/drawing/2014/main" id="{1E82354A-898B-491A-B3AD-94A46EE93E7E}"/>
              </a:ext>
            </a:extLst>
          </p:cNvPr>
          <p:cNvSpPr/>
          <p:nvPr/>
        </p:nvSpPr>
        <p:spPr>
          <a:xfrm flipH="1" flipV="1">
            <a:off x="6241997" y="3467124"/>
            <a:ext cx="355932" cy="1149896"/>
          </a:xfrm>
          <a:prstGeom prst="arc">
            <a:avLst>
              <a:gd name="adj1" fmla="val 5911469"/>
              <a:gd name="adj2" fmla="val 10674765"/>
            </a:avLst>
          </a:prstGeom>
          <a:ln>
            <a:headEnd type="none" w="med" len="med"/>
            <a:tailEnd type="arrow" w="med" len="med"/>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GB"/>
          </a:p>
        </p:txBody>
      </p:sp>
    </p:spTree>
    <p:extLst>
      <p:ext uri="{BB962C8B-B14F-4D97-AF65-F5344CB8AC3E}">
        <p14:creationId xmlns:p14="http://schemas.microsoft.com/office/powerpoint/2010/main" val="16674506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421778" y="1129028"/>
            <a:ext cx="1092797" cy="552397"/>
          </a:xfrm>
          <a:prstGeom prst="rect">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err="1">
                <a:solidFill>
                  <a:schemeClr val="tx1"/>
                </a:solidFill>
              </a:rPr>
              <a:t>MQ_Exp</a:t>
            </a:r>
            <a:endParaRPr lang="en-GB" sz="1600" dirty="0">
              <a:solidFill>
                <a:schemeClr val="tx1"/>
              </a:solidFill>
            </a:endParaRPr>
          </a:p>
        </p:txBody>
      </p:sp>
      <p:sp>
        <p:nvSpPr>
          <p:cNvPr id="23" name="Rectangle 22"/>
          <p:cNvSpPr/>
          <p:nvPr/>
        </p:nvSpPr>
        <p:spPr>
          <a:xfrm>
            <a:off x="5944430" y="1124745"/>
            <a:ext cx="1665108" cy="380511"/>
          </a:xfrm>
          <a:prstGeom prst="rect">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err="1">
                <a:solidFill>
                  <a:schemeClr val="tx1"/>
                </a:solidFill>
              </a:rPr>
              <a:t>SCA_Imp</a:t>
            </a:r>
            <a:endParaRPr lang="en-GB" dirty="0">
              <a:solidFill>
                <a:schemeClr val="tx1"/>
              </a:solidFill>
            </a:endParaRPr>
          </a:p>
        </p:txBody>
      </p:sp>
      <p:sp>
        <p:nvSpPr>
          <p:cNvPr id="49" name="TextBox 48"/>
          <p:cNvSpPr txBox="1"/>
          <p:nvPr/>
        </p:nvSpPr>
        <p:spPr>
          <a:xfrm>
            <a:off x="4816591" y="188640"/>
            <a:ext cx="2001116" cy="523220"/>
          </a:xfrm>
          <a:prstGeom prst="rect">
            <a:avLst/>
          </a:prstGeom>
          <a:noFill/>
        </p:spPr>
        <p:txBody>
          <a:bodyPr wrap="square" rtlCol="0">
            <a:spAutoFit/>
          </a:bodyPr>
          <a:lstStyle/>
          <a:p>
            <a:r>
              <a:rPr lang="en-GB" sz="2800" b="1" spc="-1" dirty="0" err="1">
                <a:solidFill>
                  <a:schemeClr val="bg2"/>
                </a:solidFill>
                <a:uFill>
                  <a:solidFill>
                    <a:srgbClr val="FFFFFF"/>
                  </a:solidFill>
                </a:uFill>
                <a:latin typeface="IBM Plex Sans SemiBold"/>
                <a:ea typeface="+mj-ea"/>
                <a:cs typeface="NBS Medium"/>
              </a:rPr>
              <a:t>LRPO</a:t>
            </a:r>
            <a:endParaRPr lang="en-GB" sz="2800" b="1" spc="-1" dirty="0">
              <a:solidFill>
                <a:schemeClr val="bg2"/>
              </a:solidFill>
              <a:uFill>
                <a:solidFill>
                  <a:srgbClr val="FFFFFF"/>
                </a:solidFill>
              </a:uFill>
              <a:latin typeface="IBM Plex Sans SemiBold"/>
              <a:ea typeface="+mj-ea"/>
              <a:cs typeface="NBS Medium"/>
            </a:endParaRPr>
          </a:p>
        </p:txBody>
      </p:sp>
      <p:sp>
        <p:nvSpPr>
          <p:cNvPr id="65" name="Rectangle 64"/>
          <p:cNvSpPr/>
          <p:nvPr/>
        </p:nvSpPr>
        <p:spPr>
          <a:xfrm>
            <a:off x="1366845" y="2661775"/>
            <a:ext cx="1092796" cy="380511"/>
          </a:xfrm>
          <a:prstGeom prst="rect">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err="1">
                <a:solidFill>
                  <a:schemeClr val="tx1"/>
                </a:solidFill>
              </a:rPr>
              <a:t>SCA_Exp</a:t>
            </a:r>
            <a:endParaRPr lang="en-GB" sz="1600" dirty="0">
              <a:solidFill>
                <a:schemeClr val="tx1"/>
              </a:solidFill>
            </a:endParaRPr>
          </a:p>
        </p:txBody>
      </p:sp>
      <p:sp>
        <p:nvSpPr>
          <p:cNvPr id="70" name="Rectangle 69"/>
          <p:cNvSpPr/>
          <p:nvPr/>
        </p:nvSpPr>
        <p:spPr>
          <a:xfrm>
            <a:off x="5944429" y="2602087"/>
            <a:ext cx="1665108" cy="380511"/>
          </a:xfrm>
          <a:prstGeom prst="rect">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err="1">
                <a:solidFill>
                  <a:schemeClr val="tx1"/>
                </a:solidFill>
              </a:rPr>
              <a:t>SCA_Imp</a:t>
            </a:r>
            <a:endParaRPr lang="en-GB" dirty="0">
              <a:solidFill>
                <a:schemeClr val="tx1"/>
              </a:solidFill>
            </a:endParaRPr>
          </a:p>
        </p:txBody>
      </p:sp>
      <p:sp>
        <p:nvSpPr>
          <p:cNvPr id="76" name="Rectangle 75"/>
          <p:cNvSpPr/>
          <p:nvPr/>
        </p:nvSpPr>
        <p:spPr>
          <a:xfrm>
            <a:off x="1421778" y="4521221"/>
            <a:ext cx="1092796" cy="398509"/>
          </a:xfrm>
          <a:prstGeom prst="rect">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err="1">
                <a:solidFill>
                  <a:schemeClr val="tx1"/>
                </a:solidFill>
              </a:rPr>
              <a:t>SCA_Exp</a:t>
            </a:r>
            <a:endParaRPr lang="en-GB" sz="1600" dirty="0">
              <a:solidFill>
                <a:schemeClr val="tx1"/>
              </a:solidFill>
            </a:endParaRPr>
          </a:p>
        </p:txBody>
      </p:sp>
      <p:sp>
        <p:nvSpPr>
          <p:cNvPr id="78" name="Rectangle 77"/>
          <p:cNvSpPr/>
          <p:nvPr/>
        </p:nvSpPr>
        <p:spPr>
          <a:xfrm>
            <a:off x="5944429" y="3799269"/>
            <a:ext cx="1525317" cy="505002"/>
          </a:xfrm>
          <a:prstGeom prst="rect">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err="1">
                <a:solidFill>
                  <a:schemeClr val="tx1"/>
                </a:solidFill>
              </a:rPr>
              <a:t>SCA_Imp</a:t>
            </a:r>
            <a:endParaRPr lang="en-GB" dirty="0">
              <a:solidFill>
                <a:schemeClr val="tx1"/>
              </a:solidFill>
            </a:endParaRPr>
          </a:p>
        </p:txBody>
      </p:sp>
      <p:sp>
        <p:nvSpPr>
          <p:cNvPr id="79" name="Rectangle 78"/>
          <p:cNvSpPr/>
          <p:nvPr/>
        </p:nvSpPr>
        <p:spPr>
          <a:xfrm>
            <a:off x="6084221" y="5058153"/>
            <a:ext cx="1525316" cy="736085"/>
          </a:xfrm>
          <a:prstGeom prst="rect">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err="1">
                <a:solidFill>
                  <a:schemeClr val="tx1"/>
                </a:solidFill>
              </a:rPr>
              <a:t>MQ_Imp</a:t>
            </a:r>
            <a:endParaRPr lang="en-GB" dirty="0">
              <a:solidFill>
                <a:schemeClr val="tx1"/>
              </a:solidFill>
            </a:endParaRPr>
          </a:p>
          <a:p>
            <a:pPr algn="ctr"/>
            <a:r>
              <a:rPr lang="en-GB" sz="1200" dirty="0">
                <a:solidFill>
                  <a:schemeClr val="tx1"/>
                </a:solidFill>
              </a:rPr>
              <a:t>(2 way </a:t>
            </a:r>
            <a:r>
              <a:rPr lang="en-GB" sz="1200" dirty="0" err="1">
                <a:solidFill>
                  <a:schemeClr val="tx1"/>
                </a:solidFill>
              </a:rPr>
              <a:t>MQ</a:t>
            </a:r>
            <a:r>
              <a:rPr lang="en-GB" sz="1200" dirty="0">
                <a:solidFill>
                  <a:schemeClr val="tx1"/>
                </a:solidFill>
              </a:rPr>
              <a:t>)</a:t>
            </a:r>
          </a:p>
        </p:txBody>
      </p:sp>
      <p:sp>
        <p:nvSpPr>
          <p:cNvPr id="81" name="Rectangle 80"/>
          <p:cNvSpPr/>
          <p:nvPr/>
        </p:nvSpPr>
        <p:spPr>
          <a:xfrm>
            <a:off x="8052901" y="3612952"/>
            <a:ext cx="1322919" cy="834609"/>
          </a:xfrm>
          <a:prstGeom prst="rect">
            <a:avLst/>
          </a:prstGeom>
          <a:ln>
            <a:no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GB" dirty="0" err="1">
                <a:solidFill>
                  <a:schemeClr val="tx1"/>
                </a:solidFill>
              </a:rPr>
              <a:t>SCA_Stub</a:t>
            </a:r>
            <a:endParaRPr lang="en-GB" dirty="0">
              <a:solidFill>
                <a:schemeClr val="tx1"/>
              </a:solidFill>
            </a:endParaRPr>
          </a:p>
          <a:p>
            <a:pPr algn="ctr"/>
            <a:r>
              <a:rPr lang="en-GB" sz="1100" dirty="0" err="1">
                <a:solidFill>
                  <a:schemeClr val="tx1"/>
                </a:solidFill>
              </a:rPr>
              <a:t>SCAExp</a:t>
            </a:r>
            <a:r>
              <a:rPr lang="en-GB" sz="1100" dirty="0">
                <a:solidFill>
                  <a:schemeClr val="tx1"/>
                </a:solidFill>
              </a:rPr>
              <a:t>-&gt;</a:t>
            </a:r>
            <a:r>
              <a:rPr lang="en-GB" sz="1100" dirty="0" err="1">
                <a:solidFill>
                  <a:schemeClr val="tx1"/>
                </a:solidFill>
              </a:rPr>
              <a:t>WSImp</a:t>
            </a:r>
            <a:endParaRPr lang="en-GB" sz="1100" dirty="0">
              <a:solidFill>
                <a:schemeClr val="tx1"/>
              </a:solidFill>
            </a:endParaRPr>
          </a:p>
        </p:txBody>
      </p:sp>
      <p:sp>
        <p:nvSpPr>
          <p:cNvPr id="85" name="Rectangle 84"/>
          <p:cNvSpPr/>
          <p:nvPr/>
        </p:nvSpPr>
        <p:spPr>
          <a:xfrm>
            <a:off x="10071073" y="3696338"/>
            <a:ext cx="1339609" cy="667836"/>
          </a:xfrm>
          <a:prstGeom prst="rect">
            <a:avLst/>
          </a:prstGeom>
          <a:ln>
            <a:no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GB" dirty="0" err="1">
                <a:solidFill>
                  <a:schemeClr val="tx1"/>
                </a:solidFill>
              </a:rPr>
              <a:t>WS_virt</a:t>
            </a:r>
            <a:endParaRPr lang="en-GB" dirty="0">
              <a:solidFill>
                <a:schemeClr val="tx1"/>
              </a:solidFill>
            </a:endParaRPr>
          </a:p>
          <a:p>
            <a:pPr algn="ctr"/>
            <a:r>
              <a:rPr lang="en-GB" sz="1200" dirty="0">
                <a:solidFill>
                  <a:schemeClr val="tx1"/>
                </a:solidFill>
              </a:rPr>
              <a:t>(in </a:t>
            </a:r>
            <a:r>
              <a:rPr lang="en-GB" sz="1200" dirty="0" err="1">
                <a:solidFill>
                  <a:schemeClr val="tx1"/>
                </a:solidFill>
              </a:rPr>
              <a:t>readyAPI</a:t>
            </a:r>
            <a:r>
              <a:rPr lang="en-GB" sz="1200" dirty="0">
                <a:solidFill>
                  <a:schemeClr val="tx1"/>
                </a:solidFill>
              </a:rPr>
              <a:t>)</a:t>
            </a:r>
          </a:p>
        </p:txBody>
      </p:sp>
      <p:sp>
        <p:nvSpPr>
          <p:cNvPr id="86" name="Rectangle 85"/>
          <p:cNvSpPr/>
          <p:nvPr/>
        </p:nvSpPr>
        <p:spPr>
          <a:xfrm>
            <a:off x="8052901" y="5058153"/>
            <a:ext cx="1322919" cy="736086"/>
          </a:xfrm>
          <a:prstGeom prst="rect">
            <a:avLst/>
          </a:prstGeom>
          <a:ln>
            <a:no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GB" dirty="0" err="1">
                <a:solidFill>
                  <a:schemeClr val="tx1"/>
                </a:solidFill>
              </a:rPr>
              <a:t>MQ_Stub</a:t>
            </a:r>
            <a:endParaRPr lang="en-GB" dirty="0">
              <a:solidFill>
                <a:schemeClr val="tx1"/>
              </a:solidFill>
            </a:endParaRPr>
          </a:p>
          <a:p>
            <a:pPr algn="ctr"/>
            <a:r>
              <a:rPr lang="en-GB" sz="1100" dirty="0" err="1">
                <a:solidFill>
                  <a:schemeClr val="tx1"/>
                </a:solidFill>
              </a:rPr>
              <a:t>MQExp</a:t>
            </a:r>
            <a:r>
              <a:rPr lang="en-GB" sz="1100" dirty="0">
                <a:solidFill>
                  <a:schemeClr val="tx1"/>
                </a:solidFill>
              </a:rPr>
              <a:t>-&gt;</a:t>
            </a:r>
            <a:r>
              <a:rPr lang="en-GB" sz="1100" dirty="0" err="1">
                <a:solidFill>
                  <a:schemeClr val="tx1"/>
                </a:solidFill>
              </a:rPr>
              <a:t>WSImp</a:t>
            </a:r>
            <a:endParaRPr lang="en-GB" sz="1100" dirty="0">
              <a:solidFill>
                <a:schemeClr val="tx1"/>
              </a:solidFill>
            </a:endParaRPr>
          </a:p>
        </p:txBody>
      </p:sp>
      <p:sp>
        <p:nvSpPr>
          <p:cNvPr id="88" name="Rectangle 87"/>
          <p:cNvSpPr/>
          <p:nvPr/>
        </p:nvSpPr>
        <p:spPr>
          <a:xfrm>
            <a:off x="10256082" y="5058153"/>
            <a:ext cx="1154600" cy="693908"/>
          </a:xfrm>
          <a:prstGeom prst="rect">
            <a:avLst/>
          </a:prstGeom>
          <a:ln>
            <a:no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GB" dirty="0" err="1">
                <a:solidFill>
                  <a:schemeClr val="tx1"/>
                </a:solidFill>
              </a:rPr>
              <a:t>WS_virt</a:t>
            </a:r>
            <a:endParaRPr lang="en-GB" dirty="0">
              <a:solidFill>
                <a:schemeClr val="tx1"/>
              </a:solidFill>
            </a:endParaRPr>
          </a:p>
          <a:p>
            <a:pPr algn="ctr"/>
            <a:r>
              <a:rPr lang="en-GB" sz="1200" dirty="0">
                <a:solidFill>
                  <a:schemeClr val="tx1"/>
                </a:solidFill>
              </a:rPr>
              <a:t>(in </a:t>
            </a:r>
            <a:r>
              <a:rPr lang="en-GB" sz="1200" dirty="0" err="1">
                <a:solidFill>
                  <a:schemeClr val="tx1"/>
                </a:solidFill>
              </a:rPr>
              <a:t>readyAPI</a:t>
            </a:r>
            <a:r>
              <a:rPr lang="en-GB" sz="1200" dirty="0">
                <a:solidFill>
                  <a:schemeClr val="tx1"/>
                </a:solidFill>
              </a:rPr>
              <a:t>)</a:t>
            </a:r>
          </a:p>
        </p:txBody>
      </p:sp>
      <p:cxnSp>
        <p:nvCxnSpPr>
          <p:cNvPr id="3" name="Straight Arrow Connector 2"/>
          <p:cNvCxnSpPr>
            <a:stCxn id="8" idx="3"/>
          </p:cNvCxnSpPr>
          <p:nvPr/>
        </p:nvCxnSpPr>
        <p:spPr>
          <a:xfrm>
            <a:off x="2514575" y="1405227"/>
            <a:ext cx="267262"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a:stCxn id="65" idx="3"/>
          </p:cNvCxnSpPr>
          <p:nvPr/>
        </p:nvCxnSpPr>
        <p:spPr>
          <a:xfrm>
            <a:off x="2459641" y="2852031"/>
            <a:ext cx="322196" cy="175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a:stCxn id="76" idx="3"/>
          </p:cNvCxnSpPr>
          <p:nvPr/>
        </p:nvCxnSpPr>
        <p:spPr>
          <a:xfrm flipV="1">
            <a:off x="2514574" y="4703070"/>
            <a:ext cx="284264" cy="1740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a:stCxn id="63" idx="3"/>
            <a:endCxn id="23" idx="1"/>
          </p:cNvCxnSpPr>
          <p:nvPr/>
        </p:nvCxnSpPr>
        <p:spPr>
          <a:xfrm>
            <a:off x="4732464" y="1314999"/>
            <a:ext cx="1211966" cy="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a:endCxn id="70" idx="1"/>
          </p:cNvCxnSpPr>
          <p:nvPr/>
        </p:nvCxnSpPr>
        <p:spPr>
          <a:xfrm flipV="1">
            <a:off x="4786648" y="2792343"/>
            <a:ext cx="1157781" cy="175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7" name="Elbow Connector 26"/>
          <p:cNvCxnSpPr>
            <a:endCxn id="78" idx="1"/>
          </p:cNvCxnSpPr>
          <p:nvPr/>
        </p:nvCxnSpPr>
        <p:spPr>
          <a:xfrm flipV="1">
            <a:off x="4732465" y="4051770"/>
            <a:ext cx="1211964" cy="395792"/>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1" name="Elbow Connector 30"/>
          <p:cNvCxnSpPr>
            <a:endCxn id="79" idx="1"/>
          </p:cNvCxnSpPr>
          <p:nvPr/>
        </p:nvCxnSpPr>
        <p:spPr>
          <a:xfrm>
            <a:off x="4732465" y="4919730"/>
            <a:ext cx="1351756" cy="506466"/>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7" name="Straight Arrow Connector 36"/>
          <p:cNvCxnSpPr>
            <a:stCxn id="23" idx="3"/>
          </p:cNvCxnSpPr>
          <p:nvPr/>
        </p:nvCxnSpPr>
        <p:spPr>
          <a:xfrm flipV="1">
            <a:off x="7609538" y="1315000"/>
            <a:ext cx="733418" cy="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1" name="Straight Arrow Connector 40"/>
          <p:cNvCxnSpPr>
            <a:stCxn id="70" idx="3"/>
          </p:cNvCxnSpPr>
          <p:nvPr/>
        </p:nvCxnSpPr>
        <p:spPr>
          <a:xfrm>
            <a:off x="7609537" y="2792343"/>
            <a:ext cx="804110" cy="175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4" name="Straight Arrow Connector 43"/>
          <p:cNvCxnSpPr>
            <a:stCxn id="78" idx="3"/>
            <a:endCxn id="81" idx="1"/>
          </p:cNvCxnSpPr>
          <p:nvPr/>
        </p:nvCxnSpPr>
        <p:spPr>
          <a:xfrm flipV="1">
            <a:off x="7469746" y="4030257"/>
            <a:ext cx="583155" cy="2151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7" name="Straight Arrow Connector 46"/>
          <p:cNvCxnSpPr>
            <a:stCxn id="81" idx="3"/>
            <a:endCxn id="85" idx="1"/>
          </p:cNvCxnSpPr>
          <p:nvPr/>
        </p:nvCxnSpPr>
        <p:spPr>
          <a:xfrm flipV="1">
            <a:off x="9375820" y="4030256"/>
            <a:ext cx="695253" cy="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2" name="Straight Arrow Connector 51"/>
          <p:cNvCxnSpPr>
            <a:stCxn id="79" idx="3"/>
            <a:endCxn id="86" idx="1"/>
          </p:cNvCxnSpPr>
          <p:nvPr/>
        </p:nvCxnSpPr>
        <p:spPr>
          <a:xfrm>
            <a:off x="7609537" y="5426196"/>
            <a:ext cx="443364"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7" name="Straight Arrow Connector 56"/>
          <p:cNvCxnSpPr>
            <a:stCxn id="86" idx="3"/>
            <a:endCxn id="88" idx="1"/>
          </p:cNvCxnSpPr>
          <p:nvPr/>
        </p:nvCxnSpPr>
        <p:spPr>
          <a:xfrm flipV="1">
            <a:off x="9375820" y="5405107"/>
            <a:ext cx="880262" cy="2108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63" name="Rectangle 62"/>
          <p:cNvSpPr/>
          <p:nvPr/>
        </p:nvSpPr>
        <p:spPr>
          <a:xfrm>
            <a:off x="2781837" y="857799"/>
            <a:ext cx="1950627" cy="914400"/>
          </a:xfrm>
          <a:prstGeom prst="rect">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GB" sz="2400" b="1" dirty="0">
                <a:solidFill>
                  <a:schemeClr val="bg1"/>
                </a:solidFill>
              </a:rPr>
              <a:t>Facade</a:t>
            </a:r>
          </a:p>
        </p:txBody>
      </p:sp>
      <p:sp>
        <p:nvSpPr>
          <p:cNvPr id="91" name="Rectangle 90"/>
          <p:cNvSpPr/>
          <p:nvPr/>
        </p:nvSpPr>
        <p:spPr>
          <a:xfrm>
            <a:off x="2781837" y="2335139"/>
            <a:ext cx="2004811" cy="914400"/>
          </a:xfrm>
          <a:prstGeom prst="rect">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GB" sz="2400" b="1" dirty="0">
                <a:solidFill>
                  <a:schemeClr val="bg1"/>
                </a:solidFill>
              </a:rPr>
              <a:t>App</a:t>
            </a:r>
          </a:p>
        </p:txBody>
      </p:sp>
      <p:sp>
        <p:nvSpPr>
          <p:cNvPr id="92" name="Rectangle 91"/>
          <p:cNvSpPr/>
          <p:nvPr/>
        </p:nvSpPr>
        <p:spPr>
          <a:xfrm>
            <a:off x="2781837" y="4218650"/>
            <a:ext cx="1950626" cy="914400"/>
          </a:xfrm>
          <a:prstGeom prst="rect">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GB" sz="2400" b="1" dirty="0">
                <a:solidFill>
                  <a:schemeClr val="bg1"/>
                </a:solidFill>
              </a:rPr>
              <a:t>Extension</a:t>
            </a:r>
          </a:p>
        </p:txBody>
      </p:sp>
      <p:sp>
        <p:nvSpPr>
          <p:cNvPr id="93" name="Rectangle 92"/>
          <p:cNvSpPr/>
          <p:nvPr/>
        </p:nvSpPr>
        <p:spPr>
          <a:xfrm>
            <a:off x="8326654" y="866800"/>
            <a:ext cx="1744420" cy="914400"/>
          </a:xfrm>
          <a:prstGeom prst="rect">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GB" sz="2400" b="1" dirty="0">
                <a:solidFill>
                  <a:schemeClr val="bg1"/>
                </a:solidFill>
              </a:rPr>
              <a:t>App</a:t>
            </a:r>
          </a:p>
        </p:txBody>
      </p:sp>
      <p:sp>
        <p:nvSpPr>
          <p:cNvPr id="94" name="Rectangle 93"/>
          <p:cNvSpPr/>
          <p:nvPr/>
        </p:nvSpPr>
        <p:spPr>
          <a:xfrm>
            <a:off x="8326653" y="2336894"/>
            <a:ext cx="1744421" cy="914400"/>
          </a:xfrm>
          <a:prstGeom prst="rect">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GB" sz="2400" b="1" dirty="0">
                <a:solidFill>
                  <a:schemeClr val="bg1"/>
                </a:solidFill>
              </a:rPr>
              <a:t>Extension</a:t>
            </a:r>
          </a:p>
        </p:txBody>
      </p:sp>
      <p:sp>
        <p:nvSpPr>
          <p:cNvPr id="40" name="Rectangle 39"/>
          <p:cNvSpPr/>
          <p:nvPr/>
        </p:nvSpPr>
        <p:spPr>
          <a:xfrm>
            <a:off x="141207" y="819727"/>
            <a:ext cx="362376" cy="4705310"/>
          </a:xfrm>
          <a:prstGeom prst="rect">
            <a:avLst/>
          </a:prstGeom>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GB" dirty="0"/>
          </a:p>
        </p:txBody>
      </p:sp>
      <p:sp>
        <p:nvSpPr>
          <p:cNvPr id="42" name="TextBox 41"/>
          <p:cNvSpPr txBox="1"/>
          <p:nvPr/>
        </p:nvSpPr>
        <p:spPr>
          <a:xfrm>
            <a:off x="-51493" y="269228"/>
            <a:ext cx="1110153" cy="584775"/>
          </a:xfrm>
          <a:prstGeom prst="rect">
            <a:avLst/>
          </a:prstGeom>
          <a:noFill/>
        </p:spPr>
        <p:txBody>
          <a:bodyPr wrap="square" rtlCol="0">
            <a:spAutoFit/>
          </a:bodyPr>
          <a:lstStyle/>
          <a:p>
            <a:r>
              <a:rPr lang="en-GB" sz="1600" dirty="0">
                <a:solidFill>
                  <a:schemeClr val="accent6"/>
                </a:solidFill>
              </a:rPr>
              <a:t>Ready API Test suite</a:t>
            </a:r>
          </a:p>
        </p:txBody>
      </p:sp>
      <p:cxnSp>
        <p:nvCxnSpPr>
          <p:cNvPr id="43" name="Straight Arrow Connector 42"/>
          <p:cNvCxnSpPr/>
          <p:nvPr/>
        </p:nvCxnSpPr>
        <p:spPr>
          <a:xfrm>
            <a:off x="423621" y="1283800"/>
            <a:ext cx="998157"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45" name="TextBox 44"/>
          <p:cNvSpPr txBox="1"/>
          <p:nvPr/>
        </p:nvSpPr>
        <p:spPr>
          <a:xfrm>
            <a:off x="504509" y="866800"/>
            <a:ext cx="777457" cy="307777"/>
          </a:xfrm>
          <a:prstGeom prst="rect">
            <a:avLst/>
          </a:prstGeom>
          <a:noFill/>
        </p:spPr>
        <p:txBody>
          <a:bodyPr wrap="none" rtlCol="0">
            <a:spAutoFit/>
          </a:bodyPr>
          <a:lstStyle/>
          <a:p>
            <a:r>
              <a:rPr lang="en-GB" sz="1400" dirty="0">
                <a:solidFill>
                  <a:schemeClr val="accent6"/>
                </a:solidFill>
              </a:rPr>
              <a:t>Request</a:t>
            </a:r>
          </a:p>
        </p:txBody>
      </p:sp>
      <p:cxnSp>
        <p:nvCxnSpPr>
          <p:cNvPr id="46" name="Straight Arrow Connector 45"/>
          <p:cNvCxnSpPr/>
          <p:nvPr/>
        </p:nvCxnSpPr>
        <p:spPr>
          <a:xfrm flipH="1" flipV="1">
            <a:off x="423621" y="1505256"/>
            <a:ext cx="998158" cy="23024"/>
          </a:xfrm>
          <a:prstGeom prst="straightConnector1">
            <a:avLst/>
          </a:prstGeom>
          <a:ln>
            <a:prstDash val="sysDash"/>
            <a:tailEnd type="arrow"/>
          </a:ln>
        </p:spPr>
        <p:style>
          <a:lnRef idx="2">
            <a:schemeClr val="accent1"/>
          </a:lnRef>
          <a:fillRef idx="0">
            <a:schemeClr val="accent1"/>
          </a:fillRef>
          <a:effectRef idx="1">
            <a:schemeClr val="accent1"/>
          </a:effectRef>
          <a:fontRef idx="minor">
            <a:schemeClr val="tx1"/>
          </a:fontRef>
        </p:style>
      </p:cxnSp>
      <p:sp>
        <p:nvSpPr>
          <p:cNvPr id="48" name="TextBox 47"/>
          <p:cNvSpPr txBox="1"/>
          <p:nvPr/>
        </p:nvSpPr>
        <p:spPr>
          <a:xfrm>
            <a:off x="503585" y="1527537"/>
            <a:ext cx="883640" cy="307777"/>
          </a:xfrm>
          <a:prstGeom prst="rect">
            <a:avLst/>
          </a:prstGeom>
          <a:noFill/>
        </p:spPr>
        <p:txBody>
          <a:bodyPr wrap="none" rtlCol="0">
            <a:spAutoFit/>
          </a:bodyPr>
          <a:lstStyle/>
          <a:p>
            <a:r>
              <a:rPr lang="en-GB" sz="1400" dirty="0">
                <a:solidFill>
                  <a:schemeClr val="accent6"/>
                </a:solidFill>
              </a:rPr>
              <a:t>Response</a:t>
            </a:r>
          </a:p>
        </p:txBody>
      </p:sp>
      <p:sp>
        <p:nvSpPr>
          <p:cNvPr id="50" name="TextBox 49"/>
          <p:cNvSpPr txBox="1"/>
          <p:nvPr/>
        </p:nvSpPr>
        <p:spPr>
          <a:xfrm>
            <a:off x="199391" y="1293347"/>
            <a:ext cx="166045" cy="3139321"/>
          </a:xfrm>
          <a:prstGeom prst="rect">
            <a:avLst/>
          </a:prstGeom>
          <a:noFill/>
        </p:spPr>
        <p:txBody>
          <a:bodyPr wrap="square" rtlCol="0">
            <a:spAutoFit/>
          </a:bodyPr>
          <a:lstStyle/>
          <a:p>
            <a:pPr algn="ctr"/>
            <a:r>
              <a:rPr lang="en-GB" b="1" dirty="0">
                <a:solidFill>
                  <a:schemeClr val="accent6"/>
                </a:solidFill>
              </a:rPr>
              <a:t>T</a:t>
            </a:r>
          </a:p>
          <a:p>
            <a:pPr algn="ctr"/>
            <a:r>
              <a:rPr lang="en-GB" b="1" dirty="0">
                <a:solidFill>
                  <a:schemeClr val="accent6"/>
                </a:solidFill>
              </a:rPr>
              <a:t>E</a:t>
            </a:r>
          </a:p>
          <a:p>
            <a:pPr algn="ctr"/>
            <a:r>
              <a:rPr lang="en-GB" b="1" dirty="0">
                <a:solidFill>
                  <a:schemeClr val="accent6"/>
                </a:solidFill>
              </a:rPr>
              <a:t>S</a:t>
            </a:r>
          </a:p>
          <a:p>
            <a:pPr algn="ctr"/>
            <a:r>
              <a:rPr lang="en-GB" b="1" dirty="0">
                <a:solidFill>
                  <a:schemeClr val="accent6"/>
                </a:solidFill>
              </a:rPr>
              <a:t>T</a:t>
            </a:r>
          </a:p>
          <a:p>
            <a:pPr algn="ctr"/>
            <a:endParaRPr lang="en-GB" b="1" dirty="0">
              <a:solidFill>
                <a:schemeClr val="accent6"/>
              </a:solidFill>
            </a:endParaRPr>
          </a:p>
          <a:p>
            <a:pPr algn="ctr"/>
            <a:r>
              <a:rPr lang="en-GB" b="1" dirty="0">
                <a:solidFill>
                  <a:schemeClr val="accent6"/>
                </a:solidFill>
              </a:rPr>
              <a:t>CASES</a:t>
            </a:r>
          </a:p>
          <a:p>
            <a:pPr algn="ctr"/>
            <a:endParaRPr lang="en-GB" b="1" dirty="0">
              <a:solidFill>
                <a:schemeClr val="accent6"/>
              </a:solidFill>
            </a:endParaRPr>
          </a:p>
        </p:txBody>
      </p:sp>
      <p:sp>
        <p:nvSpPr>
          <p:cNvPr id="39" name="TextBox 38">
            <a:extLst>
              <a:ext uri="{FF2B5EF4-FFF2-40B4-BE49-F238E27FC236}">
                <a16:creationId xmlns:a16="http://schemas.microsoft.com/office/drawing/2014/main" id="{20716DF3-4372-4578-9B07-D51DFEA3A1DC}"/>
              </a:ext>
            </a:extLst>
          </p:cNvPr>
          <p:cNvSpPr txBox="1"/>
          <p:nvPr/>
        </p:nvSpPr>
        <p:spPr>
          <a:xfrm>
            <a:off x="0" y="6501905"/>
            <a:ext cx="5274365" cy="338554"/>
          </a:xfrm>
          <a:prstGeom prst="rect">
            <a:avLst/>
          </a:prstGeom>
          <a:noFill/>
        </p:spPr>
        <p:txBody>
          <a:bodyPr wrap="square" rtlCol="0">
            <a:spAutoFit/>
          </a:bodyPr>
          <a:lstStyle/>
          <a:p>
            <a:r>
              <a:rPr lang="en-GB" sz="1600" i="1" dirty="0">
                <a:solidFill>
                  <a:schemeClr val="accent6"/>
                </a:solidFill>
              </a:rPr>
              <a:t>(courtesy of </a:t>
            </a:r>
            <a:r>
              <a:rPr lang="en-GB" sz="1600" i="1" dirty="0" err="1">
                <a:solidFill>
                  <a:schemeClr val="accent6"/>
                </a:solidFill>
              </a:rPr>
              <a:t>NEM</a:t>
            </a:r>
            <a:r>
              <a:rPr lang="en-GB" sz="1600" i="1" dirty="0">
                <a:solidFill>
                  <a:schemeClr val="accent6"/>
                </a:solidFill>
              </a:rPr>
              <a:t> DC </a:t>
            </a:r>
            <a:r>
              <a:rPr lang="en-GB" sz="1600" i="1" dirty="0" err="1">
                <a:solidFill>
                  <a:schemeClr val="accent6"/>
                </a:solidFill>
              </a:rPr>
              <a:t>Assets_UT_Automation</a:t>
            </a:r>
            <a:r>
              <a:rPr lang="en-GB" sz="1600" i="1" dirty="0">
                <a:solidFill>
                  <a:schemeClr val="accent6"/>
                </a:solidFill>
              </a:rPr>
              <a:t> – </a:t>
            </a:r>
            <a:r>
              <a:rPr lang="en-GB" sz="1600" i="1" dirty="0" err="1">
                <a:solidFill>
                  <a:schemeClr val="accent6"/>
                </a:solidFill>
              </a:rPr>
              <a:t>Parul</a:t>
            </a:r>
            <a:r>
              <a:rPr lang="en-GB" sz="1600" i="1" dirty="0">
                <a:solidFill>
                  <a:schemeClr val="accent6"/>
                </a:solidFill>
              </a:rPr>
              <a:t> </a:t>
            </a:r>
            <a:r>
              <a:rPr lang="en-GB" sz="1600" i="1" dirty="0" err="1">
                <a:solidFill>
                  <a:schemeClr val="accent6"/>
                </a:solidFill>
              </a:rPr>
              <a:t>Gohil</a:t>
            </a:r>
            <a:r>
              <a:rPr lang="en-GB" sz="1600" i="1" dirty="0">
                <a:solidFill>
                  <a:schemeClr val="accent6"/>
                </a:solidFill>
              </a:rPr>
              <a:t>)</a:t>
            </a:r>
          </a:p>
        </p:txBody>
      </p:sp>
      <p:sp>
        <p:nvSpPr>
          <p:cNvPr id="2" name="Oval 1">
            <a:extLst>
              <a:ext uri="{FF2B5EF4-FFF2-40B4-BE49-F238E27FC236}">
                <a16:creationId xmlns:a16="http://schemas.microsoft.com/office/drawing/2014/main" id="{1612C4A4-7996-4510-B664-00EE8C44FA84}"/>
              </a:ext>
            </a:extLst>
          </p:cNvPr>
          <p:cNvSpPr/>
          <p:nvPr/>
        </p:nvSpPr>
        <p:spPr>
          <a:xfrm>
            <a:off x="7719191" y="3245598"/>
            <a:ext cx="1962123" cy="1670191"/>
          </a:xfrm>
          <a:prstGeom prst="ellipse">
            <a:avLst/>
          </a:prstGeom>
          <a:noFill/>
          <a:ln w="57150">
            <a:solidFill>
              <a:schemeClr val="tx2"/>
            </a:solidFill>
            <a:prstDash val="lg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51" name="Oval 50">
            <a:extLst>
              <a:ext uri="{FF2B5EF4-FFF2-40B4-BE49-F238E27FC236}">
                <a16:creationId xmlns:a16="http://schemas.microsoft.com/office/drawing/2014/main" id="{34504B93-72C5-4285-9F49-E7DC3BF41332}"/>
              </a:ext>
            </a:extLst>
          </p:cNvPr>
          <p:cNvSpPr/>
          <p:nvPr/>
        </p:nvSpPr>
        <p:spPr>
          <a:xfrm>
            <a:off x="7761323" y="4696011"/>
            <a:ext cx="1962123" cy="1670191"/>
          </a:xfrm>
          <a:prstGeom prst="ellipse">
            <a:avLst/>
          </a:prstGeom>
          <a:noFill/>
          <a:ln w="57150">
            <a:solidFill>
              <a:schemeClr val="tx2"/>
            </a:solidFill>
            <a:prstDash val="lg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4" name="Rectangle 3">
            <a:extLst>
              <a:ext uri="{FF2B5EF4-FFF2-40B4-BE49-F238E27FC236}">
                <a16:creationId xmlns:a16="http://schemas.microsoft.com/office/drawing/2014/main" id="{05827AB4-05F1-4C1E-A300-4A504C11B2CF}"/>
              </a:ext>
            </a:extLst>
          </p:cNvPr>
          <p:cNvSpPr/>
          <p:nvPr/>
        </p:nvSpPr>
        <p:spPr>
          <a:xfrm>
            <a:off x="795130" y="3068286"/>
            <a:ext cx="11290853" cy="3433619"/>
          </a:xfrm>
          <a:prstGeom prst="rect">
            <a:avLst/>
          </a:prstGeom>
          <a:noFill/>
          <a:ln w="57150">
            <a:solidFill>
              <a:srgbClr val="00B050"/>
            </a:solidFill>
            <a:prstDash val="sys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cxnSp>
        <p:nvCxnSpPr>
          <p:cNvPr id="12" name="Straight Connector 11">
            <a:extLst>
              <a:ext uri="{FF2B5EF4-FFF2-40B4-BE49-F238E27FC236}">
                <a16:creationId xmlns:a16="http://schemas.microsoft.com/office/drawing/2014/main" id="{285871D4-19C5-413B-8037-F0426846549B}"/>
              </a:ext>
            </a:extLst>
          </p:cNvPr>
          <p:cNvCxnSpPr>
            <a:cxnSpLocks/>
            <a:endCxn id="20" idx="2"/>
          </p:cNvCxnSpPr>
          <p:nvPr/>
        </p:nvCxnSpPr>
        <p:spPr>
          <a:xfrm flipV="1">
            <a:off x="795130" y="1636166"/>
            <a:ext cx="10347236" cy="1440222"/>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53" name="Straight Connector 52">
            <a:extLst>
              <a:ext uri="{FF2B5EF4-FFF2-40B4-BE49-F238E27FC236}">
                <a16:creationId xmlns:a16="http://schemas.microsoft.com/office/drawing/2014/main" id="{6C177E03-7860-44B8-B5E5-F2926D128824}"/>
              </a:ext>
            </a:extLst>
          </p:cNvPr>
          <p:cNvCxnSpPr>
            <a:cxnSpLocks/>
            <a:stCxn id="20" idx="5"/>
          </p:cNvCxnSpPr>
          <p:nvPr/>
        </p:nvCxnSpPr>
        <p:spPr>
          <a:xfrm>
            <a:off x="11640070" y="1838377"/>
            <a:ext cx="445913" cy="1229909"/>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sp>
        <p:nvSpPr>
          <p:cNvPr id="20" name="Oval 19">
            <a:extLst>
              <a:ext uri="{FF2B5EF4-FFF2-40B4-BE49-F238E27FC236}">
                <a16:creationId xmlns:a16="http://schemas.microsoft.com/office/drawing/2014/main" id="{162CF338-0CAE-4AC3-B94B-5358B7FB14BD}"/>
              </a:ext>
            </a:extLst>
          </p:cNvPr>
          <p:cNvSpPr/>
          <p:nvPr/>
        </p:nvSpPr>
        <p:spPr>
          <a:xfrm>
            <a:off x="11142366" y="1350196"/>
            <a:ext cx="583096" cy="571940"/>
          </a:xfrm>
          <a:prstGeom prst="ellipse">
            <a:avLst/>
          </a:prstGeom>
          <a:noFill/>
          <a:ln w="38100">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6" name="TextBox 25">
            <a:extLst>
              <a:ext uri="{FF2B5EF4-FFF2-40B4-BE49-F238E27FC236}">
                <a16:creationId xmlns:a16="http://schemas.microsoft.com/office/drawing/2014/main" id="{15CB9F42-6A21-4CDF-8E3B-883D2FBDB8D7}"/>
              </a:ext>
            </a:extLst>
          </p:cNvPr>
          <p:cNvSpPr txBox="1"/>
          <p:nvPr/>
        </p:nvSpPr>
        <p:spPr>
          <a:xfrm>
            <a:off x="11169431" y="1448626"/>
            <a:ext cx="570477" cy="369332"/>
          </a:xfrm>
          <a:prstGeom prst="rect">
            <a:avLst/>
          </a:prstGeom>
          <a:noFill/>
        </p:spPr>
        <p:txBody>
          <a:bodyPr wrap="none" rtlCol="0">
            <a:spAutoFit/>
          </a:bodyPr>
          <a:lstStyle/>
          <a:p>
            <a:r>
              <a:rPr lang="en-GB" b="1" dirty="0"/>
              <a:t>PTO</a:t>
            </a:r>
          </a:p>
        </p:txBody>
      </p:sp>
    </p:spTree>
    <p:extLst>
      <p:ext uri="{BB962C8B-B14F-4D97-AF65-F5344CB8AC3E}">
        <p14:creationId xmlns:p14="http://schemas.microsoft.com/office/powerpoint/2010/main" val="16003177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Rectangle 75"/>
          <p:cNvSpPr/>
          <p:nvPr/>
        </p:nvSpPr>
        <p:spPr>
          <a:xfrm>
            <a:off x="494126" y="1539482"/>
            <a:ext cx="1092796" cy="398509"/>
          </a:xfrm>
          <a:prstGeom prst="rect">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err="1">
                <a:solidFill>
                  <a:schemeClr val="tx1"/>
                </a:solidFill>
              </a:rPr>
              <a:t>SCA_Exp</a:t>
            </a:r>
            <a:endParaRPr lang="en-GB" sz="1600" dirty="0">
              <a:solidFill>
                <a:schemeClr val="tx1"/>
              </a:solidFill>
            </a:endParaRPr>
          </a:p>
        </p:txBody>
      </p:sp>
      <p:sp>
        <p:nvSpPr>
          <p:cNvPr id="78" name="Rectangle 77"/>
          <p:cNvSpPr/>
          <p:nvPr/>
        </p:nvSpPr>
        <p:spPr>
          <a:xfrm>
            <a:off x="5016777" y="817530"/>
            <a:ext cx="1525317" cy="505002"/>
          </a:xfrm>
          <a:prstGeom prst="rect">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err="1">
                <a:solidFill>
                  <a:schemeClr val="tx1"/>
                </a:solidFill>
              </a:rPr>
              <a:t>SCA_Imp</a:t>
            </a:r>
            <a:endParaRPr lang="en-GB" dirty="0">
              <a:solidFill>
                <a:schemeClr val="tx1"/>
              </a:solidFill>
            </a:endParaRPr>
          </a:p>
        </p:txBody>
      </p:sp>
      <p:sp>
        <p:nvSpPr>
          <p:cNvPr id="79" name="Rectangle 78"/>
          <p:cNvSpPr/>
          <p:nvPr/>
        </p:nvSpPr>
        <p:spPr>
          <a:xfrm>
            <a:off x="5156569" y="2076414"/>
            <a:ext cx="1525316" cy="736085"/>
          </a:xfrm>
          <a:prstGeom prst="rect">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err="1">
                <a:solidFill>
                  <a:schemeClr val="tx1"/>
                </a:solidFill>
              </a:rPr>
              <a:t>MQ_Imp</a:t>
            </a:r>
            <a:endParaRPr lang="en-GB" dirty="0">
              <a:solidFill>
                <a:schemeClr val="tx1"/>
              </a:solidFill>
            </a:endParaRPr>
          </a:p>
          <a:p>
            <a:pPr algn="ctr"/>
            <a:r>
              <a:rPr lang="en-GB" sz="1200" dirty="0">
                <a:solidFill>
                  <a:schemeClr val="tx1"/>
                </a:solidFill>
              </a:rPr>
              <a:t>(2 way </a:t>
            </a:r>
            <a:r>
              <a:rPr lang="en-GB" sz="1200" dirty="0" err="1">
                <a:solidFill>
                  <a:schemeClr val="tx1"/>
                </a:solidFill>
              </a:rPr>
              <a:t>MQ</a:t>
            </a:r>
            <a:r>
              <a:rPr lang="en-GB" sz="1200" dirty="0">
                <a:solidFill>
                  <a:schemeClr val="tx1"/>
                </a:solidFill>
              </a:rPr>
              <a:t>)</a:t>
            </a:r>
          </a:p>
        </p:txBody>
      </p:sp>
      <p:sp>
        <p:nvSpPr>
          <p:cNvPr id="81" name="Rectangle 80"/>
          <p:cNvSpPr/>
          <p:nvPr/>
        </p:nvSpPr>
        <p:spPr>
          <a:xfrm>
            <a:off x="7125249" y="631213"/>
            <a:ext cx="1322919" cy="834609"/>
          </a:xfrm>
          <a:prstGeom prst="rect">
            <a:avLst/>
          </a:prstGeom>
          <a:ln>
            <a:no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GB" dirty="0" err="1">
                <a:solidFill>
                  <a:schemeClr val="tx1"/>
                </a:solidFill>
              </a:rPr>
              <a:t>SCA_Stub</a:t>
            </a:r>
            <a:endParaRPr lang="en-GB" dirty="0">
              <a:solidFill>
                <a:schemeClr val="tx1"/>
              </a:solidFill>
            </a:endParaRPr>
          </a:p>
          <a:p>
            <a:pPr algn="ctr"/>
            <a:r>
              <a:rPr lang="en-GB" sz="1100" dirty="0" err="1">
                <a:solidFill>
                  <a:schemeClr val="tx1"/>
                </a:solidFill>
              </a:rPr>
              <a:t>SCAExp</a:t>
            </a:r>
            <a:r>
              <a:rPr lang="en-GB" sz="1100" dirty="0">
                <a:solidFill>
                  <a:schemeClr val="tx1"/>
                </a:solidFill>
              </a:rPr>
              <a:t>-&gt;</a:t>
            </a:r>
            <a:r>
              <a:rPr lang="en-GB" sz="1100" dirty="0" err="1">
                <a:solidFill>
                  <a:schemeClr val="tx1"/>
                </a:solidFill>
              </a:rPr>
              <a:t>WSImp</a:t>
            </a:r>
            <a:endParaRPr lang="en-GB" sz="1100" dirty="0">
              <a:solidFill>
                <a:schemeClr val="tx1"/>
              </a:solidFill>
            </a:endParaRPr>
          </a:p>
        </p:txBody>
      </p:sp>
      <p:sp>
        <p:nvSpPr>
          <p:cNvPr id="85" name="Rectangle 84"/>
          <p:cNvSpPr/>
          <p:nvPr/>
        </p:nvSpPr>
        <p:spPr>
          <a:xfrm>
            <a:off x="9143421" y="714599"/>
            <a:ext cx="1339609" cy="667836"/>
          </a:xfrm>
          <a:prstGeom prst="rect">
            <a:avLst/>
          </a:prstGeom>
          <a:ln>
            <a:no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GB" dirty="0" err="1">
                <a:solidFill>
                  <a:schemeClr val="tx1"/>
                </a:solidFill>
              </a:rPr>
              <a:t>WS_virt</a:t>
            </a:r>
            <a:endParaRPr lang="en-GB" dirty="0">
              <a:solidFill>
                <a:schemeClr val="tx1"/>
              </a:solidFill>
            </a:endParaRPr>
          </a:p>
          <a:p>
            <a:pPr algn="ctr"/>
            <a:r>
              <a:rPr lang="en-GB" sz="1200" dirty="0">
                <a:solidFill>
                  <a:schemeClr val="tx1"/>
                </a:solidFill>
              </a:rPr>
              <a:t>(in </a:t>
            </a:r>
            <a:r>
              <a:rPr lang="en-GB" sz="1200" dirty="0" err="1">
                <a:solidFill>
                  <a:schemeClr val="tx1"/>
                </a:solidFill>
              </a:rPr>
              <a:t>readyAPI</a:t>
            </a:r>
            <a:r>
              <a:rPr lang="en-GB" sz="1200" dirty="0">
                <a:solidFill>
                  <a:schemeClr val="tx1"/>
                </a:solidFill>
              </a:rPr>
              <a:t>)</a:t>
            </a:r>
          </a:p>
        </p:txBody>
      </p:sp>
      <p:sp>
        <p:nvSpPr>
          <p:cNvPr id="86" name="Rectangle 85"/>
          <p:cNvSpPr/>
          <p:nvPr/>
        </p:nvSpPr>
        <p:spPr>
          <a:xfrm>
            <a:off x="7125249" y="2076414"/>
            <a:ext cx="1322919" cy="736086"/>
          </a:xfrm>
          <a:prstGeom prst="rect">
            <a:avLst/>
          </a:prstGeom>
          <a:ln>
            <a:no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GB" dirty="0" err="1">
                <a:solidFill>
                  <a:schemeClr val="tx1"/>
                </a:solidFill>
              </a:rPr>
              <a:t>MQ_Stub</a:t>
            </a:r>
            <a:endParaRPr lang="en-GB" dirty="0">
              <a:solidFill>
                <a:schemeClr val="tx1"/>
              </a:solidFill>
            </a:endParaRPr>
          </a:p>
          <a:p>
            <a:pPr algn="ctr"/>
            <a:r>
              <a:rPr lang="en-GB" sz="1100" dirty="0" err="1">
                <a:solidFill>
                  <a:schemeClr val="tx1"/>
                </a:solidFill>
              </a:rPr>
              <a:t>MQExp</a:t>
            </a:r>
            <a:r>
              <a:rPr lang="en-GB" sz="1100" dirty="0">
                <a:solidFill>
                  <a:schemeClr val="tx1"/>
                </a:solidFill>
              </a:rPr>
              <a:t>-&gt;</a:t>
            </a:r>
            <a:r>
              <a:rPr lang="en-GB" sz="1100" dirty="0" err="1">
                <a:solidFill>
                  <a:schemeClr val="tx1"/>
                </a:solidFill>
              </a:rPr>
              <a:t>WSImp</a:t>
            </a:r>
            <a:endParaRPr lang="en-GB" sz="1100" dirty="0">
              <a:solidFill>
                <a:schemeClr val="tx1"/>
              </a:solidFill>
            </a:endParaRPr>
          </a:p>
        </p:txBody>
      </p:sp>
      <p:sp>
        <p:nvSpPr>
          <p:cNvPr id="88" name="Rectangle 87"/>
          <p:cNvSpPr/>
          <p:nvPr/>
        </p:nvSpPr>
        <p:spPr>
          <a:xfrm>
            <a:off x="9328430" y="2076414"/>
            <a:ext cx="1154600" cy="693908"/>
          </a:xfrm>
          <a:prstGeom prst="rect">
            <a:avLst/>
          </a:prstGeom>
          <a:ln>
            <a:no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GB" dirty="0" err="1">
                <a:solidFill>
                  <a:schemeClr val="tx1"/>
                </a:solidFill>
              </a:rPr>
              <a:t>WS_virt</a:t>
            </a:r>
            <a:endParaRPr lang="en-GB" dirty="0">
              <a:solidFill>
                <a:schemeClr val="tx1"/>
              </a:solidFill>
            </a:endParaRPr>
          </a:p>
          <a:p>
            <a:pPr algn="ctr"/>
            <a:r>
              <a:rPr lang="en-GB" sz="1200" dirty="0">
                <a:solidFill>
                  <a:schemeClr val="tx1"/>
                </a:solidFill>
              </a:rPr>
              <a:t>(in </a:t>
            </a:r>
            <a:r>
              <a:rPr lang="en-GB" sz="1200" dirty="0" err="1">
                <a:solidFill>
                  <a:schemeClr val="tx1"/>
                </a:solidFill>
              </a:rPr>
              <a:t>readyAPI</a:t>
            </a:r>
            <a:r>
              <a:rPr lang="en-GB" sz="1200" dirty="0">
                <a:solidFill>
                  <a:schemeClr val="tx1"/>
                </a:solidFill>
              </a:rPr>
              <a:t>)</a:t>
            </a:r>
          </a:p>
        </p:txBody>
      </p:sp>
      <p:cxnSp>
        <p:nvCxnSpPr>
          <p:cNvPr id="13" name="Straight Arrow Connector 12"/>
          <p:cNvCxnSpPr>
            <a:stCxn id="76" idx="3"/>
          </p:cNvCxnSpPr>
          <p:nvPr/>
        </p:nvCxnSpPr>
        <p:spPr>
          <a:xfrm flipV="1">
            <a:off x="1586922" y="1721331"/>
            <a:ext cx="284264" cy="1740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7" name="Elbow Connector 26"/>
          <p:cNvCxnSpPr>
            <a:endCxn id="78" idx="1"/>
          </p:cNvCxnSpPr>
          <p:nvPr/>
        </p:nvCxnSpPr>
        <p:spPr>
          <a:xfrm flipV="1">
            <a:off x="3804813" y="1070031"/>
            <a:ext cx="1211964" cy="395792"/>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1" name="Elbow Connector 30"/>
          <p:cNvCxnSpPr>
            <a:endCxn id="79" idx="1"/>
          </p:cNvCxnSpPr>
          <p:nvPr/>
        </p:nvCxnSpPr>
        <p:spPr>
          <a:xfrm>
            <a:off x="3804813" y="1937991"/>
            <a:ext cx="1351756" cy="506466"/>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4" name="Straight Arrow Connector 43"/>
          <p:cNvCxnSpPr>
            <a:stCxn id="78" idx="3"/>
            <a:endCxn id="81" idx="1"/>
          </p:cNvCxnSpPr>
          <p:nvPr/>
        </p:nvCxnSpPr>
        <p:spPr>
          <a:xfrm flipV="1">
            <a:off x="6542094" y="1048518"/>
            <a:ext cx="583155" cy="2151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7" name="Straight Arrow Connector 46"/>
          <p:cNvCxnSpPr>
            <a:stCxn id="81" idx="3"/>
            <a:endCxn id="85" idx="1"/>
          </p:cNvCxnSpPr>
          <p:nvPr/>
        </p:nvCxnSpPr>
        <p:spPr>
          <a:xfrm flipV="1">
            <a:off x="8448168" y="1048517"/>
            <a:ext cx="695253" cy="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2" name="Straight Arrow Connector 51"/>
          <p:cNvCxnSpPr>
            <a:stCxn id="79" idx="3"/>
            <a:endCxn id="86" idx="1"/>
          </p:cNvCxnSpPr>
          <p:nvPr/>
        </p:nvCxnSpPr>
        <p:spPr>
          <a:xfrm>
            <a:off x="6681885" y="2444457"/>
            <a:ext cx="443364"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7" name="Straight Arrow Connector 56"/>
          <p:cNvCxnSpPr>
            <a:stCxn id="86" idx="3"/>
            <a:endCxn id="88" idx="1"/>
          </p:cNvCxnSpPr>
          <p:nvPr/>
        </p:nvCxnSpPr>
        <p:spPr>
          <a:xfrm flipV="1">
            <a:off x="8448168" y="2423368"/>
            <a:ext cx="880262" cy="2108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92" name="Rectangle 91"/>
          <p:cNvSpPr/>
          <p:nvPr/>
        </p:nvSpPr>
        <p:spPr>
          <a:xfrm>
            <a:off x="1854185" y="1236911"/>
            <a:ext cx="1950626" cy="914400"/>
          </a:xfrm>
          <a:prstGeom prst="rect">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GB" sz="2400" b="1" dirty="0">
                <a:solidFill>
                  <a:schemeClr val="bg1"/>
                </a:solidFill>
              </a:rPr>
              <a:t>Extension</a:t>
            </a:r>
          </a:p>
        </p:txBody>
      </p:sp>
      <p:sp>
        <p:nvSpPr>
          <p:cNvPr id="39" name="TextBox 38">
            <a:extLst>
              <a:ext uri="{FF2B5EF4-FFF2-40B4-BE49-F238E27FC236}">
                <a16:creationId xmlns:a16="http://schemas.microsoft.com/office/drawing/2014/main" id="{20716DF3-4372-4578-9B07-D51DFEA3A1DC}"/>
              </a:ext>
            </a:extLst>
          </p:cNvPr>
          <p:cNvSpPr txBox="1"/>
          <p:nvPr/>
        </p:nvSpPr>
        <p:spPr>
          <a:xfrm>
            <a:off x="0" y="6501905"/>
            <a:ext cx="5274365" cy="338554"/>
          </a:xfrm>
          <a:prstGeom prst="rect">
            <a:avLst/>
          </a:prstGeom>
          <a:noFill/>
        </p:spPr>
        <p:txBody>
          <a:bodyPr wrap="square" rtlCol="0">
            <a:spAutoFit/>
          </a:bodyPr>
          <a:lstStyle/>
          <a:p>
            <a:r>
              <a:rPr lang="en-GB" sz="1600" i="1" dirty="0">
                <a:solidFill>
                  <a:schemeClr val="accent6"/>
                </a:solidFill>
              </a:rPr>
              <a:t>(courtesy of </a:t>
            </a:r>
            <a:r>
              <a:rPr lang="en-GB" sz="1600" i="1" dirty="0" err="1">
                <a:solidFill>
                  <a:schemeClr val="accent6"/>
                </a:solidFill>
              </a:rPr>
              <a:t>NEM</a:t>
            </a:r>
            <a:r>
              <a:rPr lang="en-GB" sz="1600" i="1" dirty="0">
                <a:solidFill>
                  <a:schemeClr val="accent6"/>
                </a:solidFill>
              </a:rPr>
              <a:t> DC </a:t>
            </a:r>
            <a:r>
              <a:rPr lang="en-GB" sz="1600" i="1" dirty="0" err="1">
                <a:solidFill>
                  <a:schemeClr val="accent6"/>
                </a:solidFill>
              </a:rPr>
              <a:t>Assets_UT_Automation</a:t>
            </a:r>
            <a:r>
              <a:rPr lang="en-GB" sz="1600" i="1" dirty="0">
                <a:solidFill>
                  <a:schemeClr val="accent6"/>
                </a:solidFill>
              </a:rPr>
              <a:t> – </a:t>
            </a:r>
            <a:r>
              <a:rPr lang="en-GB" sz="1600" i="1" dirty="0" err="1">
                <a:solidFill>
                  <a:schemeClr val="accent6"/>
                </a:solidFill>
              </a:rPr>
              <a:t>Parul</a:t>
            </a:r>
            <a:r>
              <a:rPr lang="en-GB" sz="1600" i="1" dirty="0">
                <a:solidFill>
                  <a:schemeClr val="accent6"/>
                </a:solidFill>
              </a:rPr>
              <a:t> </a:t>
            </a:r>
            <a:r>
              <a:rPr lang="en-GB" sz="1600" i="1" dirty="0" err="1">
                <a:solidFill>
                  <a:schemeClr val="accent6"/>
                </a:solidFill>
              </a:rPr>
              <a:t>Gohil</a:t>
            </a:r>
            <a:r>
              <a:rPr lang="en-GB" sz="1600" i="1" dirty="0">
                <a:solidFill>
                  <a:schemeClr val="accent6"/>
                </a:solidFill>
              </a:rPr>
              <a:t>)</a:t>
            </a:r>
          </a:p>
        </p:txBody>
      </p:sp>
      <p:sp>
        <p:nvSpPr>
          <p:cNvPr id="2" name="Oval 1">
            <a:extLst>
              <a:ext uri="{FF2B5EF4-FFF2-40B4-BE49-F238E27FC236}">
                <a16:creationId xmlns:a16="http://schemas.microsoft.com/office/drawing/2014/main" id="{1612C4A4-7996-4510-B664-00EE8C44FA84}"/>
              </a:ext>
            </a:extLst>
          </p:cNvPr>
          <p:cNvSpPr/>
          <p:nvPr/>
        </p:nvSpPr>
        <p:spPr>
          <a:xfrm>
            <a:off x="6791539" y="263859"/>
            <a:ext cx="1962123" cy="1670191"/>
          </a:xfrm>
          <a:prstGeom prst="ellipse">
            <a:avLst/>
          </a:prstGeom>
          <a:noFill/>
          <a:ln w="57150">
            <a:solidFill>
              <a:schemeClr val="tx2"/>
            </a:solidFill>
            <a:prstDash val="lg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51" name="Oval 50">
            <a:extLst>
              <a:ext uri="{FF2B5EF4-FFF2-40B4-BE49-F238E27FC236}">
                <a16:creationId xmlns:a16="http://schemas.microsoft.com/office/drawing/2014/main" id="{34504B93-72C5-4285-9F49-E7DC3BF41332}"/>
              </a:ext>
            </a:extLst>
          </p:cNvPr>
          <p:cNvSpPr/>
          <p:nvPr/>
        </p:nvSpPr>
        <p:spPr>
          <a:xfrm>
            <a:off x="6833671" y="1714272"/>
            <a:ext cx="1962123" cy="1670191"/>
          </a:xfrm>
          <a:prstGeom prst="ellipse">
            <a:avLst/>
          </a:prstGeom>
          <a:noFill/>
          <a:ln w="57150">
            <a:solidFill>
              <a:schemeClr val="tx2"/>
            </a:solidFill>
            <a:prstDash val="lg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53" name="Rectangle: Rounded Corners 52">
            <a:extLst>
              <a:ext uri="{FF2B5EF4-FFF2-40B4-BE49-F238E27FC236}">
                <a16:creationId xmlns:a16="http://schemas.microsoft.com/office/drawing/2014/main" id="{E966D2A4-B1BD-471C-AA81-C80875AAC46E}"/>
              </a:ext>
            </a:extLst>
          </p:cNvPr>
          <p:cNvSpPr/>
          <p:nvPr/>
        </p:nvSpPr>
        <p:spPr>
          <a:xfrm>
            <a:off x="1586922" y="3922747"/>
            <a:ext cx="2637184" cy="1100867"/>
          </a:xfrm>
          <a:prstGeom prst="roundRect">
            <a:avLst/>
          </a:prstGeom>
          <a:solidFill>
            <a:schemeClr val="accent5">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err="1">
                <a:solidFill>
                  <a:schemeClr val="accent6"/>
                </a:solidFill>
              </a:rPr>
              <a:t>SCA</a:t>
            </a:r>
            <a:r>
              <a:rPr lang="en-GB" dirty="0">
                <a:solidFill>
                  <a:schemeClr val="accent6"/>
                </a:solidFill>
              </a:rPr>
              <a:t> to </a:t>
            </a:r>
            <a:r>
              <a:rPr lang="en-GB" dirty="0" err="1">
                <a:solidFill>
                  <a:schemeClr val="accent6"/>
                </a:solidFill>
              </a:rPr>
              <a:t>WS</a:t>
            </a:r>
            <a:r>
              <a:rPr lang="en-GB" dirty="0">
                <a:solidFill>
                  <a:schemeClr val="accent6"/>
                </a:solidFill>
              </a:rPr>
              <a:t> convertor</a:t>
            </a:r>
          </a:p>
        </p:txBody>
      </p:sp>
      <p:sp>
        <p:nvSpPr>
          <p:cNvPr id="54" name="Rectangle: Rounded Corners 53">
            <a:extLst>
              <a:ext uri="{FF2B5EF4-FFF2-40B4-BE49-F238E27FC236}">
                <a16:creationId xmlns:a16="http://schemas.microsoft.com/office/drawing/2014/main" id="{6361E1A7-A6F3-424E-B0EB-1F8E3E167532}"/>
              </a:ext>
            </a:extLst>
          </p:cNvPr>
          <p:cNvSpPr/>
          <p:nvPr/>
        </p:nvSpPr>
        <p:spPr>
          <a:xfrm>
            <a:off x="7845846" y="3904079"/>
            <a:ext cx="2637184" cy="1100867"/>
          </a:xfrm>
          <a:prstGeom prst="roundRect">
            <a:avLst/>
          </a:prstGeom>
          <a:solidFill>
            <a:schemeClr val="accent5">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err="1">
                <a:solidFill>
                  <a:schemeClr val="accent6"/>
                </a:solidFill>
              </a:rPr>
              <a:t>MQ</a:t>
            </a:r>
            <a:r>
              <a:rPr lang="en-GB" dirty="0">
                <a:solidFill>
                  <a:schemeClr val="accent6"/>
                </a:solidFill>
              </a:rPr>
              <a:t> to </a:t>
            </a:r>
            <a:r>
              <a:rPr lang="en-GB" dirty="0" err="1">
                <a:solidFill>
                  <a:schemeClr val="accent6"/>
                </a:solidFill>
              </a:rPr>
              <a:t>WS</a:t>
            </a:r>
            <a:r>
              <a:rPr lang="en-GB" dirty="0">
                <a:solidFill>
                  <a:schemeClr val="accent6"/>
                </a:solidFill>
              </a:rPr>
              <a:t> convertor</a:t>
            </a:r>
          </a:p>
        </p:txBody>
      </p:sp>
      <p:cxnSp>
        <p:nvCxnSpPr>
          <p:cNvPr id="5" name="Straight Arrow Connector 4">
            <a:extLst>
              <a:ext uri="{FF2B5EF4-FFF2-40B4-BE49-F238E27FC236}">
                <a16:creationId xmlns:a16="http://schemas.microsoft.com/office/drawing/2014/main" id="{D069BAB7-7DD6-437C-9E7E-CA47DBDF7E3C}"/>
              </a:ext>
            </a:extLst>
          </p:cNvPr>
          <p:cNvCxnSpPr>
            <a:cxnSpLocks/>
            <a:stCxn id="2" idx="3"/>
            <a:endCxn id="53" idx="0"/>
          </p:cNvCxnSpPr>
          <p:nvPr/>
        </p:nvCxnSpPr>
        <p:spPr>
          <a:xfrm flipH="1">
            <a:off x="2905514" y="1689456"/>
            <a:ext cx="4173371" cy="2233291"/>
          </a:xfrm>
          <a:prstGeom prst="straightConnector1">
            <a:avLst/>
          </a:prstGeom>
          <a:ln w="38100">
            <a:solidFill>
              <a:schemeClr val="accent5">
                <a:lumMod val="40000"/>
                <a:lumOff val="6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56" name="Straight Arrow Connector 55">
            <a:extLst>
              <a:ext uri="{FF2B5EF4-FFF2-40B4-BE49-F238E27FC236}">
                <a16:creationId xmlns:a16="http://schemas.microsoft.com/office/drawing/2014/main" id="{8D62B397-473E-4DDA-B9C9-EFC6820A895D}"/>
              </a:ext>
            </a:extLst>
          </p:cNvPr>
          <p:cNvCxnSpPr>
            <a:cxnSpLocks/>
            <a:stCxn id="51" idx="5"/>
            <a:endCxn id="54" idx="0"/>
          </p:cNvCxnSpPr>
          <p:nvPr/>
        </p:nvCxnSpPr>
        <p:spPr>
          <a:xfrm>
            <a:off x="8508448" y="3139869"/>
            <a:ext cx="655990" cy="764210"/>
          </a:xfrm>
          <a:prstGeom prst="straightConnector1">
            <a:avLst/>
          </a:prstGeom>
          <a:ln w="38100">
            <a:solidFill>
              <a:schemeClr val="accent5">
                <a:lumMod val="40000"/>
                <a:lumOff val="6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58" name="TextBox 57">
            <a:extLst>
              <a:ext uri="{FF2B5EF4-FFF2-40B4-BE49-F238E27FC236}">
                <a16:creationId xmlns:a16="http://schemas.microsoft.com/office/drawing/2014/main" id="{75B0BA49-926C-4E04-9A07-01FC49FA9D8A}"/>
              </a:ext>
            </a:extLst>
          </p:cNvPr>
          <p:cNvSpPr txBox="1"/>
          <p:nvPr/>
        </p:nvSpPr>
        <p:spPr>
          <a:xfrm>
            <a:off x="4353306" y="4028704"/>
            <a:ext cx="3378316" cy="1077218"/>
          </a:xfrm>
          <a:prstGeom prst="rect">
            <a:avLst/>
          </a:prstGeom>
          <a:noFill/>
        </p:spPr>
        <p:txBody>
          <a:bodyPr wrap="square" rtlCol="0">
            <a:spAutoFit/>
          </a:bodyPr>
          <a:lstStyle/>
          <a:p>
            <a:r>
              <a:rPr lang="en-GB" sz="1600" dirty="0">
                <a:solidFill>
                  <a:schemeClr val="accent6"/>
                </a:solidFill>
              </a:rPr>
              <a:t>Create new artefacts to sit between non-</a:t>
            </a:r>
            <a:r>
              <a:rPr lang="en-GB" sz="1600" dirty="0" err="1">
                <a:solidFill>
                  <a:schemeClr val="accent6"/>
                </a:solidFill>
              </a:rPr>
              <a:t>WS</a:t>
            </a:r>
            <a:r>
              <a:rPr lang="en-GB" sz="1600" dirty="0">
                <a:solidFill>
                  <a:schemeClr val="accent6"/>
                </a:solidFill>
              </a:rPr>
              <a:t> BPM integration points and allow </a:t>
            </a:r>
            <a:r>
              <a:rPr lang="en-GB" sz="1600" dirty="0" err="1">
                <a:solidFill>
                  <a:schemeClr val="accent6"/>
                </a:solidFill>
              </a:rPr>
              <a:t>WS</a:t>
            </a:r>
            <a:r>
              <a:rPr lang="en-GB" sz="1600" dirty="0">
                <a:solidFill>
                  <a:schemeClr val="accent6"/>
                </a:solidFill>
              </a:rPr>
              <a:t> based </a:t>
            </a:r>
            <a:r>
              <a:rPr lang="en-GB" sz="1600" dirty="0" err="1">
                <a:solidFill>
                  <a:schemeClr val="accent6"/>
                </a:solidFill>
              </a:rPr>
              <a:t>Virts</a:t>
            </a:r>
            <a:r>
              <a:rPr lang="en-GB" sz="1600" dirty="0">
                <a:solidFill>
                  <a:schemeClr val="accent6"/>
                </a:solidFill>
              </a:rPr>
              <a:t>/Stubs to be used when testing</a:t>
            </a:r>
          </a:p>
        </p:txBody>
      </p:sp>
    </p:spTree>
    <p:extLst>
      <p:ext uri="{BB962C8B-B14F-4D97-AF65-F5344CB8AC3E}">
        <p14:creationId xmlns:p14="http://schemas.microsoft.com/office/powerpoint/2010/main" val="21900124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Rectangle 150">
            <a:extLst>
              <a:ext uri="{FF2B5EF4-FFF2-40B4-BE49-F238E27FC236}">
                <a16:creationId xmlns:a16="http://schemas.microsoft.com/office/drawing/2014/main" id="{1C42A14C-ADC8-4B41-9355-646BDA805F66}"/>
              </a:ext>
            </a:extLst>
          </p:cNvPr>
          <p:cNvSpPr/>
          <p:nvPr/>
        </p:nvSpPr>
        <p:spPr>
          <a:xfrm>
            <a:off x="3189849" y="83458"/>
            <a:ext cx="2159611" cy="1776726"/>
          </a:xfrm>
          <a:prstGeom prst="rect">
            <a:avLst/>
          </a:prstGeom>
          <a:ln>
            <a:solidFill>
              <a:schemeClr val="accent6"/>
            </a:solidFill>
            <a:prstDash val="solid"/>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
        <p:nvSpPr>
          <p:cNvPr id="83" name="Rectangle 82">
            <a:extLst>
              <a:ext uri="{FF2B5EF4-FFF2-40B4-BE49-F238E27FC236}">
                <a16:creationId xmlns:a16="http://schemas.microsoft.com/office/drawing/2014/main" id="{0483FF83-219E-448A-B7FC-DC0014340C49}"/>
              </a:ext>
            </a:extLst>
          </p:cNvPr>
          <p:cNvSpPr/>
          <p:nvPr/>
        </p:nvSpPr>
        <p:spPr>
          <a:xfrm>
            <a:off x="9720802" y="927651"/>
            <a:ext cx="2424559" cy="5871353"/>
          </a:xfrm>
          <a:prstGeom prst="rect">
            <a:avLst/>
          </a:prstGeom>
          <a:ln>
            <a:solidFill>
              <a:schemeClr val="accent6"/>
            </a:solidFill>
            <a:prstDash val="sysDot"/>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
        <p:nvSpPr>
          <p:cNvPr id="22" name="Rectangle 21">
            <a:extLst>
              <a:ext uri="{FF2B5EF4-FFF2-40B4-BE49-F238E27FC236}">
                <a16:creationId xmlns:a16="http://schemas.microsoft.com/office/drawing/2014/main" id="{9C0C0AEC-5E8F-48F2-A79C-CF574AB1005D}"/>
              </a:ext>
            </a:extLst>
          </p:cNvPr>
          <p:cNvSpPr/>
          <p:nvPr/>
        </p:nvSpPr>
        <p:spPr>
          <a:xfrm>
            <a:off x="124111" y="927651"/>
            <a:ext cx="2950826" cy="5871353"/>
          </a:xfrm>
          <a:prstGeom prst="rect">
            <a:avLst/>
          </a:prstGeom>
          <a:ln>
            <a:prstDash val="sysDot"/>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
        <p:nvSpPr>
          <p:cNvPr id="2" name="Rectangle 1">
            <a:extLst>
              <a:ext uri="{FF2B5EF4-FFF2-40B4-BE49-F238E27FC236}">
                <a16:creationId xmlns:a16="http://schemas.microsoft.com/office/drawing/2014/main" id="{FB716B47-6FE0-43CD-AAF8-F6619863C73A}"/>
              </a:ext>
            </a:extLst>
          </p:cNvPr>
          <p:cNvSpPr/>
          <p:nvPr/>
        </p:nvSpPr>
        <p:spPr>
          <a:xfrm>
            <a:off x="4114800" y="2001078"/>
            <a:ext cx="2469320" cy="1643269"/>
          </a:xfrm>
          <a:prstGeom prst="rect">
            <a:avLst/>
          </a:prstGeom>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dirty="0">
                <a:ln w="0"/>
                <a:solidFill>
                  <a:schemeClr val="tx1"/>
                </a:solidFill>
                <a:effectLst>
                  <a:outerShdw blurRad="38100" dist="19050" dir="2700000" algn="tl" rotWithShape="0">
                    <a:schemeClr val="dk1">
                      <a:alpha val="40000"/>
                    </a:schemeClr>
                  </a:outerShdw>
                </a:effectLst>
              </a:rPr>
              <a:t>AAAA </a:t>
            </a:r>
            <a:r>
              <a:rPr lang="en-GB" dirty="0" err="1">
                <a:ln w="0"/>
                <a:solidFill>
                  <a:schemeClr val="tx1"/>
                </a:solidFill>
                <a:effectLst>
                  <a:outerShdw blurRad="38100" dist="19050" dir="2700000" algn="tl" rotWithShape="0">
                    <a:schemeClr val="dk1">
                      <a:alpha val="40000"/>
                    </a:schemeClr>
                  </a:outerShdw>
                </a:effectLst>
              </a:rPr>
              <a:t>LRPO</a:t>
            </a:r>
            <a:endParaRPr lang="en-GB" dirty="0">
              <a:ln w="0"/>
              <a:solidFill>
                <a:schemeClr val="tx1"/>
              </a:solidFill>
              <a:effectLst>
                <a:outerShdw blurRad="38100" dist="19050" dir="2700000" algn="tl" rotWithShape="0">
                  <a:schemeClr val="dk1">
                    <a:alpha val="40000"/>
                  </a:schemeClr>
                </a:outerShdw>
              </a:effectLst>
            </a:endParaRPr>
          </a:p>
        </p:txBody>
      </p:sp>
      <p:sp>
        <p:nvSpPr>
          <p:cNvPr id="51" name="TextBox 50">
            <a:extLst>
              <a:ext uri="{FF2B5EF4-FFF2-40B4-BE49-F238E27FC236}">
                <a16:creationId xmlns:a16="http://schemas.microsoft.com/office/drawing/2014/main" id="{B51C36F2-5646-4245-A609-71ECA79A0BFA}"/>
              </a:ext>
            </a:extLst>
          </p:cNvPr>
          <p:cNvSpPr txBox="1"/>
          <p:nvPr/>
        </p:nvSpPr>
        <p:spPr>
          <a:xfrm>
            <a:off x="8434452" y="2438339"/>
            <a:ext cx="755374" cy="369332"/>
          </a:xfrm>
          <a:prstGeom prst="rect">
            <a:avLst/>
          </a:prstGeom>
          <a:noFill/>
        </p:spPr>
        <p:txBody>
          <a:bodyPr wrap="square" rtlCol="0">
            <a:spAutoFit/>
          </a:bodyPr>
          <a:lstStyle/>
          <a:p>
            <a:r>
              <a:rPr lang="en-GB" dirty="0" err="1"/>
              <a:t>WS</a:t>
            </a:r>
            <a:endParaRPr lang="en-GB" dirty="0"/>
          </a:p>
        </p:txBody>
      </p:sp>
      <p:sp>
        <p:nvSpPr>
          <p:cNvPr id="10" name="Rectangle: Folded Corner 9">
            <a:extLst>
              <a:ext uri="{FF2B5EF4-FFF2-40B4-BE49-F238E27FC236}">
                <a16:creationId xmlns:a16="http://schemas.microsoft.com/office/drawing/2014/main" id="{ED0E7A30-2BE3-4407-A94E-622DB375107F}"/>
              </a:ext>
            </a:extLst>
          </p:cNvPr>
          <p:cNvSpPr/>
          <p:nvPr/>
        </p:nvSpPr>
        <p:spPr>
          <a:xfrm>
            <a:off x="10354917" y="4488917"/>
            <a:ext cx="1020418" cy="583096"/>
          </a:xfrm>
          <a:prstGeom prst="foldedCorner">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53" name="Rectangle: Folded Corner 52">
            <a:extLst>
              <a:ext uri="{FF2B5EF4-FFF2-40B4-BE49-F238E27FC236}">
                <a16:creationId xmlns:a16="http://schemas.microsoft.com/office/drawing/2014/main" id="{A9A03D29-962F-4544-9CC7-F53CE96F0C1B}"/>
              </a:ext>
            </a:extLst>
          </p:cNvPr>
          <p:cNvSpPr/>
          <p:nvPr/>
        </p:nvSpPr>
        <p:spPr>
          <a:xfrm>
            <a:off x="10507317" y="4641317"/>
            <a:ext cx="1020418" cy="583096"/>
          </a:xfrm>
          <a:prstGeom prst="foldedCorner">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54" name="Rectangle: Folded Corner 53">
            <a:extLst>
              <a:ext uri="{FF2B5EF4-FFF2-40B4-BE49-F238E27FC236}">
                <a16:creationId xmlns:a16="http://schemas.microsoft.com/office/drawing/2014/main" id="{2AE05B5F-3568-4243-83EB-800E8147CB0A}"/>
              </a:ext>
            </a:extLst>
          </p:cNvPr>
          <p:cNvSpPr/>
          <p:nvPr/>
        </p:nvSpPr>
        <p:spPr>
          <a:xfrm>
            <a:off x="10659717" y="4793717"/>
            <a:ext cx="1020418" cy="583096"/>
          </a:xfrm>
          <a:prstGeom prst="foldedCorner">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grpSp>
        <p:nvGrpSpPr>
          <p:cNvPr id="75" name="Group 74">
            <a:extLst>
              <a:ext uri="{FF2B5EF4-FFF2-40B4-BE49-F238E27FC236}">
                <a16:creationId xmlns:a16="http://schemas.microsoft.com/office/drawing/2014/main" id="{8677242E-57B0-4770-A38F-A2D7809276AD}"/>
              </a:ext>
            </a:extLst>
          </p:cNvPr>
          <p:cNvGrpSpPr/>
          <p:nvPr/>
        </p:nvGrpSpPr>
        <p:grpSpPr>
          <a:xfrm>
            <a:off x="11183111" y="1964482"/>
            <a:ext cx="815009" cy="370842"/>
            <a:chOff x="10747513" y="2001078"/>
            <a:chExt cx="1209260" cy="470233"/>
          </a:xfrm>
        </p:grpSpPr>
        <p:cxnSp>
          <p:nvCxnSpPr>
            <p:cNvPr id="14" name="Connector: Elbow 13">
              <a:extLst>
                <a:ext uri="{FF2B5EF4-FFF2-40B4-BE49-F238E27FC236}">
                  <a16:creationId xmlns:a16="http://schemas.microsoft.com/office/drawing/2014/main" id="{156E332F-CB87-4C6B-B207-C9771F46C75D}"/>
                </a:ext>
              </a:extLst>
            </p:cNvPr>
            <p:cNvCxnSpPr>
              <a:cxnSpLocks/>
            </p:cNvCxnSpPr>
            <p:nvPr/>
          </p:nvCxnSpPr>
          <p:spPr>
            <a:xfrm>
              <a:off x="10747513" y="2001078"/>
              <a:ext cx="705678" cy="470233"/>
            </a:xfrm>
            <a:prstGeom prst="bentConnector3">
              <a:avLst>
                <a:gd name="adj1" fmla="val 50000"/>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58" name="Connector: Elbow 57">
              <a:extLst>
                <a:ext uri="{FF2B5EF4-FFF2-40B4-BE49-F238E27FC236}">
                  <a16:creationId xmlns:a16="http://schemas.microsoft.com/office/drawing/2014/main" id="{2D647180-8B80-4AE2-8C6E-E8603137FBA7}"/>
                </a:ext>
              </a:extLst>
            </p:cNvPr>
            <p:cNvCxnSpPr>
              <a:cxnSpLocks/>
            </p:cNvCxnSpPr>
            <p:nvPr/>
          </p:nvCxnSpPr>
          <p:spPr>
            <a:xfrm rot="10800000" flipV="1">
              <a:off x="11446564" y="2007484"/>
              <a:ext cx="510209" cy="463827"/>
            </a:xfrm>
            <a:prstGeom prst="bentConnector3">
              <a:avLst/>
            </a:prstGeom>
            <a:ln>
              <a:solidFill>
                <a:schemeClr val="accent6"/>
              </a:solidFill>
            </a:ln>
          </p:spPr>
          <p:style>
            <a:lnRef idx="2">
              <a:schemeClr val="accent1"/>
            </a:lnRef>
            <a:fillRef idx="0">
              <a:schemeClr val="accent1"/>
            </a:fillRef>
            <a:effectRef idx="1">
              <a:schemeClr val="accent1"/>
            </a:effectRef>
            <a:fontRef idx="minor">
              <a:schemeClr val="tx1"/>
            </a:fontRef>
          </p:style>
        </p:cxnSp>
      </p:grpSp>
      <p:sp>
        <p:nvSpPr>
          <p:cNvPr id="20" name="TextBox 19">
            <a:extLst>
              <a:ext uri="{FF2B5EF4-FFF2-40B4-BE49-F238E27FC236}">
                <a16:creationId xmlns:a16="http://schemas.microsoft.com/office/drawing/2014/main" id="{76EC2747-4F19-4BBF-A2D3-E8008C33A297}"/>
              </a:ext>
            </a:extLst>
          </p:cNvPr>
          <p:cNvSpPr txBox="1"/>
          <p:nvPr/>
        </p:nvSpPr>
        <p:spPr>
          <a:xfrm>
            <a:off x="235078" y="3192446"/>
            <a:ext cx="1355564" cy="400110"/>
          </a:xfrm>
          <a:prstGeom prst="rect">
            <a:avLst/>
          </a:prstGeom>
          <a:noFill/>
        </p:spPr>
        <p:txBody>
          <a:bodyPr wrap="none" rtlCol="0">
            <a:spAutoFit/>
          </a:bodyPr>
          <a:lstStyle/>
          <a:p>
            <a:r>
              <a:rPr lang="en-GB" sz="2000" b="1" dirty="0"/>
              <a:t>Test case N</a:t>
            </a:r>
          </a:p>
        </p:txBody>
      </p:sp>
      <p:sp>
        <p:nvSpPr>
          <p:cNvPr id="28" name="Isosceles Triangle 27">
            <a:extLst>
              <a:ext uri="{FF2B5EF4-FFF2-40B4-BE49-F238E27FC236}">
                <a16:creationId xmlns:a16="http://schemas.microsoft.com/office/drawing/2014/main" id="{857733DE-3BF9-4D94-9111-56E1EF1F9145}"/>
              </a:ext>
            </a:extLst>
          </p:cNvPr>
          <p:cNvSpPr/>
          <p:nvPr/>
        </p:nvSpPr>
        <p:spPr>
          <a:xfrm>
            <a:off x="9799952" y="2100469"/>
            <a:ext cx="2329292" cy="2195783"/>
          </a:xfrm>
          <a:prstGeom prst="triangle">
            <a:avLst/>
          </a:prstGeom>
          <a:solidFill>
            <a:schemeClr val="bg1"/>
          </a:solidFill>
          <a:ln>
            <a:solidFill>
              <a:schemeClr val="accent6"/>
            </a:solidFill>
            <a:prstDash val="sysDot"/>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a:solidFill>
                  <a:schemeClr val="accent6"/>
                </a:solidFill>
              </a:rPr>
              <a:t> </a:t>
            </a:r>
            <a:r>
              <a:rPr lang="en-GB" dirty="0" err="1">
                <a:solidFill>
                  <a:schemeClr val="accent6"/>
                </a:solidFill>
              </a:rPr>
              <a:t>BBBB</a:t>
            </a:r>
            <a:r>
              <a:rPr lang="en-GB" dirty="0">
                <a:solidFill>
                  <a:schemeClr val="accent6"/>
                </a:solidFill>
              </a:rPr>
              <a:t> Stub (</a:t>
            </a:r>
            <a:r>
              <a:rPr lang="en-GB" dirty="0" err="1">
                <a:solidFill>
                  <a:schemeClr val="accent6"/>
                </a:solidFill>
              </a:rPr>
              <a:t>virt</a:t>
            </a:r>
            <a:r>
              <a:rPr lang="en-GB" dirty="0">
                <a:solidFill>
                  <a:schemeClr val="accent6"/>
                </a:solidFill>
              </a:rPr>
              <a:t>) built from </a:t>
            </a:r>
            <a:r>
              <a:rPr lang="en-GB" dirty="0" err="1">
                <a:solidFill>
                  <a:schemeClr val="accent6"/>
                </a:solidFill>
              </a:rPr>
              <a:t>BBBB</a:t>
            </a:r>
            <a:r>
              <a:rPr lang="en-GB" dirty="0">
                <a:solidFill>
                  <a:schemeClr val="accent6"/>
                </a:solidFill>
              </a:rPr>
              <a:t> interface</a:t>
            </a:r>
          </a:p>
          <a:p>
            <a:pPr algn="ctr"/>
            <a:endParaRPr lang="en-GB" dirty="0"/>
          </a:p>
        </p:txBody>
      </p:sp>
      <p:cxnSp>
        <p:nvCxnSpPr>
          <p:cNvPr id="87" name="Straight Arrow Connector 86">
            <a:extLst>
              <a:ext uri="{FF2B5EF4-FFF2-40B4-BE49-F238E27FC236}">
                <a16:creationId xmlns:a16="http://schemas.microsoft.com/office/drawing/2014/main" id="{8D9FCC34-2D0A-4518-8990-C1DC03D6E39D}"/>
              </a:ext>
            </a:extLst>
          </p:cNvPr>
          <p:cNvCxnSpPr>
            <a:cxnSpLocks/>
            <a:endCxn id="28" idx="1"/>
          </p:cNvCxnSpPr>
          <p:nvPr/>
        </p:nvCxnSpPr>
        <p:spPr>
          <a:xfrm>
            <a:off x="6584120" y="2514713"/>
            <a:ext cx="3798155" cy="68364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46" name="Group 45">
            <a:extLst>
              <a:ext uri="{FF2B5EF4-FFF2-40B4-BE49-F238E27FC236}">
                <a16:creationId xmlns:a16="http://schemas.microsoft.com/office/drawing/2014/main" id="{0916A1B3-CCCC-4B95-B98B-F6C23DC17BC5}"/>
              </a:ext>
            </a:extLst>
          </p:cNvPr>
          <p:cNvGrpSpPr/>
          <p:nvPr/>
        </p:nvGrpSpPr>
        <p:grpSpPr>
          <a:xfrm>
            <a:off x="9783834" y="1659447"/>
            <a:ext cx="816056" cy="683261"/>
            <a:chOff x="7860139" y="4241483"/>
            <a:chExt cx="583597" cy="800969"/>
          </a:xfrm>
        </p:grpSpPr>
        <p:sp>
          <p:nvSpPr>
            <p:cNvPr id="47" name="Rectangle: Single Corner Snipped 46">
              <a:extLst>
                <a:ext uri="{FF2B5EF4-FFF2-40B4-BE49-F238E27FC236}">
                  <a16:creationId xmlns:a16="http://schemas.microsoft.com/office/drawing/2014/main" id="{6DF59FFD-75BB-4DDC-88D8-6BB9BF42AA64}"/>
                </a:ext>
              </a:extLst>
            </p:cNvPr>
            <p:cNvSpPr/>
            <p:nvPr/>
          </p:nvSpPr>
          <p:spPr>
            <a:xfrm>
              <a:off x="7884406" y="4300330"/>
              <a:ext cx="559330" cy="742122"/>
            </a:xfrm>
            <a:prstGeom prst="snip1Rect">
              <a:avLst/>
            </a:prstGeom>
            <a:ln>
              <a:solidFill>
                <a:schemeClr val="accent4">
                  <a:lumMod val="60000"/>
                  <a:lumOff val="40000"/>
                </a:schemeClr>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
          <p:nvSpPr>
            <p:cNvPr id="48" name="TextBox 47">
              <a:extLst>
                <a:ext uri="{FF2B5EF4-FFF2-40B4-BE49-F238E27FC236}">
                  <a16:creationId xmlns:a16="http://schemas.microsoft.com/office/drawing/2014/main" id="{7D8C9FF8-D9E6-480C-AA85-228C707ADE81}"/>
                </a:ext>
              </a:extLst>
            </p:cNvPr>
            <p:cNvSpPr txBox="1"/>
            <p:nvPr/>
          </p:nvSpPr>
          <p:spPr>
            <a:xfrm>
              <a:off x="7860139" y="4241483"/>
              <a:ext cx="522121" cy="757676"/>
            </a:xfrm>
            <a:prstGeom prst="rect">
              <a:avLst/>
            </a:prstGeom>
            <a:noFill/>
          </p:spPr>
          <p:txBody>
            <a:bodyPr wrap="square" rtlCol="0">
              <a:spAutoFit/>
            </a:bodyPr>
            <a:lstStyle/>
            <a:p>
              <a:r>
                <a:rPr lang="en-GB" dirty="0"/>
                <a:t>--------------</a:t>
              </a:r>
            </a:p>
          </p:txBody>
        </p:sp>
      </p:grpSp>
      <p:sp>
        <p:nvSpPr>
          <p:cNvPr id="3" name="Arc 2">
            <a:extLst>
              <a:ext uri="{FF2B5EF4-FFF2-40B4-BE49-F238E27FC236}">
                <a16:creationId xmlns:a16="http://schemas.microsoft.com/office/drawing/2014/main" id="{468872CD-F590-490F-A5F8-19E29CBDDC03}"/>
              </a:ext>
            </a:extLst>
          </p:cNvPr>
          <p:cNvSpPr/>
          <p:nvPr/>
        </p:nvSpPr>
        <p:spPr>
          <a:xfrm>
            <a:off x="10195337" y="1287456"/>
            <a:ext cx="1379160" cy="1569241"/>
          </a:xfrm>
          <a:prstGeom prst="arc">
            <a:avLst>
              <a:gd name="adj1" fmla="val 11929206"/>
              <a:gd name="adj2" fmla="val 21295094"/>
            </a:avLst>
          </a:prstGeom>
          <a:ln>
            <a:headEnd type="none" w="med" len="med"/>
            <a:tailEnd type="arrow" w="med" len="med"/>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GB"/>
          </a:p>
        </p:txBody>
      </p:sp>
      <p:grpSp>
        <p:nvGrpSpPr>
          <p:cNvPr id="18" name="Group 17">
            <a:extLst>
              <a:ext uri="{FF2B5EF4-FFF2-40B4-BE49-F238E27FC236}">
                <a16:creationId xmlns:a16="http://schemas.microsoft.com/office/drawing/2014/main" id="{2E2CEBEF-2AC1-4B74-861C-94140683EF67}"/>
              </a:ext>
            </a:extLst>
          </p:cNvPr>
          <p:cNvGrpSpPr/>
          <p:nvPr/>
        </p:nvGrpSpPr>
        <p:grpSpPr>
          <a:xfrm>
            <a:off x="573912" y="1033034"/>
            <a:ext cx="1142429" cy="1971217"/>
            <a:chOff x="794243" y="1271523"/>
            <a:chExt cx="1142429" cy="1971217"/>
          </a:xfrm>
        </p:grpSpPr>
        <p:grpSp>
          <p:nvGrpSpPr>
            <p:cNvPr id="8" name="Group 7">
              <a:extLst>
                <a:ext uri="{FF2B5EF4-FFF2-40B4-BE49-F238E27FC236}">
                  <a16:creationId xmlns:a16="http://schemas.microsoft.com/office/drawing/2014/main" id="{A71D048A-9693-481E-BB51-4CF92FB9E379}"/>
                </a:ext>
              </a:extLst>
            </p:cNvPr>
            <p:cNvGrpSpPr/>
            <p:nvPr/>
          </p:nvGrpSpPr>
          <p:grpSpPr>
            <a:xfrm>
              <a:off x="794243" y="1271523"/>
              <a:ext cx="1142429" cy="956469"/>
              <a:chOff x="794243" y="1271523"/>
              <a:chExt cx="1142429" cy="956469"/>
            </a:xfrm>
          </p:grpSpPr>
          <p:sp>
            <p:nvSpPr>
              <p:cNvPr id="4" name="Smiley Face 3">
                <a:extLst>
                  <a:ext uri="{FF2B5EF4-FFF2-40B4-BE49-F238E27FC236}">
                    <a16:creationId xmlns:a16="http://schemas.microsoft.com/office/drawing/2014/main" id="{DB955288-7834-49B9-BB2C-53811F4DEA7C}"/>
                  </a:ext>
                </a:extLst>
              </p:cNvPr>
              <p:cNvSpPr/>
              <p:nvPr/>
            </p:nvSpPr>
            <p:spPr>
              <a:xfrm>
                <a:off x="874181" y="1684653"/>
                <a:ext cx="662609" cy="543339"/>
              </a:xfrm>
              <a:prstGeom prst="smileyFac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1" name="TextBox 20">
                <a:extLst>
                  <a:ext uri="{FF2B5EF4-FFF2-40B4-BE49-F238E27FC236}">
                    <a16:creationId xmlns:a16="http://schemas.microsoft.com/office/drawing/2014/main" id="{6382CEFC-56FE-4105-BA5F-65FFD3EA2C8B}"/>
                  </a:ext>
                </a:extLst>
              </p:cNvPr>
              <p:cNvSpPr txBox="1"/>
              <p:nvPr/>
            </p:nvSpPr>
            <p:spPr>
              <a:xfrm>
                <a:off x="794243" y="1271523"/>
                <a:ext cx="1142429" cy="646331"/>
              </a:xfrm>
              <a:prstGeom prst="rect">
                <a:avLst/>
              </a:prstGeom>
              <a:noFill/>
            </p:spPr>
            <p:txBody>
              <a:bodyPr wrap="none" rtlCol="0">
                <a:spAutoFit/>
              </a:bodyPr>
              <a:lstStyle/>
              <a:p>
                <a:r>
                  <a:rPr lang="en-GB" dirty="0" err="1"/>
                  <a:t>Ready!API</a:t>
                </a:r>
                <a:endParaRPr lang="en-GB" dirty="0"/>
              </a:p>
              <a:p>
                <a:endParaRPr lang="en-GB" dirty="0"/>
              </a:p>
            </p:txBody>
          </p:sp>
        </p:grpSp>
        <p:cxnSp>
          <p:nvCxnSpPr>
            <p:cNvPr id="11" name="Straight Connector 10">
              <a:extLst>
                <a:ext uri="{FF2B5EF4-FFF2-40B4-BE49-F238E27FC236}">
                  <a16:creationId xmlns:a16="http://schemas.microsoft.com/office/drawing/2014/main" id="{D4129594-0C6A-40D9-8A3C-D141D95C876B}"/>
                </a:ext>
              </a:extLst>
            </p:cNvPr>
            <p:cNvCxnSpPr>
              <a:stCxn id="4" idx="4"/>
            </p:cNvCxnSpPr>
            <p:nvPr/>
          </p:nvCxnSpPr>
          <p:spPr>
            <a:xfrm flipH="1">
              <a:off x="1205485" y="2227992"/>
              <a:ext cx="1" cy="668040"/>
            </a:xfrm>
            <a:prstGeom prst="line">
              <a:avLst/>
            </a:prstGeom>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6C6F0F9B-01D8-43E6-8133-A5C992E7EBD1}"/>
                </a:ext>
              </a:extLst>
            </p:cNvPr>
            <p:cNvCxnSpPr/>
            <p:nvPr/>
          </p:nvCxnSpPr>
          <p:spPr>
            <a:xfrm>
              <a:off x="874181" y="2403033"/>
              <a:ext cx="662609"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980855CE-AC12-4183-8967-0669C0DF3752}"/>
                </a:ext>
              </a:extLst>
            </p:cNvPr>
            <p:cNvCxnSpPr/>
            <p:nvPr/>
          </p:nvCxnSpPr>
          <p:spPr>
            <a:xfrm flipH="1">
              <a:off x="980661" y="2888973"/>
              <a:ext cx="224824" cy="324678"/>
            </a:xfrm>
            <a:prstGeom prst="line">
              <a:avLst/>
            </a:prstGeom>
          </p:spPr>
          <p:style>
            <a:lnRef idx="2">
              <a:schemeClr val="accent1"/>
            </a:lnRef>
            <a:fillRef idx="0">
              <a:schemeClr val="accent1"/>
            </a:fillRef>
            <a:effectRef idx="1">
              <a:schemeClr val="accent1"/>
            </a:effectRef>
            <a:fontRef idx="minor">
              <a:schemeClr val="tx1"/>
            </a:fontRef>
          </p:style>
        </p:cxnSp>
        <p:cxnSp>
          <p:nvCxnSpPr>
            <p:cNvPr id="60" name="Straight Connector 59">
              <a:extLst>
                <a:ext uri="{FF2B5EF4-FFF2-40B4-BE49-F238E27FC236}">
                  <a16:creationId xmlns:a16="http://schemas.microsoft.com/office/drawing/2014/main" id="{69B03A82-8751-4BF5-A143-768E121C70BD}"/>
                </a:ext>
              </a:extLst>
            </p:cNvPr>
            <p:cNvCxnSpPr>
              <a:cxnSpLocks/>
            </p:cNvCxnSpPr>
            <p:nvPr/>
          </p:nvCxnSpPr>
          <p:spPr>
            <a:xfrm>
              <a:off x="1210192" y="2902142"/>
              <a:ext cx="196921" cy="340598"/>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44" name="Group 43">
            <a:extLst>
              <a:ext uri="{FF2B5EF4-FFF2-40B4-BE49-F238E27FC236}">
                <a16:creationId xmlns:a16="http://schemas.microsoft.com/office/drawing/2014/main" id="{2E2B46C7-0533-4A8C-B77D-E3F10DC5CC95}"/>
              </a:ext>
            </a:extLst>
          </p:cNvPr>
          <p:cNvGrpSpPr/>
          <p:nvPr/>
        </p:nvGrpSpPr>
        <p:grpSpPr>
          <a:xfrm>
            <a:off x="1545431" y="3484471"/>
            <a:ext cx="1464606" cy="953381"/>
            <a:chOff x="1545431" y="3404959"/>
            <a:chExt cx="1464606" cy="953381"/>
          </a:xfrm>
        </p:grpSpPr>
        <p:grpSp>
          <p:nvGrpSpPr>
            <p:cNvPr id="63" name="Group 62">
              <a:extLst>
                <a:ext uri="{FF2B5EF4-FFF2-40B4-BE49-F238E27FC236}">
                  <a16:creationId xmlns:a16="http://schemas.microsoft.com/office/drawing/2014/main" id="{DB7E00C6-51FC-4438-8B95-BFA4AA15FAC6}"/>
                </a:ext>
              </a:extLst>
            </p:cNvPr>
            <p:cNvGrpSpPr/>
            <p:nvPr/>
          </p:nvGrpSpPr>
          <p:grpSpPr>
            <a:xfrm>
              <a:off x="1545431" y="3675079"/>
              <a:ext cx="1407000" cy="683261"/>
              <a:chOff x="7860138" y="4241483"/>
              <a:chExt cx="583598" cy="800969"/>
            </a:xfrm>
          </p:grpSpPr>
          <p:sp>
            <p:nvSpPr>
              <p:cNvPr id="65" name="Rectangle: Single Corner Snipped 64">
                <a:extLst>
                  <a:ext uri="{FF2B5EF4-FFF2-40B4-BE49-F238E27FC236}">
                    <a16:creationId xmlns:a16="http://schemas.microsoft.com/office/drawing/2014/main" id="{AD2AEF6D-0A78-4186-A4FB-5B879A145B06}"/>
                  </a:ext>
                </a:extLst>
              </p:cNvPr>
              <p:cNvSpPr/>
              <p:nvPr/>
            </p:nvSpPr>
            <p:spPr>
              <a:xfrm>
                <a:off x="7884406" y="4300330"/>
                <a:ext cx="559330" cy="742122"/>
              </a:xfrm>
              <a:prstGeom prst="snip1Rect">
                <a:avLst/>
              </a:prstGeom>
              <a:ln>
                <a:solidFill>
                  <a:schemeClr val="tx2"/>
                </a:solidFill>
                <a:prstDash val="solid"/>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
            <p:nvSpPr>
              <p:cNvPr id="66" name="TextBox 65">
                <a:extLst>
                  <a:ext uri="{FF2B5EF4-FFF2-40B4-BE49-F238E27FC236}">
                    <a16:creationId xmlns:a16="http://schemas.microsoft.com/office/drawing/2014/main" id="{A83375E5-E467-4699-A060-BCC0C02908C5}"/>
                  </a:ext>
                </a:extLst>
              </p:cNvPr>
              <p:cNvSpPr txBox="1"/>
              <p:nvPr/>
            </p:nvSpPr>
            <p:spPr>
              <a:xfrm>
                <a:off x="7860139" y="4241483"/>
                <a:ext cx="522121" cy="757677"/>
              </a:xfrm>
              <a:prstGeom prst="rect">
                <a:avLst/>
              </a:prstGeom>
              <a:noFill/>
              <a:ln>
                <a:noFill/>
                <a:prstDash val="solid"/>
              </a:ln>
            </p:spPr>
            <p:txBody>
              <a:bodyPr wrap="square" rtlCol="0">
                <a:spAutoFit/>
              </a:bodyPr>
              <a:lstStyle/>
              <a:p>
                <a:r>
                  <a:rPr lang="en-GB" dirty="0"/>
                  <a:t>---------------</a:t>
                </a:r>
              </a:p>
              <a:p>
                <a:r>
                  <a:rPr lang="en-GB" dirty="0"/>
                  <a:t>---------------</a:t>
                </a:r>
              </a:p>
            </p:txBody>
          </p:sp>
        </p:grpSp>
        <p:sp>
          <p:nvSpPr>
            <p:cNvPr id="19" name="TextBox 18">
              <a:extLst>
                <a:ext uri="{FF2B5EF4-FFF2-40B4-BE49-F238E27FC236}">
                  <a16:creationId xmlns:a16="http://schemas.microsoft.com/office/drawing/2014/main" id="{9C199591-4677-438B-B651-FA84ECAE133C}"/>
                </a:ext>
              </a:extLst>
            </p:cNvPr>
            <p:cNvSpPr txBox="1"/>
            <p:nvPr/>
          </p:nvSpPr>
          <p:spPr>
            <a:xfrm>
              <a:off x="1552779" y="3404959"/>
              <a:ext cx="1457258" cy="369332"/>
            </a:xfrm>
            <a:prstGeom prst="rect">
              <a:avLst/>
            </a:prstGeom>
            <a:noFill/>
          </p:spPr>
          <p:txBody>
            <a:bodyPr wrap="none" rtlCol="0">
              <a:spAutoFit/>
            </a:bodyPr>
            <a:lstStyle/>
            <a:p>
              <a:r>
                <a:rPr lang="en-GB" dirty="0"/>
                <a:t>Soap Request</a:t>
              </a:r>
            </a:p>
          </p:txBody>
        </p:sp>
      </p:grpSp>
      <p:grpSp>
        <p:nvGrpSpPr>
          <p:cNvPr id="79" name="Group 78">
            <a:extLst>
              <a:ext uri="{FF2B5EF4-FFF2-40B4-BE49-F238E27FC236}">
                <a16:creationId xmlns:a16="http://schemas.microsoft.com/office/drawing/2014/main" id="{2D4C7B29-20A1-489F-B582-B166468DA0F2}"/>
              </a:ext>
            </a:extLst>
          </p:cNvPr>
          <p:cNvGrpSpPr/>
          <p:nvPr/>
        </p:nvGrpSpPr>
        <p:grpSpPr>
          <a:xfrm>
            <a:off x="7578518" y="1943796"/>
            <a:ext cx="816056" cy="683261"/>
            <a:chOff x="7860139" y="4241483"/>
            <a:chExt cx="583597" cy="800969"/>
          </a:xfrm>
        </p:grpSpPr>
        <p:sp>
          <p:nvSpPr>
            <p:cNvPr id="81" name="Rectangle: Single Corner Snipped 80">
              <a:extLst>
                <a:ext uri="{FF2B5EF4-FFF2-40B4-BE49-F238E27FC236}">
                  <a16:creationId xmlns:a16="http://schemas.microsoft.com/office/drawing/2014/main" id="{A081B0BB-C6DC-42ED-B95E-B0414F1C87C0}"/>
                </a:ext>
              </a:extLst>
            </p:cNvPr>
            <p:cNvSpPr/>
            <p:nvPr/>
          </p:nvSpPr>
          <p:spPr>
            <a:xfrm>
              <a:off x="7884406" y="4300330"/>
              <a:ext cx="559330" cy="742122"/>
            </a:xfrm>
            <a:prstGeom prst="snip1Rect">
              <a:avLst/>
            </a:prstGeom>
            <a:ln>
              <a:solidFill>
                <a:schemeClr val="accent4">
                  <a:lumMod val="60000"/>
                  <a:lumOff val="40000"/>
                </a:schemeClr>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
          <p:nvSpPr>
            <p:cNvPr id="85" name="TextBox 84">
              <a:extLst>
                <a:ext uri="{FF2B5EF4-FFF2-40B4-BE49-F238E27FC236}">
                  <a16:creationId xmlns:a16="http://schemas.microsoft.com/office/drawing/2014/main" id="{6A64F531-9CB4-4D09-9846-5F0EA2FCD29C}"/>
                </a:ext>
              </a:extLst>
            </p:cNvPr>
            <p:cNvSpPr txBox="1"/>
            <p:nvPr/>
          </p:nvSpPr>
          <p:spPr>
            <a:xfrm>
              <a:off x="7860139" y="4241483"/>
              <a:ext cx="522121" cy="757676"/>
            </a:xfrm>
            <a:prstGeom prst="rect">
              <a:avLst/>
            </a:prstGeom>
            <a:noFill/>
          </p:spPr>
          <p:txBody>
            <a:bodyPr wrap="square" rtlCol="0">
              <a:spAutoFit/>
            </a:bodyPr>
            <a:lstStyle/>
            <a:p>
              <a:r>
                <a:rPr lang="en-GB" dirty="0"/>
                <a:t>--------------</a:t>
              </a:r>
            </a:p>
          </p:txBody>
        </p:sp>
      </p:grpSp>
      <p:sp>
        <p:nvSpPr>
          <p:cNvPr id="86" name="TextBox 85">
            <a:extLst>
              <a:ext uri="{FF2B5EF4-FFF2-40B4-BE49-F238E27FC236}">
                <a16:creationId xmlns:a16="http://schemas.microsoft.com/office/drawing/2014/main" id="{366EF028-566C-4595-9C6D-4DC388B560D1}"/>
              </a:ext>
            </a:extLst>
          </p:cNvPr>
          <p:cNvSpPr txBox="1"/>
          <p:nvPr/>
        </p:nvSpPr>
        <p:spPr>
          <a:xfrm>
            <a:off x="389666" y="3831690"/>
            <a:ext cx="1177630" cy="369332"/>
          </a:xfrm>
          <a:prstGeom prst="rect">
            <a:avLst/>
          </a:prstGeom>
          <a:noFill/>
        </p:spPr>
        <p:txBody>
          <a:bodyPr wrap="none" rtlCol="0">
            <a:spAutoFit/>
          </a:bodyPr>
          <a:lstStyle/>
          <a:p>
            <a:r>
              <a:rPr lang="en-GB" dirty="0"/>
              <a:t>Test step 1</a:t>
            </a:r>
          </a:p>
        </p:txBody>
      </p:sp>
      <p:sp>
        <p:nvSpPr>
          <p:cNvPr id="39" name="Arc 38">
            <a:extLst>
              <a:ext uri="{FF2B5EF4-FFF2-40B4-BE49-F238E27FC236}">
                <a16:creationId xmlns:a16="http://schemas.microsoft.com/office/drawing/2014/main" id="{694F39A8-A6A2-46A7-AD14-E4E10BD540BE}"/>
              </a:ext>
            </a:extLst>
          </p:cNvPr>
          <p:cNvSpPr/>
          <p:nvPr/>
        </p:nvSpPr>
        <p:spPr>
          <a:xfrm>
            <a:off x="7779357" y="3040266"/>
            <a:ext cx="3697322" cy="2179427"/>
          </a:xfrm>
          <a:prstGeom prst="arc">
            <a:avLst>
              <a:gd name="adj1" fmla="val 3027080"/>
              <a:gd name="adj2" fmla="val 12451802"/>
            </a:avLst>
          </a:prstGeom>
          <a:ln>
            <a:headEnd type="none" w="med" len="med"/>
            <a:tailEnd type="arrow" w="med" len="med"/>
          </a:ln>
        </p:spPr>
        <p:style>
          <a:lnRef idx="3">
            <a:schemeClr val="accent4"/>
          </a:lnRef>
          <a:fillRef idx="0">
            <a:schemeClr val="accent4"/>
          </a:fillRef>
          <a:effectRef idx="2">
            <a:schemeClr val="accent4"/>
          </a:effectRef>
          <a:fontRef idx="minor">
            <a:schemeClr val="tx1"/>
          </a:fontRef>
        </p:style>
        <p:txBody>
          <a:bodyPr rtlCol="0" anchor="ctr"/>
          <a:lstStyle/>
          <a:p>
            <a:pPr algn="ctr"/>
            <a:endParaRPr lang="en-GB"/>
          </a:p>
        </p:txBody>
      </p:sp>
      <p:cxnSp>
        <p:nvCxnSpPr>
          <p:cNvPr id="93" name="Straight Arrow Connector 92">
            <a:extLst>
              <a:ext uri="{FF2B5EF4-FFF2-40B4-BE49-F238E27FC236}">
                <a16:creationId xmlns:a16="http://schemas.microsoft.com/office/drawing/2014/main" id="{46D1D0D2-B96C-41B4-B611-2DF832C00330}"/>
              </a:ext>
            </a:extLst>
          </p:cNvPr>
          <p:cNvCxnSpPr>
            <a:cxnSpLocks/>
            <a:endCxn id="2" idx="1"/>
          </p:cNvCxnSpPr>
          <p:nvPr/>
        </p:nvCxnSpPr>
        <p:spPr>
          <a:xfrm>
            <a:off x="1167076" y="2822713"/>
            <a:ext cx="294772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9" name="TextBox 98">
            <a:extLst>
              <a:ext uri="{FF2B5EF4-FFF2-40B4-BE49-F238E27FC236}">
                <a16:creationId xmlns:a16="http://schemas.microsoft.com/office/drawing/2014/main" id="{E2BD820A-AA36-4DF0-8C1A-EA901DEE7D82}"/>
              </a:ext>
            </a:extLst>
          </p:cNvPr>
          <p:cNvSpPr txBox="1"/>
          <p:nvPr/>
        </p:nvSpPr>
        <p:spPr>
          <a:xfrm>
            <a:off x="387245" y="5758420"/>
            <a:ext cx="1177630" cy="369332"/>
          </a:xfrm>
          <a:prstGeom prst="rect">
            <a:avLst/>
          </a:prstGeom>
          <a:noFill/>
        </p:spPr>
        <p:txBody>
          <a:bodyPr wrap="none" rtlCol="0">
            <a:spAutoFit/>
          </a:bodyPr>
          <a:lstStyle/>
          <a:p>
            <a:r>
              <a:rPr lang="en-GB" dirty="0"/>
              <a:t>Test step 3</a:t>
            </a:r>
          </a:p>
        </p:txBody>
      </p:sp>
      <p:grpSp>
        <p:nvGrpSpPr>
          <p:cNvPr id="100" name="Group 99">
            <a:extLst>
              <a:ext uri="{FF2B5EF4-FFF2-40B4-BE49-F238E27FC236}">
                <a16:creationId xmlns:a16="http://schemas.microsoft.com/office/drawing/2014/main" id="{17EA4DB7-D702-4E1B-8864-52DA666F7B83}"/>
              </a:ext>
            </a:extLst>
          </p:cNvPr>
          <p:cNvGrpSpPr/>
          <p:nvPr/>
        </p:nvGrpSpPr>
        <p:grpSpPr>
          <a:xfrm>
            <a:off x="2158853" y="5659160"/>
            <a:ext cx="816056" cy="683261"/>
            <a:chOff x="7860139" y="4241483"/>
            <a:chExt cx="583597" cy="800969"/>
          </a:xfrm>
        </p:grpSpPr>
        <p:sp>
          <p:nvSpPr>
            <p:cNvPr id="101" name="Rectangle: Single Corner Snipped 100">
              <a:extLst>
                <a:ext uri="{FF2B5EF4-FFF2-40B4-BE49-F238E27FC236}">
                  <a16:creationId xmlns:a16="http://schemas.microsoft.com/office/drawing/2014/main" id="{117B8747-1BD0-4031-9004-EDAC5F17F00B}"/>
                </a:ext>
              </a:extLst>
            </p:cNvPr>
            <p:cNvSpPr/>
            <p:nvPr/>
          </p:nvSpPr>
          <p:spPr>
            <a:xfrm>
              <a:off x="7884406" y="4300330"/>
              <a:ext cx="559330" cy="742122"/>
            </a:xfrm>
            <a:prstGeom prst="snip1Rect">
              <a:avLst/>
            </a:prstGeom>
            <a:ln>
              <a:solidFill>
                <a:schemeClr val="accent4">
                  <a:lumMod val="60000"/>
                  <a:lumOff val="40000"/>
                </a:schemeClr>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
          <p:nvSpPr>
            <p:cNvPr id="102" name="TextBox 101">
              <a:extLst>
                <a:ext uri="{FF2B5EF4-FFF2-40B4-BE49-F238E27FC236}">
                  <a16:creationId xmlns:a16="http://schemas.microsoft.com/office/drawing/2014/main" id="{78BD30B0-A2D4-4F28-AB2A-66A5C57005E7}"/>
                </a:ext>
              </a:extLst>
            </p:cNvPr>
            <p:cNvSpPr txBox="1"/>
            <p:nvPr/>
          </p:nvSpPr>
          <p:spPr>
            <a:xfrm>
              <a:off x="7860139" y="4241483"/>
              <a:ext cx="522121" cy="757676"/>
            </a:xfrm>
            <a:prstGeom prst="rect">
              <a:avLst/>
            </a:prstGeom>
            <a:noFill/>
          </p:spPr>
          <p:txBody>
            <a:bodyPr wrap="square" rtlCol="0">
              <a:spAutoFit/>
            </a:bodyPr>
            <a:lstStyle/>
            <a:p>
              <a:r>
                <a:rPr lang="en-GB" dirty="0"/>
                <a:t>--------------</a:t>
              </a:r>
            </a:p>
          </p:txBody>
        </p:sp>
      </p:grpSp>
      <p:sp>
        <p:nvSpPr>
          <p:cNvPr id="103" name="TextBox 102">
            <a:extLst>
              <a:ext uri="{FF2B5EF4-FFF2-40B4-BE49-F238E27FC236}">
                <a16:creationId xmlns:a16="http://schemas.microsoft.com/office/drawing/2014/main" id="{AE562B2D-3642-4D2F-9CE4-23FF3CD6AECD}"/>
              </a:ext>
            </a:extLst>
          </p:cNvPr>
          <p:cNvSpPr txBox="1"/>
          <p:nvPr/>
        </p:nvSpPr>
        <p:spPr>
          <a:xfrm>
            <a:off x="3180827" y="5758253"/>
            <a:ext cx="4165424" cy="646331"/>
          </a:xfrm>
          <a:prstGeom prst="rect">
            <a:avLst/>
          </a:prstGeom>
          <a:noFill/>
        </p:spPr>
        <p:txBody>
          <a:bodyPr wrap="square" rtlCol="0">
            <a:spAutoFit/>
          </a:bodyPr>
          <a:lstStyle/>
          <a:p>
            <a:r>
              <a:rPr lang="en-GB" sz="1200" i="1" dirty="0">
                <a:solidFill>
                  <a:schemeClr val="accent6"/>
                </a:solidFill>
              </a:rPr>
              <a:t>Validate request received by the </a:t>
            </a:r>
            <a:r>
              <a:rPr lang="en-GB" sz="1200" i="1" dirty="0" err="1">
                <a:solidFill>
                  <a:schemeClr val="accent6"/>
                </a:solidFill>
              </a:rPr>
              <a:t>BBBB</a:t>
            </a:r>
            <a:r>
              <a:rPr lang="en-GB" sz="1200" i="1" dirty="0">
                <a:solidFill>
                  <a:schemeClr val="accent6"/>
                </a:solidFill>
              </a:rPr>
              <a:t> Stub by taking message off Q used by the Stub and checking against an expected message.</a:t>
            </a:r>
          </a:p>
        </p:txBody>
      </p:sp>
      <p:sp>
        <p:nvSpPr>
          <p:cNvPr id="104" name="TextBox 103">
            <a:extLst>
              <a:ext uri="{FF2B5EF4-FFF2-40B4-BE49-F238E27FC236}">
                <a16:creationId xmlns:a16="http://schemas.microsoft.com/office/drawing/2014/main" id="{68B48106-9B61-42E0-9A00-10A2CEDBC789}"/>
              </a:ext>
            </a:extLst>
          </p:cNvPr>
          <p:cNvSpPr txBox="1"/>
          <p:nvPr/>
        </p:nvSpPr>
        <p:spPr>
          <a:xfrm>
            <a:off x="3185150" y="4811598"/>
            <a:ext cx="4100620" cy="646331"/>
          </a:xfrm>
          <a:prstGeom prst="rect">
            <a:avLst/>
          </a:prstGeom>
          <a:noFill/>
        </p:spPr>
        <p:txBody>
          <a:bodyPr wrap="square" rtlCol="0">
            <a:spAutoFit/>
          </a:bodyPr>
          <a:lstStyle/>
          <a:p>
            <a:r>
              <a:rPr lang="en-GB" sz="1200" i="1" dirty="0">
                <a:solidFill>
                  <a:schemeClr val="accent6"/>
                </a:solidFill>
              </a:rPr>
              <a:t>(Depending on test case) Validate message put on Q used by AAAA (e.g. audit or Q for another service or process), by comparing to an expected message content.</a:t>
            </a:r>
          </a:p>
        </p:txBody>
      </p:sp>
      <p:sp>
        <p:nvSpPr>
          <p:cNvPr id="105" name="TextBox 104">
            <a:extLst>
              <a:ext uri="{FF2B5EF4-FFF2-40B4-BE49-F238E27FC236}">
                <a16:creationId xmlns:a16="http://schemas.microsoft.com/office/drawing/2014/main" id="{B43D2FE5-C42A-4F2D-B646-6BFE683394C3}"/>
              </a:ext>
            </a:extLst>
          </p:cNvPr>
          <p:cNvSpPr txBox="1"/>
          <p:nvPr/>
        </p:nvSpPr>
        <p:spPr>
          <a:xfrm>
            <a:off x="3169505" y="3977986"/>
            <a:ext cx="1578894" cy="276999"/>
          </a:xfrm>
          <a:prstGeom prst="rect">
            <a:avLst/>
          </a:prstGeom>
          <a:noFill/>
        </p:spPr>
        <p:txBody>
          <a:bodyPr wrap="none" rtlCol="0">
            <a:spAutoFit/>
          </a:bodyPr>
          <a:lstStyle/>
          <a:p>
            <a:r>
              <a:rPr lang="en-GB" sz="1200" i="1" dirty="0">
                <a:solidFill>
                  <a:schemeClr val="accent6"/>
                </a:solidFill>
              </a:rPr>
              <a:t>Send request to AAAA</a:t>
            </a:r>
          </a:p>
        </p:txBody>
      </p:sp>
      <p:sp>
        <p:nvSpPr>
          <p:cNvPr id="106" name="TextBox 105">
            <a:extLst>
              <a:ext uri="{FF2B5EF4-FFF2-40B4-BE49-F238E27FC236}">
                <a16:creationId xmlns:a16="http://schemas.microsoft.com/office/drawing/2014/main" id="{2076667F-C165-43BD-93DD-B5ACDF2A87B2}"/>
              </a:ext>
            </a:extLst>
          </p:cNvPr>
          <p:cNvSpPr txBox="1"/>
          <p:nvPr/>
        </p:nvSpPr>
        <p:spPr>
          <a:xfrm>
            <a:off x="396339" y="4626932"/>
            <a:ext cx="1177630" cy="369332"/>
          </a:xfrm>
          <a:prstGeom prst="rect">
            <a:avLst/>
          </a:prstGeom>
          <a:noFill/>
        </p:spPr>
        <p:txBody>
          <a:bodyPr wrap="none" rtlCol="0">
            <a:spAutoFit/>
          </a:bodyPr>
          <a:lstStyle/>
          <a:p>
            <a:r>
              <a:rPr lang="en-GB" dirty="0"/>
              <a:t>Test step 2</a:t>
            </a:r>
          </a:p>
        </p:txBody>
      </p:sp>
      <p:grpSp>
        <p:nvGrpSpPr>
          <p:cNvPr id="107" name="Group 106">
            <a:extLst>
              <a:ext uri="{FF2B5EF4-FFF2-40B4-BE49-F238E27FC236}">
                <a16:creationId xmlns:a16="http://schemas.microsoft.com/office/drawing/2014/main" id="{F6A04698-6D24-4C91-8705-8916955A4706}"/>
              </a:ext>
            </a:extLst>
          </p:cNvPr>
          <p:cNvGrpSpPr/>
          <p:nvPr/>
        </p:nvGrpSpPr>
        <p:grpSpPr>
          <a:xfrm>
            <a:off x="6021882" y="4220160"/>
            <a:ext cx="815009" cy="370842"/>
            <a:chOff x="10747513" y="2001078"/>
            <a:chExt cx="1209260" cy="470233"/>
          </a:xfrm>
        </p:grpSpPr>
        <p:cxnSp>
          <p:nvCxnSpPr>
            <p:cNvPr id="108" name="Connector: Elbow 107">
              <a:extLst>
                <a:ext uri="{FF2B5EF4-FFF2-40B4-BE49-F238E27FC236}">
                  <a16:creationId xmlns:a16="http://schemas.microsoft.com/office/drawing/2014/main" id="{850F6AB3-11BA-418B-A804-DD6CCD434FF1}"/>
                </a:ext>
              </a:extLst>
            </p:cNvPr>
            <p:cNvCxnSpPr>
              <a:cxnSpLocks/>
            </p:cNvCxnSpPr>
            <p:nvPr/>
          </p:nvCxnSpPr>
          <p:spPr>
            <a:xfrm>
              <a:off x="10747513" y="2001078"/>
              <a:ext cx="705678" cy="470233"/>
            </a:xfrm>
            <a:prstGeom prst="bentConnector3">
              <a:avLst>
                <a:gd name="adj1" fmla="val 50000"/>
              </a:avLst>
            </a:prstGeom>
            <a:ln>
              <a:solidFill>
                <a:srgbClr val="FFC000"/>
              </a:solidFill>
            </a:ln>
          </p:spPr>
          <p:style>
            <a:lnRef idx="2">
              <a:schemeClr val="accent1"/>
            </a:lnRef>
            <a:fillRef idx="0">
              <a:schemeClr val="accent1"/>
            </a:fillRef>
            <a:effectRef idx="1">
              <a:schemeClr val="accent1"/>
            </a:effectRef>
            <a:fontRef idx="minor">
              <a:schemeClr val="tx1"/>
            </a:fontRef>
          </p:style>
        </p:cxnSp>
        <p:cxnSp>
          <p:nvCxnSpPr>
            <p:cNvPr id="109" name="Connector: Elbow 108">
              <a:extLst>
                <a:ext uri="{FF2B5EF4-FFF2-40B4-BE49-F238E27FC236}">
                  <a16:creationId xmlns:a16="http://schemas.microsoft.com/office/drawing/2014/main" id="{FA5DF811-F824-41DD-9996-2846576A98B2}"/>
                </a:ext>
              </a:extLst>
            </p:cNvPr>
            <p:cNvCxnSpPr>
              <a:cxnSpLocks/>
            </p:cNvCxnSpPr>
            <p:nvPr/>
          </p:nvCxnSpPr>
          <p:spPr>
            <a:xfrm rot="10800000" flipV="1">
              <a:off x="11446564" y="2007484"/>
              <a:ext cx="510209" cy="463827"/>
            </a:xfrm>
            <a:prstGeom prst="bentConnector3">
              <a:avLst/>
            </a:prstGeom>
            <a:ln>
              <a:solidFill>
                <a:srgbClr val="FFC000"/>
              </a:solidFill>
            </a:ln>
          </p:spPr>
          <p:style>
            <a:lnRef idx="2">
              <a:schemeClr val="accent1"/>
            </a:lnRef>
            <a:fillRef idx="0">
              <a:schemeClr val="accent1"/>
            </a:fillRef>
            <a:effectRef idx="1">
              <a:schemeClr val="accent1"/>
            </a:effectRef>
            <a:fontRef idx="minor">
              <a:schemeClr val="tx1"/>
            </a:fontRef>
          </p:style>
        </p:cxnSp>
      </p:grpSp>
      <p:sp>
        <p:nvSpPr>
          <p:cNvPr id="113" name="Rectangle: Folded Corner 112">
            <a:extLst>
              <a:ext uri="{FF2B5EF4-FFF2-40B4-BE49-F238E27FC236}">
                <a16:creationId xmlns:a16="http://schemas.microsoft.com/office/drawing/2014/main" id="{F80F6510-8A02-4F5C-BF9B-6011E04A7373}"/>
              </a:ext>
            </a:extLst>
          </p:cNvPr>
          <p:cNvSpPr/>
          <p:nvPr/>
        </p:nvSpPr>
        <p:spPr>
          <a:xfrm>
            <a:off x="4263604" y="3090663"/>
            <a:ext cx="578641" cy="434965"/>
          </a:xfrm>
          <a:prstGeom prst="foldedCorner">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94" name="TextBox 93">
            <a:extLst>
              <a:ext uri="{FF2B5EF4-FFF2-40B4-BE49-F238E27FC236}">
                <a16:creationId xmlns:a16="http://schemas.microsoft.com/office/drawing/2014/main" id="{00638B9D-2D03-4C02-9EC9-5179417E1DAA}"/>
              </a:ext>
            </a:extLst>
          </p:cNvPr>
          <p:cNvSpPr txBox="1"/>
          <p:nvPr/>
        </p:nvSpPr>
        <p:spPr>
          <a:xfrm>
            <a:off x="4804082" y="3115139"/>
            <a:ext cx="955711" cy="369332"/>
          </a:xfrm>
          <a:prstGeom prst="rect">
            <a:avLst/>
          </a:prstGeom>
          <a:noFill/>
        </p:spPr>
        <p:txBody>
          <a:bodyPr wrap="none" rtlCol="0">
            <a:spAutoFit/>
          </a:bodyPr>
          <a:lstStyle/>
          <a:p>
            <a:r>
              <a:rPr lang="en-GB" dirty="0"/>
              <a:t>+ logic =</a:t>
            </a:r>
          </a:p>
        </p:txBody>
      </p:sp>
      <p:grpSp>
        <p:nvGrpSpPr>
          <p:cNvPr id="114" name="Group 113">
            <a:extLst>
              <a:ext uri="{FF2B5EF4-FFF2-40B4-BE49-F238E27FC236}">
                <a16:creationId xmlns:a16="http://schemas.microsoft.com/office/drawing/2014/main" id="{B2C4528B-BB8F-4B7E-92B3-79E41E0D468C}"/>
              </a:ext>
            </a:extLst>
          </p:cNvPr>
          <p:cNvGrpSpPr/>
          <p:nvPr/>
        </p:nvGrpSpPr>
        <p:grpSpPr>
          <a:xfrm>
            <a:off x="5700053" y="3055628"/>
            <a:ext cx="649864" cy="505034"/>
            <a:chOff x="7860140" y="4300330"/>
            <a:chExt cx="583596" cy="742122"/>
          </a:xfrm>
        </p:grpSpPr>
        <p:sp>
          <p:nvSpPr>
            <p:cNvPr id="115" name="Rectangle: Single Corner Snipped 114">
              <a:extLst>
                <a:ext uri="{FF2B5EF4-FFF2-40B4-BE49-F238E27FC236}">
                  <a16:creationId xmlns:a16="http://schemas.microsoft.com/office/drawing/2014/main" id="{3F07CC77-52C6-4407-BE1C-5BCE09733FDC}"/>
                </a:ext>
              </a:extLst>
            </p:cNvPr>
            <p:cNvSpPr/>
            <p:nvPr/>
          </p:nvSpPr>
          <p:spPr>
            <a:xfrm>
              <a:off x="7884406" y="4300330"/>
              <a:ext cx="559330" cy="742122"/>
            </a:xfrm>
            <a:prstGeom prst="snip1Rect">
              <a:avLst/>
            </a:prstGeom>
            <a:ln>
              <a:solidFill>
                <a:srgbClr val="92D050"/>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
          <p:nvSpPr>
            <p:cNvPr id="116" name="TextBox 115">
              <a:extLst>
                <a:ext uri="{FF2B5EF4-FFF2-40B4-BE49-F238E27FC236}">
                  <a16:creationId xmlns:a16="http://schemas.microsoft.com/office/drawing/2014/main" id="{34E7B7D1-FA25-4672-BF37-CFDE0EAE3C5F}"/>
                </a:ext>
              </a:extLst>
            </p:cNvPr>
            <p:cNvSpPr txBox="1"/>
            <p:nvPr/>
          </p:nvSpPr>
          <p:spPr>
            <a:xfrm>
              <a:off x="7860140" y="4373512"/>
              <a:ext cx="496230" cy="542715"/>
            </a:xfrm>
            <a:prstGeom prst="rect">
              <a:avLst/>
            </a:prstGeom>
            <a:noFill/>
            <a:ln>
              <a:noFill/>
            </a:ln>
          </p:spPr>
          <p:txBody>
            <a:bodyPr wrap="square" rtlCol="0">
              <a:spAutoFit/>
            </a:bodyPr>
            <a:lstStyle/>
            <a:p>
              <a:r>
                <a:rPr lang="en-GB" dirty="0"/>
                <a:t>----</a:t>
              </a:r>
            </a:p>
          </p:txBody>
        </p:sp>
      </p:grpSp>
      <p:sp>
        <p:nvSpPr>
          <p:cNvPr id="120" name="Arc 119">
            <a:extLst>
              <a:ext uri="{FF2B5EF4-FFF2-40B4-BE49-F238E27FC236}">
                <a16:creationId xmlns:a16="http://schemas.microsoft.com/office/drawing/2014/main" id="{1E82354A-898B-491A-B3AD-94A46EE93E7E}"/>
              </a:ext>
            </a:extLst>
          </p:cNvPr>
          <p:cNvSpPr/>
          <p:nvPr/>
        </p:nvSpPr>
        <p:spPr>
          <a:xfrm flipH="1" flipV="1">
            <a:off x="6004010" y="3536051"/>
            <a:ext cx="355932" cy="1149896"/>
          </a:xfrm>
          <a:prstGeom prst="arc">
            <a:avLst>
              <a:gd name="adj1" fmla="val 5911469"/>
              <a:gd name="adj2" fmla="val 10674765"/>
            </a:avLst>
          </a:prstGeom>
          <a:ln>
            <a:headEnd type="none" w="med" len="med"/>
            <a:tailEnd type="arrow" w="med" len="med"/>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GB"/>
          </a:p>
        </p:txBody>
      </p:sp>
      <p:grpSp>
        <p:nvGrpSpPr>
          <p:cNvPr id="121" name="Group 120">
            <a:extLst>
              <a:ext uri="{FF2B5EF4-FFF2-40B4-BE49-F238E27FC236}">
                <a16:creationId xmlns:a16="http://schemas.microsoft.com/office/drawing/2014/main" id="{F7888733-C5CD-46D7-84EA-608B302F46A6}"/>
              </a:ext>
            </a:extLst>
          </p:cNvPr>
          <p:cNvGrpSpPr/>
          <p:nvPr/>
        </p:nvGrpSpPr>
        <p:grpSpPr>
          <a:xfrm>
            <a:off x="1296196" y="6153191"/>
            <a:ext cx="657256" cy="320112"/>
            <a:chOff x="10747513" y="2001078"/>
            <a:chExt cx="1209260" cy="470233"/>
          </a:xfrm>
        </p:grpSpPr>
        <p:cxnSp>
          <p:nvCxnSpPr>
            <p:cNvPr id="122" name="Connector: Elbow 121">
              <a:extLst>
                <a:ext uri="{FF2B5EF4-FFF2-40B4-BE49-F238E27FC236}">
                  <a16:creationId xmlns:a16="http://schemas.microsoft.com/office/drawing/2014/main" id="{F5866D69-407E-4ADC-B017-273128D0DB2B}"/>
                </a:ext>
              </a:extLst>
            </p:cNvPr>
            <p:cNvCxnSpPr>
              <a:cxnSpLocks/>
            </p:cNvCxnSpPr>
            <p:nvPr/>
          </p:nvCxnSpPr>
          <p:spPr>
            <a:xfrm>
              <a:off x="10747513" y="2001078"/>
              <a:ext cx="705678" cy="470233"/>
            </a:xfrm>
            <a:prstGeom prst="bentConnector3">
              <a:avLst>
                <a:gd name="adj1" fmla="val 50000"/>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123" name="Connector: Elbow 122">
              <a:extLst>
                <a:ext uri="{FF2B5EF4-FFF2-40B4-BE49-F238E27FC236}">
                  <a16:creationId xmlns:a16="http://schemas.microsoft.com/office/drawing/2014/main" id="{3A165C4B-4154-4113-88B8-6F64486C70D2}"/>
                </a:ext>
              </a:extLst>
            </p:cNvPr>
            <p:cNvCxnSpPr>
              <a:cxnSpLocks/>
            </p:cNvCxnSpPr>
            <p:nvPr/>
          </p:nvCxnSpPr>
          <p:spPr>
            <a:xfrm rot="10800000" flipV="1">
              <a:off x="11446564" y="2007484"/>
              <a:ext cx="510209" cy="463827"/>
            </a:xfrm>
            <a:prstGeom prst="bentConnector3">
              <a:avLst/>
            </a:prstGeom>
            <a:ln>
              <a:solidFill>
                <a:schemeClr val="accent6"/>
              </a:solidFill>
            </a:ln>
          </p:spPr>
          <p:style>
            <a:lnRef idx="2">
              <a:schemeClr val="accent1"/>
            </a:lnRef>
            <a:fillRef idx="0">
              <a:schemeClr val="accent1"/>
            </a:fillRef>
            <a:effectRef idx="1">
              <a:schemeClr val="accent1"/>
            </a:effectRef>
            <a:fontRef idx="minor">
              <a:schemeClr val="tx1"/>
            </a:fontRef>
          </p:style>
        </p:cxnSp>
      </p:grpSp>
      <p:sp>
        <p:nvSpPr>
          <p:cNvPr id="124" name="Arc 123">
            <a:extLst>
              <a:ext uri="{FF2B5EF4-FFF2-40B4-BE49-F238E27FC236}">
                <a16:creationId xmlns:a16="http://schemas.microsoft.com/office/drawing/2014/main" id="{45511CCA-52AE-48B9-BB29-A5B84A4DFED8}"/>
              </a:ext>
            </a:extLst>
          </p:cNvPr>
          <p:cNvSpPr/>
          <p:nvPr/>
        </p:nvSpPr>
        <p:spPr>
          <a:xfrm flipH="1" flipV="1">
            <a:off x="1480963" y="5976439"/>
            <a:ext cx="1116902" cy="706969"/>
          </a:xfrm>
          <a:prstGeom prst="arc">
            <a:avLst>
              <a:gd name="adj1" fmla="val 1628798"/>
              <a:gd name="adj2" fmla="val 7438997"/>
            </a:avLst>
          </a:prstGeom>
          <a:ln>
            <a:headEnd type="none" w="med" len="med"/>
            <a:tailEnd type="arrow" w="med" len="med"/>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GB"/>
          </a:p>
        </p:txBody>
      </p:sp>
      <p:grpSp>
        <p:nvGrpSpPr>
          <p:cNvPr id="132" name="Group 131">
            <a:extLst>
              <a:ext uri="{FF2B5EF4-FFF2-40B4-BE49-F238E27FC236}">
                <a16:creationId xmlns:a16="http://schemas.microsoft.com/office/drawing/2014/main" id="{CFF3F612-0B21-4892-9623-71A482A909C9}"/>
              </a:ext>
            </a:extLst>
          </p:cNvPr>
          <p:cNvGrpSpPr/>
          <p:nvPr/>
        </p:nvGrpSpPr>
        <p:grpSpPr>
          <a:xfrm>
            <a:off x="2141236" y="4586432"/>
            <a:ext cx="816056" cy="683261"/>
            <a:chOff x="7860139" y="4241483"/>
            <a:chExt cx="583597" cy="800969"/>
          </a:xfrm>
        </p:grpSpPr>
        <p:sp>
          <p:nvSpPr>
            <p:cNvPr id="133" name="Rectangle: Single Corner Snipped 132">
              <a:extLst>
                <a:ext uri="{FF2B5EF4-FFF2-40B4-BE49-F238E27FC236}">
                  <a16:creationId xmlns:a16="http://schemas.microsoft.com/office/drawing/2014/main" id="{4866AF49-C020-433A-A0CC-823D0E053383}"/>
                </a:ext>
              </a:extLst>
            </p:cNvPr>
            <p:cNvSpPr/>
            <p:nvPr/>
          </p:nvSpPr>
          <p:spPr>
            <a:xfrm>
              <a:off x="7884406" y="4300330"/>
              <a:ext cx="559330" cy="742122"/>
            </a:xfrm>
            <a:prstGeom prst="snip1Rect">
              <a:avLst/>
            </a:prstGeom>
            <a:ln>
              <a:solidFill>
                <a:srgbClr val="92D050"/>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
          <p:nvSpPr>
            <p:cNvPr id="134" name="TextBox 133">
              <a:extLst>
                <a:ext uri="{FF2B5EF4-FFF2-40B4-BE49-F238E27FC236}">
                  <a16:creationId xmlns:a16="http://schemas.microsoft.com/office/drawing/2014/main" id="{385F9318-6DCF-41DA-AE8A-4882C913085A}"/>
                </a:ext>
              </a:extLst>
            </p:cNvPr>
            <p:cNvSpPr txBox="1"/>
            <p:nvPr/>
          </p:nvSpPr>
          <p:spPr>
            <a:xfrm>
              <a:off x="7860139" y="4241483"/>
              <a:ext cx="522121" cy="757676"/>
            </a:xfrm>
            <a:prstGeom prst="rect">
              <a:avLst/>
            </a:prstGeom>
            <a:noFill/>
          </p:spPr>
          <p:txBody>
            <a:bodyPr wrap="square" rtlCol="0">
              <a:spAutoFit/>
            </a:bodyPr>
            <a:lstStyle/>
            <a:p>
              <a:r>
                <a:rPr lang="en-GB" dirty="0"/>
                <a:t>--------------</a:t>
              </a:r>
            </a:p>
          </p:txBody>
        </p:sp>
      </p:grpSp>
      <p:grpSp>
        <p:nvGrpSpPr>
          <p:cNvPr id="135" name="Group 134">
            <a:extLst>
              <a:ext uri="{FF2B5EF4-FFF2-40B4-BE49-F238E27FC236}">
                <a16:creationId xmlns:a16="http://schemas.microsoft.com/office/drawing/2014/main" id="{56FAD775-9D79-490C-8698-DFEDD116928E}"/>
              </a:ext>
            </a:extLst>
          </p:cNvPr>
          <p:cNvGrpSpPr/>
          <p:nvPr/>
        </p:nvGrpSpPr>
        <p:grpSpPr>
          <a:xfrm>
            <a:off x="1278579" y="5080463"/>
            <a:ext cx="657256" cy="320112"/>
            <a:chOff x="10747513" y="2001078"/>
            <a:chExt cx="1209260" cy="470233"/>
          </a:xfrm>
        </p:grpSpPr>
        <p:cxnSp>
          <p:nvCxnSpPr>
            <p:cNvPr id="136" name="Connector: Elbow 135">
              <a:extLst>
                <a:ext uri="{FF2B5EF4-FFF2-40B4-BE49-F238E27FC236}">
                  <a16:creationId xmlns:a16="http://schemas.microsoft.com/office/drawing/2014/main" id="{4232BDBA-94F2-462A-872A-62F57FFBD140}"/>
                </a:ext>
              </a:extLst>
            </p:cNvPr>
            <p:cNvCxnSpPr>
              <a:cxnSpLocks/>
            </p:cNvCxnSpPr>
            <p:nvPr/>
          </p:nvCxnSpPr>
          <p:spPr>
            <a:xfrm>
              <a:off x="10747513" y="2001078"/>
              <a:ext cx="705678" cy="470233"/>
            </a:xfrm>
            <a:prstGeom prst="bentConnector3">
              <a:avLst>
                <a:gd name="adj1" fmla="val 50000"/>
              </a:avLst>
            </a:prstGeom>
            <a:ln>
              <a:solidFill>
                <a:srgbClr val="FFC000"/>
              </a:solidFill>
            </a:ln>
          </p:spPr>
          <p:style>
            <a:lnRef idx="2">
              <a:schemeClr val="accent1"/>
            </a:lnRef>
            <a:fillRef idx="0">
              <a:schemeClr val="accent1"/>
            </a:fillRef>
            <a:effectRef idx="1">
              <a:schemeClr val="accent1"/>
            </a:effectRef>
            <a:fontRef idx="minor">
              <a:schemeClr val="tx1"/>
            </a:fontRef>
          </p:style>
        </p:cxnSp>
        <p:cxnSp>
          <p:nvCxnSpPr>
            <p:cNvPr id="137" name="Connector: Elbow 136">
              <a:extLst>
                <a:ext uri="{FF2B5EF4-FFF2-40B4-BE49-F238E27FC236}">
                  <a16:creationId xmlns:a16="http://schemas.microsoft.com/office/drawing/2014/main" id="{1587A83A-0323-458E-8318-B7118388BFEF}"/>
                </a:ext>
              </a:extLst>
            </p:cNvPr>
            <p:cNvCxnSpPr>
              <a:cxnSpLocks/>
            </p:cNvCxnSpPr>
            <p:nvPr/>
          </p:nvCxnSpPr>
          <p:spPr>
            <a:xfrm rot="10800000" flipV="1">
              <a:off x="11446564" y="2007484"/>
              <a:ext cx="510209" cy="463827"/>
            </a:xfrm>
            <a:prstGeom prst="bentConnector3">
              <a:avLst/>
            </a:prstGeom>
            <a:ln>
              <a:solidFill>
                <a:srgbClr val="FFC000"/>
              </a:solidFill>
            </a:ln>
          </p:spPr>
          <p:style>
            <a:lnRef idx="2">
              <a:schemeClr val="accent1"/>
            </a:lnRef>
            <a:fillRef idx="0">
              <a:schemeClr val="accent1"/>
            </a:fillRef>
            <a:effectRef idx="1">
              <a:schemeClr val="accent1"/>
            </a:effectRef>
            <a:fontRef idx="minor">
              <a:schemeClr val="tx1"/>
            </a:fontRef>
          </p:style>
        </p:cxnSp>
      </p:grpSp>
      <p:sp>
        <p:nvSpPr>
          <p:cNvPr id="138" name="Arc 137">
            <a:extLst>
              <a:ext uri="{FF2B5EF4-FFF2-40B4-BE49-F238E27FC236}">
                <a16:creationId xmlns:a16="http://schemas.microsoft.com/office/drawing/2014/main" id="{E41CDB36-6A99-43B6-A730-E621DB80996F}"/>
              </a:ext>
            </a:extLst>
          </p:cNvPr>
          <p:cNvSpPr/>
          <p:nvPr/>
        </p:nvSpPr>
        <p:spPr>
          <a:xfrm flipH="1" flipV="1">
            <a:off x="1463346" y="4903711"/>
            <a:ext cx="1116902" cy="706969"/>
          </a:xfrm>
          <a:prstGeom prst="arc">
            <a:avLst>
              <a:gd name="adj1" fmla="val 1628798"/>
              <a:gd name="adj2" fmla="val 7438997"/>
            </a:avLst>
          </a:prstGeom>
          <a:ln>
            <a:headEnd type="none" w="med" len="med"/>
            <a:tailEnd type="arrow" w="med" len="med"/>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GB"/>
          </a:p>
        </p:txBody>
      </p:sp>
      <p:cxnSp>
        <p:nvCxnSpPr>
          <p:cNvPr id="88" name="Straight Arrow Connector 87">
            <a:extLst>
              <a:ext uri="{FF2B5EF4-FFF2-40B4-BE49-F238E27FC236}">
                <a16:creationId xmlns:a16="http://schemas.microsoft.com/office/drawing/2014/main" id="{93A1F559-4332-4C48-A7E3-CCE3954E3A3E}"/>
              </a:ext>
            </a:extLst>
          </p:cNvPr>
          <p:cNvCxnSpPr>
            <a:cxnSpLocks/>
            <a:endCxn id="2" idx="3"/>
          </p:cNvCxnSpPr>
          <p:nvPr/>
        </p:nvCxnSpPr>
        <p:spPr>
          <a:xfrm flipH="1" flipV="1">
            <a:off x="6584120" y="2822713"/>
            <a:ext cx="3611217" cy="782318"/>
          </a:xfrm>
          <a:prstGeom prst="straightConnector1">
            <a:avLst/>
          </a:prstGeom>
          <a:ln>
            <a:headEnd type="none" w="med" len="med"/>
            <a:tailEnd type="arrow" w="med" len="med"/>
          </a:ln>
        </p:spPr>
        <p:style>
          <a:lnRef idx="3">
            <a:schemeClr val="accent4"/>
          </a:lnRef>
          <a:fillRef idx="0">
            <a:schemeClr val="accent4"/>
          </a:fillRef>
          <a:effectRef idx="2">
            <a:schemeClr val="accent4"/>
          </a:effectRef>
          <a:fontRef idx="minor">
            <a:schemeClr val="tx1"/>
          </a:fontRef>
        </p:style>
      </p:cxnSp>
      <p:sp>
        <p:nvSpPr>
          <p:cNvPr id="55" name="Rectangle: Folded Corner 54">
            <a:extLst>
              <a:ext uri="{FF2B5EF4-FFF2-40B4-BE49-F238E27FC236}">
                <a16:creationId xmlns:a16="http://schemas.microsoft.com/office/drawing/2014/main" id="{51F48A2B-E1C5-4173-9D9F-51BF94B57424}"/>
              </a:ext>
            </a:extLst>
          </p:cNvPr>
          <p:cNvSpPr/>
          <p:nvPr/>
        </p:nvSpPr>
        <p:spPr>
          <a:xfrm>
            <a:off x="8029000" y="2974963"/>
            <a:ext cx="578641" cy="434965"/>
          </a:xfrm>
          <a:prstGeom prst="foldedCorner">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42" name="TextBox 141">
            <a:extLst>
              <a:ext uri="{FF2B5EF4-FFF2-40B4-BE49-F238E27FC236}">
                <a16:creationId xmlns:a16="http://schemas.microsoft.com/office/drawing/2014/main" id="{FAB041DE-86E7-47B7-9489-FD309D73E887}"/>
              </a:ext>
            </a:extLst>
          </p:cNvPr>
          <p:cNvSpPr txBox="1"/>
          <p:nvPr/>
        </p:nvSpPr>
        <p:spPr>
          <a:xfrm>
            <a:off x="3352799" y="39759"/>
            <a:ext cx="543739" cy="369332"/>
          </a:xfrm>
          <a:prstGeom prst="rect">
            <a:avLst/>
          </a:prstGeom>
          <a:noFill/>
        </p:spPr>
        <p:txBody>
          <a:bodyPr wrap="none" rtlCol="0">
            <a:spAutoFit/>
          </a:bodyPr>
          <a:lstStyle/>
          <a:p>
            <a:r>
              <a:rPr lang="en-GB" b="1" u="sng" dirty="0"/>
              <a:t>KEY</a:t>
            </a:r>
          </a:p>
        </p:txBody>
      </p:sp>
      <p:sp>
        <p:nvSpPr>
          <p:cNvPr id="143" name="Rectangle 142">
            <a:extLst>
              <a:ext uri="{FF2B5EF4-FFF2-40B4-BE49-F238E27FC236}">
                <a16:creationId xmlns:a16="http://schemas.microsoft.com/office/drawing/2014/main" id="{704DFB51-3807-469B-BB5C-10E873A9D5EF}"/>
              </a:ext>
            </a:extLst>
          </p:cNvPr>
          <p:cNvSpPr/>
          <p:nvPr/>
        </p:nvSpPr>
        <p:spPr>
          <a:xfrm>
            <a:off x="3489708" y="433867"/>
            <a:ext cx="436975" cy="417949"/>
          </a:xfrm>
          <a:prstGeom prst="rect">
            <a:avLst/>
          </a:prstGeom>
          <a:ln>
            <a:prstDash val="sysDot"/>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
        <p:nvSpPr>
          <p:cNvPr id="146" name="Rectangle: Rounded Corners 145">
            <a:extLst>
              <a:ext uri="{FF2B5EF4-FFF2-40B4-BE49-F238E27FC236}">
                <a16:creationId xmlns:a16="http://schemas.microsoft.com/office/drawing/2014/main" id="{A02E7CE1-5980-466C-848A-4381C712949A}"/>
              </a:ext>
            </a:extLst>
          </p:cNvPr>
          <p:cNvSpPr/>
          <p:nvPr/>
        </p:nvSpPr>
        <p:spPr>
          <a:xfrm>
            <a:off x="3459563" y="939172"/>
            <a:ext cx="436975" cy="432448"/>
          </a:xfrm>
          <a:prstGeom prst="roundRect">
            <a:avLst/>
          </a:prstGeom>
          <a:solidFill>
            <a:schemeClr val="accent5">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solidFill>
                <a:schemeClr val="accent6"/>
              </a:solidFill>
            </a:endParaRPr>
          </a:p>
        </p:txBody>
      </p:sp>
      <p:sp>
        <p:nvSpPr>
          <p:cNvPr id="148" name="TextBox 147">
            <a:extLst>
              <a:ext uri="{FF2B5EF4-FFF2-40B4-BE49-F238E27FC236}">
                <a16:creationId xmlns:a16="http://schemas.microsoft.com/office/drawing/2014/main" id="{69079445-C47C-4A5A-93BE-05AF5A350B29}"/>
              </a:ext>
            </a:extLst>
          </p:cNvPr>
          <p:cNvSpPr txBox="1"/>
          <p:nvPr/>
        </p:nvSpPr>
        <p:spPr>
          <a:xfrm>
            <a:off x="3922466" y="407060"/>
            <a:ext cx="1426994" cy="461665"/>
          </a:xfrm>
          <a:prstGeom prst="rect">
            <a:avLst/>
          </a:prstGeom>
          <a:noFill/>
        </p:spPr>
        <p:txBody>
          <a:bodyPr wrap="none" rtlCol="0">
            <a:spAutoFit/>
          </a:bodyPr>
          <a:lstStyle/>
          <a:p>
            <a:r>
              <a:rPr lang="en-GB" sz="1200" dirty="0"/>
              <a:t>Areas controlled by </a:t>
            </a:r>
          </a:p>
          <a:p>
            <a:r>
              <a:rPr lang="en-GB" sz="1200" dirty="0"/>
              <a:t>developer/tester</a:t>
            </a:r>
          </a:p>
        </p:txBody>
      </p:sp>
      <p:sp>
        <p:nvSpPr>
          <p:cNvPr id="149" name="TextBox 148">
            <a:extLst>
              <a:ext uri="{FF2B5EF4-FFF2-40B4-BE49-F238E27FC236}">
                <a16:creationId xmlns:a16="http://schemas.microsoft.com/office/drawing/2014/main" id="{76407E41-0532-4341-80E4-3AEDBDA9104A}"/>
              </a:ext>
            </a:extLst>
          </p:cNvPr>
          <p:cNvSpPr txBox="1"/>
          <p:nvPr/>
        </p:nvSpPr>
        <p:spPr>
          <a:xfrm>
            <a:off x="3969399" y="984084"/>
            <a:ext cx="1285673" cy="276999"/>
          </a:xfrm>
          <a:prstGeom prst="rect">
            <a:avLst/>
          </a:prstGeom>
          <a:noFill/>
        </p:spPr>
        <p:txBody>
          <a:bodyPr wrap="none" rtlCol="0">
            <a:spAutoFit/>
          </a:bodyPr>
          <a:lstStyle/>
          <a:p>
            <a:r>
              <a:rPr lang="en-GB" sz="1200" dirty="0"/>
              <a:t>New components</a:t>
            </a:r>
          </a:p>
        </p:txBody>
      </p:sp>
      <p:sp>
        <p:nvSpPr>
          <p:cNvPr id="152" name="TextBox 151">
            <a:extLst>
              <a:ext uri="{FF2B5EF4-FFF2-40B4-BE49-F238E27FC236}">
                <a16:creationId xmlns:a16="http://schemas.microsoft.com/office/drawing/2014/main" id="{8D319A74-C182-416E-8A6C-59705E98FD6F}"/>
              </a:ext>
            </a:extLst>
          </p:cNvPr>
          <p:cNvSpPr txBox="1"/>
          <p:nvPr/>
        </p:nvSpPr>
        <p:spPr>
          <a:xfrm>
            <a:off x="10005801" y="689804"/>
            <a:ext cx="1713481" cy="461665"/>
          </a:xfrm>
          <a:prstGeom prst="rect">
            <a:avLst/>
          </a:prstGeom>
          <a:noFill/>
        </p:spPr>
        <p:txBody>
          <a:bodyPr wrap="square" rtlCol="0">
            <a:spAutoFit/>
          </a:bodyPr>
          <a:lstStyle/>
          <a:p>
            <a:r>
              <a:rPr lang="en-GB" sz="1200" i="1" dirty="0">
                <a:solidFill>
                  <a:schemeClr val="accent6"/>
                </a:solidFill>
              </a:rPr>
              <a:t>Request received by Stub is put in to a Q</a:t>
            </a:r>
          </a:p>
        </p:txBody>
      </p:sp>
      <p:sp>
        <p:nvSpPr>
          <p:cNvPr id="153" name="TextBox 152">
            <a:extLst>
              <a:ext uri="{FF2B5EF4-FFF2-40B4-BE49-F238E27FC236}">
                <a16:creationId xmlns:a16="http://schemas.microsoft.com/office/drawing/2014/main" id="{73EE4502-C4B1-4949-92AE-B32B7D557EB0}"/>
              </a:ext>
            </a:extLst>
          </p:cNvPr>
          <p:cNvSpPr txBox="1"/>
          <p:nvPr/>
        </p:nvSpPr>
        <p:spPr>
          <a:xfrm>
            <a:off x="9927714" y="5717158"/>
            <a:ext cx="2070406" cy="461665"/>
          </a:xfrm>
          <a:prstGeom prst="rect">
            <a:avLst/>
          </a:prstGeom>
          <a:noFill/>
        </p:spPr>
        <p:txBody>
          <a:bodyPr wrap="square" rtlCol="0">
            <a:spAutoFit/>
          </a:bodyPr>
          <a:lstStyle/>
          <a:p>
            <a:r>
              <a:rPr lang="en-GB" sz="1200" i="1" dirty="0">
                <a:solidFill>
                  <a:schemeClr val="accent6"/>
                </a:solidFill>
              </a:rPr>
              <a:t>Stub chooses which of it’s prebuilt responses to return</a:t>
            </a:r>
          </a:p>
        </p:txBody>
      </p:sp>
      <p:grpSp>
        <p:nvGrpSpPr>
          <p:cNvPr id="155" name="Group 154">
            <a:extLst>
              <a:ext uri="{FF2B5EF4-FFF2-40B4-BE49-F238E27FC236}">
                <a16:creationId xmlns:a16="http://schemas.microsoft.com/office/drawing/2014/main" id="{7FE6B7D6-8344-4909-805D-89E2721BE706}"/>
              </a:ext>
            </a:extLst>
          </p:cNvPr>
          <p:cNvGrpSpPr/>
          <p:nvPr/>
        </p:nvGrpSpPr>
        <p:grpSpPr>
          <a:xfrm>
            <a:off x="2278185" y="2065553"/>
            <a:ext cx="1407000" cy="683261"/>
            <a:chOff x="7860138" y="4241483"/>
            <a:chExt cx="583598" cy="800969"/>
          </a:xfrm>
        </p:grpSpPr>
        <p:sp>
          <p:nvSpPr>
            <p:cNvPr id="157" name="Rectangle: Single Corner Snipped 156">
              <a:extLst>
                <a:ext uri="{FF2B5EF4-FFF2-40B4-BE49-F238E27FC236}">
                  <a16:creationId xmlns:a16="http://schemas.microsoft.com/office/drawing/2014/main" id="{4CD5DCF7-12D7-41BD-935F-3F1851A5B172}"/>
                </a:ext>
              </a:extLst>
            </p:cNvPr>
            <p:cNvSpPr/>
            <p:nvPr/>
          </p:nvSpPr>
          <p:spPr>
            <a:xfrm>
              <a:off x="7884406" y="4300330"/>
              <a:ext cx="559330" cy="742122"/>
            </a:xfrm>
            <a:prstGeom prst="snip1Rect">
              <a:avLst/>
            </a:prstGeom>
            <a:ln>
              <a:solidFill>
                <a:schemeClr val="tx2"/>
              </a:solidFill>
              <a:prstDash val="solid"/>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
          <p:nvSpPr>
            <p:cNvPr id="158" name="TextBox 157">
              <a:extLst>
                <a:ext uri="{FF2B5EF4-FFF2-40B4-BE49-F238E27FC236}">
                  <a16:creationId xmlns:a16="http://schemas.microsoft.com/office/drawing/2014/main" id="{42737EDE-D627-4A28-A74F-1B548290650D}"/>
                </a:ext>
              </a:extLst>
            </p:cNvPr>
            <p:cNvSpPr txBox="1"/>
            <p:nvPr/>
          </p:nvSpPr>
          <p:spPr>
            <a:xfrm>
              <a:off x="7860139" y="4241483"/>
              <a:ext cx="522121" cy="757677"/>
            </a:xfrm>
            <a:prstGeom prst="rect">
              <a:avLst/>
            </a:prstGeom>
            <a:noFill/>
            <a:ln>
              <a:noFill/>
              <a:prstDash val="solid"/>
            </a:ln>
          </p:spPr>
          <p:txBody>
            <a:bodyPr wrap="square" rtlCol="0">
              <a:spAutoFit/>
            </a:bodyPr>
            <a:lstStyle/>
            <a:p>
              <a:r>
                <a:rPr lang="en-GB" dirty="0"/>
                <a:t>---------------</a:t>
              </a:r>
            </a:p>
            <a:p>
              <a:r>
                <a:rPr lang="en-GB" dirty="0"/>
                <a:t>---------------</a:t>
              </a:r>
            </a:p>
          </p:txBody>
        </p:sp>
      </p:grpSp>
      <p:sp>
        <p:nvSpPr>
          <p:cNvPr id="160" name="Rectangle: Folded Corner 159">
            <a:extLst>
              <a:ext uri="{FF2B5EF4-FFF2-40B4-BE49-F238E27FC236}">
                <a16:creationId xmlns:a16="http://schemas.microsoft.com/office/drawing/2014/main" id="{6FCAEA9A-8BC6-4CC6-9E05-594DF8015529}"/>
              </a:ext>
            </a:extLst>
          </p:cNvPr>
          <p:cNvSpPr/>
          <p:nvPr/>
        </p:nvSpPr>
        <p:spPr>
          <a:xfrm>
            <a:off x="3457264" y="1452649"/>
            <a:ext cx="489426" cy="357614"/>
          </a:xfrm>
          <a:prstGeom prst="foldedCorner">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61" name="TextBox 160">
            <a:extLst>
              <a:ext uri="{FF2B5EF4-FFF2-40B4-BE49-F238E27FC236}">
                <a16:creationId xmlns:a16="http://schemas.microsoft.com/office/drawing/2014/main" id="{E0802C8C-DAC3-4126-9F62-6047E5A2E7D2}"/>
              </a:ext>
            </a:extLst>
          </p:cNvPr>
          <p:cNvSpPr txBox="1"/>
          <p:nvPr/>
        </p:nvSpPr>
        <p:spPr>
          <a:xfrm>
            <a:off x="3969399" y="1482781"/>
            <a:ext cx="844014" cy="276999"/>
          </a:xfrm>
          <a:prstGeom prst="rect">
            <a:avLst/>
          </a:prstGeom>
          <a:noFill/>
        </p:spPr>
        <p:txBody>
          <a:bodyPr wrap="none" rtlCol="0">
            <a:spAutoFit/>
          </a:bodyPr>
          <a:lstStyle/>
          <a:p>
            <a:r>
              <a:rPr lang="en-GB" sz="1200" dirty="0"/>
              <a:t>Responses</a:t>
            </a:r>
          </a:p>
        </p:txBody>
      </p:sp>
      <p:sp>
        <p:nvSpPr>
          <p:cNvPr id="163" name="TextBox 162">
            <a:extLst>
              <a:ext uri="{FF2B5EF4-FFF2-40B4-BE49-F238E27FC236}">
                <a16:creationId xmlns:a16="http://schemas.microsoft.com/office/drawing/2014/main" id="{BC7C2891-1E72-4C55-89AC-3E122796EBEF}"/>
              </a:ext>
            </a:extLst>
          </p:cNvPr>
          <p:cNvSpPr txBox="1"/>
          <p:nvPr/>
        </p:nvSpPr>
        <p:spPr>
          <a:xfrm>
            <a:off x="5375389" y="57027"/>
            <a:ext cx="6769972" cy="523220"/>
          </a:xfrm>
          <a:prstGeom prst="rect">
            <a:avLst/>
          </a:prstGeom>
          <a:noFill/>
        </p:spPr>
        <p:txBody>
          <a:bodyPr wrap="square" rtlCol="0">
            <a:spAutoFit/>
          </a:bodyPr>
          <a:lstStyle/>
          <a:p>
            <a:r>
              <a:rPr lang="en-GB" sz="2800" b="1" spc="-1" dirty="0" err="1">
                <a:solidFill>
                  <a:schemeClr val="bg2"/>
                </a:solidFill>
                <a:uFill>
                  <a:solidFill>
                    <a:srgbClr val="FFFFFF"/>
                  </a:solidFill>
                </a:uFill>
                <a:latin typeface="IBM Plex Sans SemiBold"/>
                <a:cs typeface="NBS Medium"/>
              </a:rPr>
              <a:t>LRPO</a:t>
            </a:r>
            <a:r>
              <a:rPr lang="en-GB" sz="2800" b="1" spc="-1" dirty="0">
                <a:solidFill>
                  <a:schemeClr val="bg2"/>
                </a:solidFill>
                <a:uFill>
                  <a:solidFill>
                    <a:srgbClr val="FFFFFF"/>
                  </a:solidFill>
                </a:uFill>
                <a:latin typeface="IBM Plex Sans SemiBold"/>
                <a:cs typeface="NBS Medium"/>
              </a:rPr>
              <a:t> UT </a:t>
            </a:r>
            <a:r>
              <a:rPr lang="en-GB" sz="2800" b="1" spc="-1" dirty="0" err="1">
                <a:solidFill>
                  <a:schemeClr val="bg2"/>
                </a:solidFill>
                <a:uFill>
                  <a:solidFill>
                    <a:srgbClr val="FFFFFF"/>
                  </a:solidFill>
                </a:uFill>
                <a:latin typeface="IBM Plex Sans SemiBold"/>
                <a:cs typeface="NBS Medium"/>
              </a:rPr>
              <a:t>WS</a:t>
            </a:r>
            <a:r>
              <a:rPr lang="en-GB" sz="2800" b="1" spc="-1" dirty="0">
                <a:solidFill>
                  <a:schemeClr val="bg2"/>
                </a:solidFill>
                <a:uFill>
                  <a:solidFill>
                    <a:srgbClr val="FFFFFF"/>
                  </a:solidFill>
                </a:uFill>
                <a:latin typeface="IBM Plex Sans SemiBold"/>
                <a:cs typeface="NBS Medium"/>
              </a:rPr>
              <a:t> Service Provider Example</a:t>
            </a:r>
          </a:p>
        </p:txBody>
      </p:sp>
      <p:sp>
        <p:nvSpPr>
          <p:cNvPr id="90" name="TextBox 89">
            <a:extLst>
              <a:ext uri="{FF2B5EF4-FFF2-40B4-BE49-F238E27FC236}">
                <a16:creationId xmlns:a16="http://schemas.microsoft.com/office/drawing/2014/main" id="{AF4F4511-541A-4CE7-8A42-C87F1FBDE5DF}"/>
              </a:ext>
            </a:extLst>
          </p:cNvPr>
          <p:cNvSpPr txBox="1"/>
          <p:nvPr/>
        </p:nvSpPr>
        <p:spPr>
          <a:xfrm>
            <a:off x="5540071" y="486461"/>
            <a:ext cx="4180731" cy="646331"/>
          </a:xfrm>
          <a:prstGeom prst="rect">
            <a:avLst/>
          </a:prstGeom>
          <a:noFill/>
        </p:spPr>
        <p:txBody>
          <a:bodyPr wrap="square" rtlCol="0">
            <a:spAutoFit/>
          </a:bodyPr>
          <a:lstStyle/>
          <a:p>
            <a:r>
              <a:rPr lang="en-GB" dirty="0"/>
              <a:t>AAAA </a:t>
            </a:r>
            <a:r>
              <a:rPr lang="en-GB" dirty="0" err="1"/>
              <a:t>LRPO</a:t>
            </a:r>
            <a:r>
              <a:rPr lang="en-GB" dirty="0"/>
              <a:t> calls service provider </a:t>
            </a:r>
            <a:r>
              <a:rPr lang="en-GB" dirty="0" err="1"/>
              <a:t>BBBB</a:t>
            </a:r>
            <a:r>
              <a:rPr lang="en-GB" dirty="0"/>
              <a:t> over a </a:t>
            </a:r>
            <a:r>
              <a:rPr lang="en-GB" dirty="0" err="1"/>
              <a:t>WS</a:t>
            </a:r>
            <a:r>
              <a:rPr lang="en-GB" dirty="0"/>
              <a:t> connection</a:t>
            </a:r>
          </a:p>
        </p:txBody>
      </p:sp>
    </p:spTree>
    <p:extLst>
      <p:ext uri="{BB962C8B-B14F-4D97-AF65-F5344CB8AC3E}">
        <p14:creationId xmlns:p14="http://schemas.microsoft.com/office/powerpoint/2010/main" val="1173143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Rectangle 150">
            <a:extLst>
              <a:ext uri="{FF2B5EF4-FFF2-40B4-BE49-F238E27FC236}">
                <a16:creationId xmlns:a16="http://schemas.microsoft.com/office/drawing/2014/main" id="{1C42A14C-ADC8-4B41-9355-646BDA805F66}"/>
              </a:ext>
            </a:extLst>
          </p:cNvPr>
          <p:cNvSpPr/>
          <p:nvPr/>
        </p:nvSpPr>
        <p:spPr>
          <a:xfrm>
            <a:off x="3189849" y="83458"/>
            <a:ext cx="2159611" cy="1776726"/>
          </a:xfrm>
          <a:prstGeom prst="rect">
            <a:avLst/>
          </a:prstGeom>
          <a:ln>
            <a:solidFill>
              <a:schemeClr val="accent6"/>
            </a:solidFill>
            <a:prstDash val="solid"/>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
        <p:nvSpPr>
          <p:cNvPr id="83" name="Rectangle 82">
            <a:extLst>
              <a:ext uri="{FF2B5EF4-FFF2-40B4-BE49-F238E27FC236}">
                <a16:creationId xmlns:a16="http://schemas.microsoft.com/office/drawing/2014/main" id="{0483FF83-219E-448A-B7FC-DC0014340C49}"/>
              </a:ext>
            </a:extLst>
          </p:cNvPr>
          <p:cNvSpPr/>
          <p:nvPr/>
        </p:nvSpPr>
        <p:spPr>
          <a:xfrm>
            <a:off x="9720802" y="927651"/>
            <a:ext cx="2424559" cy="5871353"/>
          </a:xfrm>
          <a:prstGeom prst="rect">
            <a:avLst/>
          </a:prstGeom>
          <a:ln>
            <a:solidFill>
              <a:schemeClr val="accent6"/>
            </a:solidFill>
            <a:prstDash val="sysDot"/>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
        <p:nvSpPr>
          <p:cNvPr id="22" name="Rectangle 21">
            <a:extLst>
              <a:ext uri="{FF2B5EF4-FFF2-40B4-BE49-F238E27FC236}">
                <a16:creationId xmlns:a16="http://schemas.microsoft.com/office/drawing/2014/main" id="{9C0C0AEC-5E8F-48F2-A79C-CF574AB1005D}"/>
              </a:ext>
            </a:extLst>
          </p:cNvPr>
          <p:cNvSpPr/>
          <p:nvPr/>
        </p:nvSpPr>
        <p:spPr>
          <a:xfrm>
            <a:off x="124111" y="927651"/>
            <a:ext cx="2950826" cy="5871353"/>
          </a:xfrm>
          <a:prstGeom prst="rect">
            <a:avLst/>
          </a:prstGeom>
          <a:ln>
            <a:prstDash val="sysDot"/>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
        <p:nvSpPr>
          <p:cNvPr id="2" name="Rectangle 1">
            <a:extLst>
              <a:ext uri="{FF2B5EF4-FFF2-40B4-BE49-F238E27FC236}">
                <a16:creationId xmlns:a16="http://schemas.microsoft.com/office/drawing/2014/main" id="{FB716B47-6FE0-43CD-AAF8-F6619863C73A}"/>
              </a:ext>
            </a:extLst>
          </p:cNvPr>
          <p:cNvSpPr/>
          <p:nvPr/>
        </p:nvSpPr>
        <p:spPr>
          <a:xfrm>
            <a:off x="4114800" y="2001078"/>
            <a:ext cx="2469320" cy="1643269"/>
          </a:xfrm>
          <a:prstGeom prst="rect">
            <a:avLst/>
          </a:prstGeom>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dirty="0">
                <a:ln w="0"/>
                <a:solidFill>
                  <a:schemeClr val="tx1"/>
                </a:solidFill>
                <a:effectLst>
                  <a:outerShdw blurRad="38100" dist="19050" dir="2700000" algn="tl" rotWithShape="0">
                    <a:schemeClr val="dk1">
                      <a:alpha val="40000"/>
                    </a:schemeClr>
                  </a:outerShdw>
                </a:effectLst>
              </a:rPr>
              <a:t>AAAA </a:t>
            </a:r>
            <a:r>
              <a:rPr lang="en-GB" dirty="0" err="1">
                <a:ln w="0"/>
                <a:solidFill>
                  <a:schemeClr val="tx1"/>
                </a:solidFill>
                <a:effectLst>
                  <a:outerShdw blurRad="38100" dist="19050" dir="2700000" algn="tl" rotWithShape="0">
                    <a:schemeClr val="dk1">
                      <a:alpha val="40000"/>
                    </a:schemeClr>
                  </a:outerShdw>
                </a:effectLst>
              </a:rPr>
              <a:t>LRPO</a:t>
            </a:r>
            <a:endParaRPr lang="en-GB" dirty="0">
              <a:ln w="0"/>
              <a:solidFill>
                <a:schemeClr val="tx1"/>
              </a:solidFill>
              <a:effectLst>
                <a:outerShdw blurRad="38100" dist="19050" dir="2700000" algn="tl" rotWithShape="0">
                  <a:schemeClr val="dk1">
                    <a:alpha val="40000"/>
                  </a:schemeClr>
                </a:outerShdw>
              </a:effectLst>
            </a:endParaRPr>
          </a:p>
        </p:txBody>
      </p:sp>
      <p:sp>
        <p:nvSpPr>
          <p:cNvPr id="6" name="TextBox 5">
            <a:extLst>
              <a:ext uri="{FF2B5EF4-FFF2-40B4-BE49-F238E27FC236}">
                <a16:creationId xmlns:a16="http://schemas.microsoft.com/office/drawing/2014/main" id="{91D5E834-DD40-410C-8BE6-40AB5DDD95F3}"/>
              </a:ext>
            </a:extLst>
          </p:cNvPr>
          <p:cNvSpPr txBox="1"/>
          <p:nvPr/>
        </p:nvSpPr>
        <p:spPr>
          <a:xfrm>
            <a:off x="7075415" y="2532904"/>
            <a:ext cx="603808" cy="369332"/>
          </a:xfrm>
          <a:prstGeom prst="rect">
            <a:avLst/>
          </a:prstGeom>
          <a:noFill/>
        </p:spPr>
        <p:txBody>
          <a:bodyPr wrap="square" rtlCol="0">
            <a:spAutoFit/>
          </a:bodyPr>
          <a:lstStyle/>
          <a:p>
            <a:r>
              <a:rPr lang="en-GB" dirty="0" err="1"/>
              <a:t>SCA</a:t>
            </a:r>
            <a:endParaRPr lang="en-GB" dirty="0"/>
          </a:p>
        </p:txBody>
      </p:sp>
      <p:sp>
        <p:nvSpPr>
          <p:cNvPr id="7" name="Rectangle: Rounded Corners 6">
            <a:extLst>
              <a:ext uri="{FF2B5EF4-FFF2-40B4-BE49-F238E27FC236}">
                <a16:creationId xmlns:a16="http://schemas.microsoft.com/office/drawing/2014/main" id="{B9A41672-EE91-48D3-B20F-AA32662D2211}"/>
              </a:ext>
            </a:extLst>
          </p:cNvPr>
          <p:cNvSpPr/>
          <p:nvPr/>
        </p:nvSpPr>
        <p:spPr>
          <a:xfrm>
            <a:off x="7726017" y="2504661"/>
            <a:ext cx="1311966" cy="622852"/>
          </a:xfrm>
          <a:prstGeom prst="roundRect">
            <a:avLst/>
          </a:prstGeom>
          <a:solidFill>
            <a:schemeClr val="accent5">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err="1">
                <a:solidFill>
                  <a:schemeClr val="accent6"/>
                </a:solidFill>
              </a:rPr>
              <a:t>SCA</a:t>
            </a:r>
            <a:r>
              <a:rPr lang="en-GB" dirty="0">
                <a:solidFill>
                  <a:schemeClr val="accent6"/>
                </a:solidFill>
              </a:rPr>
              <a:t> to </a:t>
            </a:r>
            <a:r>
              <a:rPr lang="en-GB" dirty="0" err="1">
                <a:solidFill>
                  <a:schemeClr val="accent6"/>
                </a:solidFill>
              </a:rPr>
              <a:t>WS</a:t>
            </a:r>
            <a:r>
              <a:rPr lang="en-GB" dirty="0">
                <a:solidFill>
                  <a:schemeClr val="accent6"/>
                </a:solidFill>
              </a:rPr>
              <a:t> convertor</a:t>
            </a:r>
          </a:p>
        </p:txBody>
      </p:sp>
      <p:sp>
        <p:nvSpPr>
          <p:cNvPr id="51" name="TextBox 50">
            <a:extLst>
              <a:ext uri="{FF2B5EF4-FFF2-40B4-BE49-F238E27FC236}">
                <a16:creationId xmlns:a16="http://schemas.microsoft.com/office/drawing/2014/main" id="{B51C36F2-5646-4245-A609-71ECA79A0BFA}"/>
              </a:ext>
            </a:extLst>
          </p:cNvPr>
          <p:cNvSpPr txBox="1"/>
          <p:nvPr/>
        </p:nvSpPr>
        <p:spPr>
          <a:xfrm>
            <a:off x="9250427" y="2599667"/>
            <a:ext cx="755374" cy="369332"/>
          </a:xfrm>
          <a:prstGeom prst="rect">
            <a:avLst/>
          </a:prstGeom>
          <a:noFill/>
        </p:spPr>
        <p:txBody>
          <a:bodyPr wrap="square" rtlCol="0">
            <a:spAutoFit/>
          </a:bodyPr>
          <a:lstStyle/>
          <a:p>
            <a:r>
              <a:rPr lang="en-GB" dirty="0" err="1"/>
              <a:t>WS</a:t>
            </a:r>
            <a:endParaRPr lang="en-GB" dirty="0"/>
          </a:p>
        </p:txBody>
      </p:sp>
      <p:sp>
        <p:nvSpPr>
          <p:cNvPr id="10" name="Rectangle: Folded Corner 9">
            <a:extLst>
              <a:ext uri="{FF2B5EF4-FFF2-40B4-BE49-F238E27FC236}">
                <a16:creationId xmlns:a16="http://schemas.microsoft.com/office/drawing/2014/main" id="{ED0E7A30-2BE3-4407-A94E-622DB375107F}"/>
              </a:ext>
            </a:extLst>
          </p:cNvPr>
          <p:cNvSpPr/>
          <p:nvPr/>
        </p:nvSpPr>
        <p:spPr>
          <a:xfrm>
            <a:off x="10354917" y="4488917"/>
            <a:ext cx="1020418" cy="583096"/>
          </a:xfrm>
          <a:prstGeom prst="foldedCorner">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53" name="Rectangle: Folded Corner 52">
            <a:extLst>
              <a:ext uri="{FF2B5EF4-FFF2-40B4-BE49-F238E27FC236}">
                <a16:creationId xmlns:a16="http://schemas.microsoft.com/office/drawing/2014/main" id="{A9A03D29-962F-4544-9CC7-F53CE96F0C1B}"/>
              </a:ext>
            </a:extLst>
          </p:cNvPr>
          <p:cNvSpPr/>
          <p:nvPr/>
        </p:nvSpPr>
        <p:spPr>
          <a:xfrm>
            <a:off x="10507317" y="4641317"/>
            <a:ext cx="1020418" cy="583096"/>
          </a:xfrm>
          <a:prstGeom prst="foldedCorner">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54" name="Rectangle: Folded Corner 53">
            <a:extLst>
              <a:ext uri="{FF2B5EF4-FFF2-40B4-BE49-F238E27FC236}">
                <a16:creationId xmlns:a16="http://schemas.microsoft.com/office/drawing/2014/main" id="{2AE05B5F-3568-4243-83EB-800E8147CB0A}"/>
              </a:ext>
            </a:extLst>
          </p:cNvPr>
          <p:cNvSpPr/>
          <p:nvPr/>
        </p:nvSpPr>
        <p:spPr>
          <a:xfrm>
            <a:off x="10659717" y="4793717"/>
            <a:ext cx="1020418" cy="583096"/>
          </a:xfrm>
          <a:prstGeom prst="foldedCorner">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grpSp>
        <p:nvGrpSpPr>
          <p:cNvPr id="75" name="Group 74">
            <a:extLst>
              <a:ext uri="{FF2B5EF4-FFF2-40B4-BE49-F238E27FC236}">
                <a16:creationId xmlns:a16="http://schemas.microsoft.com/office/drawing/2014/main" id="{8677242E-57B0-4770-A38F-A2D7809276AD}"/>
              </a:ext>
            </a:extLst>
          </p:cNvPr>
          <p:cNvGrpSpPr/>
          <p:nvPr/>
        </p:nvGrpSpPr>
        <p:grpSpPr>
          <a:xfrm>
            <a:off x="11183111" y="1964482"/>
            <a:ext cx="815009" cy="370842"/>
            <a:chOff x="10747513" y="2001078"/>
            <a:chExt cx="1209260" cy="470233"/>
          </a:xfrm>
        </p:grpSpPr>
        <p:cxnSp>
          <p:nvCxnSpPr>
            <p:cNvPr id="14" name="Connector: Elbow 13">
              <a:extLst>
                <a:ext uri="{FF2B5EF4-FFF2-40B4-BE49-F238E27FC236}">
                  <a16:creationId xmlns:a16="http://schemas.microsoft.com/office/drawing/2014/main" id="{156E332F-CB87-4C6B-B207-C9771F46C75D}"/>
                </a:ext>
              </a:extLst>
            </p:cNvPr>
            <p:cNvCxnSpPr>
              <a:cxnSpLocks/>
            </p:cNvCxnSpPr>
            <p:nvPr/>
          </p:nvCxnSpPr>
          <p:spPr>
            <a:xfrm>
              <a:off x="10747513" y="2001078"/>
              <a:ext cx="705678" cy="470233"/>
            </a:xfrm>
            <a:prstGeom prst="bentConnector3">
              <a:avLst>
                <a:gd name="adj1" fmla="val 50000"/>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58" name="Connector: Elbow 57">
              <a:extLst>
                <a:ext uri="{FF2B5EF4-FFF2-40B4-BE49-F238E27FC236}">
                  <a16:creationId xmlns:a16="http://schemas.microsoft.com/office/drawing/2014/main" id="{2D647180-8B80-4AE2-8C6E-E8603137FBA7}"/>
                </a:ext>
              </a:extLst>
            </p:cNvPr>
            <p:cNvCxnSpPr>
              <a:cxnSpLocks/>
            </p:cNvCxnSpPr>
            <p:nvPr/>
          </p:nvCxnSpPr>
          <p:spPr>
            <a:xfrm rot="10800000" flipV="1">
              <a:off x="11446564" y="2007484"/>
              <a:ext cx="510209" cy="463827"/>
            </a:xfrm>
            <a:prstGeom prst="bentConnector3">
              <a:avLst/>
            </a:prstGeom>
            <a:ln>
              <a:solidFill>
                <a:schemeClr val="accent6"/>
              </a:solidFill>
            </a:ln>
          </p:spPr>
          <p:style>
            <a:lnRef idx="2">
              <a:schemeClr val="accent1"/>
            </a:lnRef>
            <a:fillRef idx="0">
              <a:schemeClr val="accent1"/>
            </a:fillRef>
            <a:effectRef idx="1">
              <a:schemeClr val="accent1"/>
            </a:effectRef>
            <a:fontRef idx="minor">
              <a:schemeClr val="tx1"/>
            </a:fontRef>
          </p:style>
        </p:cxnSp>
      </p:grpSp>
      <p:sp>
        <p:nvSpPr>
          <p:cNvPr id="20" name="TextBox 19">
            <a:extLst>
              <a:ext uri="{FF2B5EF4-FFF2-40B4-BE49-F238E27FC236}">
                <a16:creationId xmlns:a16="http://schemas.microsoft.com/office/drawing/2014/main" id="{76EC2747-4F19-4BBF-A2D3-E8008C33A297}"/>
              </a:ext>
            </a:extLst>
          </p:cNvPr>
          <p:cNvSpPr txBox="1"/>
          <p:nvPr/>
        </p:nvSpPr>
        <p:spPr>
          <a:xfrm>
            <a:off x="235078" y="3192446"/>
            <a:ext cx="1355564" cy="400110"/>
          </a:xfrm>
          <a:prstGeom prst="rect">
            <a:avLst/>
          </a:prstGeom>
          <a:noFill/>
        </p:spPr>
        <p:txBody>
          <a:bodyPr wrap="none" rtlCol="0">
            <a:spAutoFit/>
          </a:bodyPr>
          <a:lstStyle/>
          <a:p>
            <a:r>
              <a:rPr lang="en-GB" sz="2000" b="1" dirty="0"/>
              <a:t>Test case N</a:t>
            </a:r>
          </a:p>
        </p:txBody>
      </p:sp>
      <p:sp>
        <p:nvSpPr>
          <p:cNvPr id="28" name="Isosceles Triangle 27">
            <a:extLst>
              <a:ext uri="{FF2B5EF4-FFF2-40B4-BE49-F238E27FC236}">
                <a16:creationId xmlns:a16="http://schemas.microsoft.com/office/drawing/2014/main" id="{857733DE-3BF9-4D94-9111-56E1EF1F9145}"/>
              </a:ext>
            </a:extLst>
          </p:cNvPr>
          <p:cNvSpPr/>
          <p:nvPr/>
        </p:nvSpPr>
        <p:spPr>
          <a:xfrm>
            <a:off x="9799952" y="2100469"/>
            <a:ext cx="2329292" cy="2000321"/>
          </a:xfrm>
          <a:prstGeom prst="triangle">
            <a:avLst/>
          </a:prstGeom>
          <a:solidFill>
            <a:schemeClr val="bg1"/>
          </a:solidFill>
          <a:ln>
            <a:solidFill>
              <a:schemeClr val="accent6"/>
            </a:solidFill>
            <a:prstDash val="sysDot"/>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err="1">
                <a:solidFill>
                  <a:schemeClr val="accent6"/>
                </a:solidFill>
              </a:rPr>
              <a:t>BBBBB</a:t>
            </a:r>
            <a:r>
              <a:rPr lang="en-GB" dirty="0">
                <a:solidFill>
                  <a:schemeClr val="accent6"/>
                </a:solidFill>
              </a:rPr>
              <a:t> Stub (</a:t>
            </a:r>
            <a:r>
              <a:rPr lang="en-GB" dirty="0" err="1">
                <a:solidFill>
                  <a:schemeClr val="accent6"/>
                </a:solidFill>
              </a:rPr>
              <a:t>virt</a:t>
            </a:r>
            <a:r>
              <a:rPr lang="en-GB" dirty="0">
                <a:solidFill>
                  <a:schemeClr val="accent6"/>
                </a:solidFill>
              </a:rPr>
              <a:t>) built from </a:t>
            </a:r>
            <a:r>
              <a:rPr lang="en-GB" dirty="0" err="1">
                <a:solidFill>
                  <a:schemeClr val="accent6"/>
                </a:solidFill>
              </a:rPr>
              <a:t>BBBB</a:t>
            </a:r>
            <a:r>
              <a:rPr lang="en-GB" dirty="0">
                <a:solidFill>
                  <a:schemeClr val="accent6"/>
                </a:solidFill>
              </a:rPr>
              <a:t> WSDL</a:t>
            </a:r>
          </a:p>
          <a:p>
            <a:pPr algn="ctr"/>
            <a:endParaRPr lang="en-GB" dirty="0"/>
          </a:p>
        </p:txBody>
      </p:sp>
      <p:cxnSp>
        <p:nvCxnSpPr>
          <p:cNvPr id="30" name="Straight Arrow Connector 29">
            <a:extLst>
              <a:ext uri="{FF2B5EF4-FFF2-40B4-BE49-F238E27FC236}">
                <a16:creationId xmlns:a16="http://schemas.microsoft.com/office/drawing/2014/main" id="{7DB629B5-B117-4634-AB51-FE57243A8F62}"/>
              </a:ext>
            </a:extLst>
          </p:cNvPr>
          <p:cNvCxnSpPr>
            <a:cxnSpLocks/>
            <a:stCxn id="2" idx="3"/>
            <a:endCxn id="7" idx="1"/>
          </p:cNvCxnSpPr>
          <p:nvPr/>
        </p:nvCxnSpPr>
        <p:spPr>
          <a:xfrm flipV="1">
            <a:off x="6584120" y="2816087"/>
            <a:ext cx="1141897" cy="662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7" name="Straight Arrow Connector 86">
            <a:extLst>
              <a:ext uri="{FF2B5EF4-FFF2-40B4-BE49-F238E27FC236}">
                <a16:creationId xmlns:a16="http://schemas.microsoft.com/office/drawing/2014/main" id="{8D9FCC34-2D0A-4518-8990-C1DC03D6E39D}"/>
              </a:ext>
            </a:extLst>
          </p:cNvPr>
          <p:cNvCxnSpPr>
            <a:cxnSpLocks/>
            <a:stCxn id="7" idx="3"/>
            <a:endCxn id="28" idx="1"/>
          </p:cNvCxnSpPr>
          <p:nvPr/>
        </p:nvCxnSpPr>
        <p:spPr>
          <a:xfrm>
            <a:off x="9037983" y="2816087"/>
            <a:ext cx="1344292" cy="28454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46" name="Group 45">
            <a:extLst>
              <a:ext uri="{FF2B5EF4-FFF2-40B4-BE49-F238E27FC236}">
                <a16:creationId xmlns:a16="http://schemas.microsoft.com/office/drawing/2014/main" id="{0916A1B3-CCCC-4B95-B98B-F6C23DC17BC5}"/>
              </a:ext>
            </a:extLst>
          </p:cNvPr>
          <p:cNvGrpSpPr/>
          <p:nvPr/>
        </p:nvGrpSpPr>
        <p:grpSpPr>
          <a:xfrm>
            <a:off x="9783834" y="1659447"/>
            <a:ext cx="816056" cy="683261"/>
            <a:chOff x="7860139" y="4241483"/>
            <a:chExt cx="583597" cy="800969"/>
          </a:xfrm>
        </p:grpSpPr>
        <p:sp>
          <p:nvSpPr>
            <p:cNvPr id="47" name="Rectangle: Single Corner Snipped 46">
              <a:extLst>
                <a:ext uri="{FF2B5EF4-FFF2-40B4-BE49-F238E27FC236}">
                  <a16:creationId xmlns:a16="http://schemas.microsoft.com/office/drawing/2014/main" id="{6DF59FFD-75BB-4DDC-88D8-6BB9BF42AA64}"/>
                </a:ext>
              </a:extLst>
            </p:cNvPr>
            <p:cNvSpPr/>
            <p:nvPr/>
          </p:nvSpPr>
          <p:spPr>
            <a:xfrm>
              <a:off x="7884406" y="4300330"/>
              <a:ext cx="559330" cy="742122"/>
            </a:xfrm>
            <a:prstGeom prst="snip1Rect">
              <a:avLst/>
            </a:prstGeom>
            <a:ln>
              <a:solidFill>
                <a:schemeClr val="accent4">
                  <a:lumMod val="60000"/>
                  <a:lumOff val="40000"/>
                </a:schemeClr>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
          <p:nvSpPr>
            <p:cNvPr id="48" name="TextBox 47">
              <a:extLst>
                <a:ext uri="{FF2B5EF4-FFF2-40B4-BE49-F238E27FC236}">
                  <a16:creationId xmlns:a16="http://schemas.microsoft.com/office/drawing/2014/main" id="{7D8C9FF8-D9E6-480C-AA85-228C707ADE81}"/>
                </a:ext>
              </a:extLst>
            </p:cNvPr>
            <p:cNvSpPr txBox="1"/>
            <p:nvPr/>
          </p:nvSpPr>
          <p:spPr>
            <a:xfrm>
              <a:off x="7860139" y="4241483"/>
              <a:ext cx="522121" cy="757676"/>
            </a:xfrm>
            <a:prstGeom prst="rect">
              <a:avLst/>
            </a:prstGeom>
            <a:noFill/>
          </p:spPr>
          <p:txBody>
            <a:bodyPr wrap="square" rtlCol="0">
              <a:spAutoFit/>
            </a:bodyPr>
            <a:lstStyle/>
            <a:p>
              <a:r>
                <a:rPr lang="en-GB" dirty="0"/>
                <a:t>--------------</a:t>
              </a:r>
            </a:p>
          </p:txBody>
        </p:sp>
      </p:grpSp>
      <p:sp>
        <p:nvSpPr>
          <p:cNvPr id="3" name="Arc 2">
            <a:extLst>
              <a:ext uri="{FF2B5EF4-FFF2-40B4-BE49-F238E27FC236}">
                <a16:creationId xmlns:a16="http://schemas.microsoft.com/office/drawing/2014/main" id="{468872CD-F590-490F-A5F8-19E29CBDDC03}"/>
              </a:ext>
            </a:extLst>
          </p:cNvPr>
          <p:cNvSpPr/>
          <p:nvPr/>
        </p:nvSpPr>
        <p:spPr>
          <a:xfrm>
            <a:off x="10195337" y="1287456"/>
            <a:ext cx="1379160" cy="1569241"/>
          </a:xfrm>
          <a:prstGeom prst="arc">
            <a:avLst>
              <a:gd name="adj1" fmla="val 11929206"/>
              <a:gd name="adj2" fmla="val 21295094"/>
            </a:avLst>
          </a:prstGeom>
          <a:ln>
            <a:headEnd type="none" w="med" len="med"/>
            <a:tailEnd type="arrow" w="med" len="med"/>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GB"/>
          </a:p>
        </p:txBody>
      </p:sp>
      <p:grpSp>
        <p:nvGrpSpPr>
          <p:cNvPr id="18" name="Group 17">
            <a:extLst>
              <a:ext uri="{FF2B5EF4-FFF2-40B4-BE49-F238E27FC236}">
                <a16:creationId xmlns:a16="http://schemas.microsoft.com/office/drawing/2014/main" id="{2E2CEBEF-2AC1-4B74-861C-94140683EF67}"/>
              </a:ext>
            </a:extLst>
          </p:cNvPr>
          <p:cNvGrpSpPr/>
          <p:nvPr/>
        </p:nvGrpSpPr>
        <p:grpSpPr>
          <a:xfrm>
            <a:off x="461490" y="1088319"/>
            <a:ext cx="1142429" cy="1915932"/>
            <a:chOff x="681821" y="1326808"/>
            <a:chExt cx="1142429" cy="1915932"/>
          </a:xfrm>
        </p:grpSpPr>
        <p:grpSp>
          <p:nvGrpSpPr>
            <p:cNvPr id="8" name="Group 7">
              <a:extLst>
                <a:ext uri="{FF2B5EF4-FFF2-40B4-BE49-F238E27FC236}">
                  <a16:creationId xmlns:a16="http://schemas.microsoft.com/office/drawing/2014/main" id="{A71D048A-9693-481E-BB51-4CF92FB9E379}"/>
                </a:ext>
              </a:extLst>
            </p:cNvPr>
            <p:cNvGrpSpPr/>
            <p:nvPr/>
          </p:nvGrpSpPr>
          <p:grpSpPr>
            <a:xfrm>
              <a:off x="681821" y="1326808"/>
              <a:ext cx="1142429" cy="901184"/>
              <a:chOff x="681821" y="1326808"/>
              <a:chExt cx="1142429" cy="901184"/>
            </a:xfrm>
          </p:grpSpPr>
          <p:sp>
            <p:nvSpPr>
              <p:cNvPr id="4" name="Smiley Face 3">
                <a:extLst>
                  <a:ext uri="{FF2B5EF4-FFF2-40B4-BE49-F238E27FC236}">
                    <a16:creationId xmlns:a16="http://schemas.microsoft.com/office/drawing/2014/main" id="{DB955288-7834-49B9-BB2C-53811F4DEA7C}"/>
                  </a:ext>
                </a:extLst>
              </p:cNvPr>
              <p:cNvSpPr/>
              <p:nvPr/>
            </p:nvSpPr>
            <p:spPr>
              <a:xfrm>
                <a:off x="874181" y="1684653"/>
                <a:ext cx="662609" cy="543339"/>
              </a:xfrm>
              <a:prstGeom prst="smileyFac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1" name="TextBox 20">
                <a:extLst>
                  <a:ext uri="{FF2B5EF4-FFF2-40B4-BE49-F238E27FC236}">
                    <a16:creationId xmlns:a16="http://schemas.microsoft.com/office/drawing/2014/main" id="{6382CEFC-56FE-4105-BA5F-65FFD3EA2C8B}"/>
                  </a:ext>
                </a:extLst>
              </p:cNvPr>
              <p:cNvSpPr txBox="1"/>
              <p:nvPr/>
            </p:nvSpPr>
            <p:spPr>
              <a:xfrm>
                <a:off x="681821" y="1326808"/>
                <a:ext cx="1142429" cy="369332"/>
              </a:xfrm>
              <a:prstGeom prst="rect">
                <a:avLst/>
              </a:prstGeom>
              <a:noFill/>
            </p:spPr>
            <p:txBody>
              <a:bodyPr wrap="none" rtlCol="0">
                <a:spAutoFit/>
              </a:bodyPr>
              <a:lstStyle/>
              <a:p>
                <a:r>
                  <a:rPr lang="en-GB" dirty="0" err="1"/>
                  <a:t>Ready!API</a:t>
                </a:r>
                <a:endParaRPr lang="en-GB" dirty="0"/>
              </a:p>
            </p:txBody>
          </p:sp>
        </p:grpSp>
        <p:cxnSp>
          <p:nvCxnSpPr>
            <p:cNvPr id="11" name="Straight Connector 10">
              <a:extLst>
                <a:ext uri="{FF2B5EF4-FFF2-40B4-BE49-F238E27FC236}">
                  <a16:creationId xmlns:a16="http://schemas.microsoft.com/office/drawing/2014/main" id="{D4129594-0C6A-40D9-8A3C-D141D95C876B}"/>
                </a:ext>
              </a:extLst>
            </p:cNvPr>
            <p:cNvCxnSpPr>
              <a:stCxn id="4" idx="4"/>
            </p:cNvCxnSpPr>
            <p:nvPr/>
          </p:nvCxnSpPr>
          <p:spPr>
            <a:xfrm flipH="1">
              <a:off x="1205485" y="2227992"/>
              <a:ext cx="1" cy="668040"/>
            </a:xfrm>
            <a:prstGeom prst="line">
              <a:avLst/>
            </a:prstGeom>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6C6F0F9B-01D8-43E6-8133-A5C992E7EBD1}"/>
                </a:ext>
              </a:extLst>
            </p:cNvPr>
            <p:cNvCxnSpPr/>
            <p:nvPr/>
          </p:nvCxnSpPr>
          <p:spPr>
            <a:xfrm>
              <a:off x="874181" y="2403033"/>
              <a:ext cx="662609"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980855CE-AC12-4183-8967-0669C0DF3752}"/>
                </a:ext>
              </a:extLst>
            </p:cNvPr>
            <p:cNvCxnSpPr/>
            <p:nvPr/>
          </p:nvCxnSpPr>
          <p:spPr>
            <a:xfrm flipH="1">
              <a:off x="980661" y="2888973"/>
              <a:ext cx="224824" cy="324678"/>
            </a:xfrm>
            <a:prstGeom prst="line">
              <a:avLst/>
            </a:prstGeom>
          </p:spPr>
          <p:style>
            <a:lnRef idx="2">
              <a:schemeClr val="accent1"/>
            </a:lnRef>
            <a:fillRef idx="0">
              <a:schemeClr val="accent1"/>
            </a:fillRef>
            <a:effectRef idx="1">
              <a:schemeClr val="accent1"/>
            </a:effectRef>
            <a:fontRef idx="minor">
              <a:schemeClr val="tx1"/>
            </a:fontRef>
          </p:style>
        </p:cxnSp>
        <p:cxnSp>
          <p:nvCxnSpPr>
            <p:cNvPr id="60" name="Straight Connector 59">
              <a:extLst>
                <a:ext uri="{FF2B5EF4-FFF2-40B4-BE49-F238E27FC236}">
                  <a16:creationId xmlns:a16="http://schemas.microsoft.com/office/drawing/2014/main" id="{69B03A82-8751-4BF5-A143-768E121C70BD}"/>
                </a:ext>
              </a:extLst>
            </p:cNvPr>
            <p:cNvCxnSpPr>
              <a:cxnSpLocks/>
            </p:cNvCxnSpPr>
            <p:nvPr/>
          </p:nvCxnSpPr>
          <p:spPr>
            <a:xfrm>
              <a:off x="1210192" y="2902142"/>
              <a:ext cx="196921" cy="340598"/>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44" name="Group 43">
            <a:extLst>
              <a:ext uri="{FF2B5EF4-FFF2-40B4-BE49-F238E27FC236}">
                <a16:creationId xmlns:a16="http://schemas.microsoft.com/office/drawing/2014/main" id="{2E2B46C7-0533-4A8C-B77D-E3F10DC5CC95}"/>
              </a:ext>
            </a:extLst>
          </p:cNvPr>
          <p:cNvGrpSpPr/>
          <p:nvPr/>
        </p:nvGrpSpPr>
        <p:grpSpPr>
          <a:xfrm>
            <a:off x="1545431" y="3484471"/>
            <a:ext cx="1464606" cy="953381"/>
            <a:chOff x="1545431" y="3404959"/>
            <a:chExt cx="1464606" cy="953381"/>
          </a:xfrm>
        </p:grpSpPr>
        <p:grpSp>
          <p:nvGrpSpPr>
            <p:cNvPr id="63" name="Group 62">
              <a:extLst>
                <a:ext uri="{FF2B5EF4-FFF2-40B4-BE49-F238E27FC236}">
                  <a16:creationId xmlns:a16="http://schemas.microsoft.com/office/drawing/2014/main" id="{DB7E00C6-51FC-4438-8B95-BFA4AA15FAC6}"/>
                </a:ext>
              </a:extLst>
            </p:cNvPr>
            <p:cNvGrpSpPr/>
            <p:nvPr/>
          </p:nvGrpSpPr>
          <p:grpSpPr>
            <a:xfrm>
              <a:off x="1545431" y="3675079"/>
              <a:ext cx="1407000" cy="683261"/>
              <a:chOff x="7860138" y="4241483"/>
              <a:chExt cx="583598" cy="800969"/>
            </a:xfrm>
          </p:grpSpPr>
          <p:sp>
            <p:nvSpPr>
              <p:cNvPr id="65" name="Rectangle: Single Corner Snipped 64">
                <a:extLst>
                  <a:ext uri="{FF2B5EF4-FFF2-40B4-BE49-F238E27FC236}">
                    <a16:creationId xmlns:a16="http://schemas.microsoft.com/office/drawing/2014/main" id="{AD2AEF6D-0A78-4186-A4FB-5B879A145B06}"/>
                  </a:ext>
                </a:extLst>
              </p:cNvPr>
              <p:cNvSpPr/>
              <p:nvPr/>
            </p:nvSpPr>
            <p:spPr>
              <a:xfrm>
                <a:off x="7884406" y="4300330"/>
                <a:ext cx="559330" cy="742122"/>
              </a:xfrm>
              <a:prstGeom prst="snip1Rect">
                <a:avLst/>
              </a:prstGeom>
              <a:ln>
                <a:solidFill>
                  <a:schemeClr val="tx2"/>
                </a:solidFill>
                <a:prstDash val="solid"/>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
            <p:nvSpPr>
              <p:cNvPr id="66" name="TextBox 65">
                <a:extLst>
                  <a:ext uri="{FF2B5EF4-FFF2-40B4-BE49-F238E27FC236}">
                    <a16:creationId xmlns:a16="http://schemas.microsoft.com/office/drawing/2014/main" id="{A83375E5-E467-4699-A060-BCC0C02908C5}"/>
                  </a:ext>
                </a:extLst>
              </p:cNvPr>
              <p:cNvSpPr txBox="1"/>
              <p:nvPr/>
            </p:nvSpPr>
            <p:spPr>
              <a:xfrm>
                <a:off x="7860139" y="4241483"/>
                <a:ext cx="522121" cy="757677"/>
              </a:xfrm>
              <a:prstGeom prst="rect">
                <a:avLst/>
              </a:prstGeom>
              <a:noFill/>
              <a:ln>
                <a:noFill/>
                <a:prstDash val="solid"/>
              </a:ln>
            </p:spPr>
            <p:txBody>
              <a:bodyPr wrap="square" rtlCol="0">
                <a:spAutoFit/>
              </a:bodyPr>
              <a:lstStyle/>
              <a:p>
                <a:r>
                  <a:rPr lang="en-GB" dirty="0"/>
                  <a:t>---------------</a:t>
                </a:r>
              </a:p>
              <a:p>
                <a:r>
                  <a:rPr lang="en-GB" dirty="0"/>
                  <a:t>---------------</a:t>
                </a:r>
              </a:p>
            </p:txBody>
          </p:sp>
        </p:grpSp>
        <p:sp>
          <p:nvSpPr>
            <p:cNvPr id="19" name="TextBox 18">
              <a:extLst>
                <a:ext uri="{FF2B5EF4-FFF2-40B4-BE49-F238E27FC236}">
                  <a16:creationId xmlns:a16="http://schemas.microsoft.com/office/drawing/2014/main" id="{9C199591-4677-438B-B651-FA84ECAE133C}"/>
                </a:ext>
              </a:extLst>
            </p:cNvPr>
            <p:cNvSpPr txBox="1"/>
            <p:nvPr/>
          </p:nvSpPr>
          <p:spPr>
            <a:xfrm>
              <a:off x="1552779" y="3404959"/>
              <a:ext cx="1457258" cy="369332"/>
            </a:xfrm>
            <a:prstGeom prst="rect">
              <a:avLst/>
            </a:prstGeom>
            <a:noFill/>
          </p:spPr>
          <p:txBody>
            <a:bodyPr wrap="none" rtlCol="0">
              <a:spAutoFit/>
            </a:bodyPr>
            <a:lstStyle/>
            <a:p>
              <a:r>
                <a:rPr lang="en-GB" dirty="0"/>
                <a:t>Soap Request</a:t>
              </a:r>
            </a:p>
          </p:txBody>
        </p:sp>
      </p:grpSp>
      <p:grpSp>
        <p:nvGrpSpPr>
          <p:cNvPr id="79" name="Group 78">
            <a:extLst>
              <a:ext uri="{FF2B5EF4-FFF2-40B4-BE49-F238E27FC236}">
                <a16:creationId xmlns:a16="http://schemas.microsoft.com/office/drawing/2014/main" id="{2D4C7B29-20A1-489F-B582-B166468DA0F2}"/>
              </a:ext>
            </a:extLst>
          </p:cNvPr>
          <p:cNvGrpSpPr/>
          <p:nvPr/>
        </p:nvGrpSpPr>
        <p:grpSpPr>
          <a:xfrm>
            <a:off x="6899303" y="1831452"/>
            <a:ext cx="816056" cy="683261"/>
            <a:chOff x="7860139" y="4241483"/>
            <a:chExt cx="583597" cy="800969"/>
          </a:xfrm>
        </p:grpSpPr>
        <p:sp>
          <p:nvSpPr>
            <p:cNvPr id="81" name="Rectangle: Single Corner Snipped 80">
              <a:extLst>
                <a:ext uri="{FF2B5EF4-FFF2-40B4-BE49-F238E27FC236}">
                  <a16:creationId xmlns:a16="http://schemas.microsoft.com/office/drawing/2014/main" id="{A081B0BB-C6DC-42ED-B95E-B0414F1C87C0}"/>
                </a:ext>
              </a:extLst>
            </p:cNvPr>
            <p:cNvSpPr/>
            <p:nvPr/>
          </p:nvSpPr>
          <p:spPr>
            <a:xfrm>
              <a:off x="7884406" y="4300330"/>
              <a:ext cx="559330" cy="742122"/>
            </a:xfrm>
            <a:prstGeom prst="snip1Rect">
              <a:avLst/>
            </a:prstGeom>
            <a:ln>
              <a:solidFill>
                <a:schemeClr val="accent4">
                  <a:lumMod val="60000"/>
                  <a:lumOff val="40000"/>
                </a:schemeClr>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
          <p:nvSpPr>
            <p:cNvPr id="85" name="TextBox 84">
              <a:extLst>
                <a:ext uri="{FF2B5EF4-FFF2-40B4-BE49-F238E27FC236}">
                  <a16:creationId xmlns:a16="http://schemas.microsoft.com/office/drawing/2014/main" id="{6A64F531-9CB4-4D09-9846-5F0EA2FCD29C}"/>
                </a:ext>
              </a:extLst>
            </p:cNvPr>
            <p:cNvSpPr txBox="1"/>
            <p:nvPr/>
          </p:nvSpPr>
          <p:spPr>
            <a:xfrm>
              <a:off x="7860139" y="4241483"/>
              <a:ext cx="522121" cy="757676"/>
            </a:xfrm>
            <a:prstGeom prst="rect">
              <a:avLst/>
            </a:prstGeom>
            <a:noFill/>
          </p:spPr>
          <p:txBody>
            <a:bodyPr wrap="square" rtlCol="0">
              <a:spAutoFit/>
            </a:bodyPr>
            <a:lstStyle/>
            <a:p>
              <a:r>
                <a:rPr lang="en-GB" dirty="0"/>
                <a:t>--------------</a:t>
              </a:r>
            </a:p>
          </p:txBody>
        </p:sp>
      </p:grpSp>
      <p:sp>
        <p:nvSpPr>
          <p:cNvPr id="86" name="TextBox 85">
            <a:extLst>
              <a:ext uri="{FF2B5EF4-FFF2-40B4-BE49-F238E27FC236}">
                <a16:creationId xmlns:a16="http://schemas.microsoft.com/office/drawing/2014/main" id="{366EF028-566C-4595-9C6D-4DC388B560D1}"/>
              </a:ext>
            </a:extLst>
          </p:cNvPr>
          <p:cNvSpPr txBox="1"/>
          <p:nvPr/>
        </p:nvSpPr>
        <p:spPr>
          <a:xfrm>
            <a:off x="389666" y="3831690"/>
            <a:ext cx="1177630" cy="369332"/>
          </a:xfrm>
          <a:prstGeom prst="rect">
            <a:avLst/>
          </a:prstGeom>
          <a:noFill/>
        </p:spPr>
        <p:txBody>
          <a:bodyPr wrap="none" rtlCol="0">
            <a:spAutoFit/>
          </a:bodyPr>
          <a:lstStyle/>
          <a:p>
            <a:r>
              <a:rPr lang="en-GB" dirty="0"/>
              <a:t>Test step 1</a:t>
            </a:r>
          </a:p>
        </p:txBody>
      </p:sp>
      <p:cxnSp>
        <p:nvCxnSpPr>
          <p:cNvPr id="91" name="Straight Arrow Connector 90">
            <a:extLst>
              <a:ext uri="{FF2B5EF4-FFF2-40B4-BE49-F238E27FC236}">
                <a16:creationId xmlns:a16="http://schemas.microsoft.com/office/drawing/2014/main" id="{961119EC-C81A-48F4-A89C-96C4932A4215}"/>
              </a:ext>
            </a:extLst>
          </p:cNvPr>
          <p:cNvCxnSpPr>
            <a:cxnSpLocks/>
          </p:cNvCxnSpPr>
          <p:nvPr/>
        </p:nvCxnSpPr>
        <p:spPr>
          <a:xfrm flipH="1" flipV="1">
            <a:off x="6594778" y="3115139"/>
            <a:ext cx="1128549" cy="1134"/>
          </a:xfrm>
          <a:prstGeom prst="straightConnector1">
            <a:avLst/>
          </a:prstGeom>
          <a:ln>
            <a:headEnd type="none" w="med" len="med"/>
            <a:tailEnd type="arrow" w="med" len="med"/>
          </a:ln>
        </p:spPr>
        <p:style>
          <a:lnRef idx="3">
            <a:schemeClr val="accent4"/>
          </a:lnRef>
          <a:fillRef idx="0">
            <a:schemeClr val="accent4"/>
          </a:fillRef>
          <a:effectRef idx="2">
            <a:schemeClr val="accent4"/>
          </a:effectRef>
          <a:fontRef idx="minor">
            <a:schemeClr val="tx1"/>
          </a:fontRef>
        </p:style>
      </p:cxnSp>
      <p:sp>
        <p:nvSpPr>
          <p:cNvPr id="92" name="Rectangle: Folded Corner 91">
            <a:extLst>
              <a:ext uri="{FF2B5EF4-FFF2-40B4-BE49-F238E27FC236}">
                <a16:creationId xmlns:a16="http://schemas.microsoft.com/office/drawing/2014/main" id="{E6298F0C-39E0-4C77-BCE6-371A65A21AAE}"/>
              </a:ext>
            </a:extLst>
          </p:cNvPr>
          <p:cNvSpPr/>
          <p:nvPr/>
        </p:nvSpPr>
        <p:spPr>
          <a:xfrm>
            <a:off x="6987596" y="2923562"/>
            <a:ext cx="578641" cy="434965"/>
          </a:xfrm>
          <a:prstGeom prst="foldedCorner">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39" name="Arc 38">
            <a:extLst>
              <a:ext uri="{FF2B5EF4-FFF2-40B4-BE49-F238E27FC236}">
                <a16:creationId xmlns:a16="http://schemas.microsoft.com/office/drawing/2014/main" id="{694F39A8-A6A2-46A7-AD14-E4E10BD540BE}"/>
              </a:ext>
            </a:extLst>
          </p:cNvPr>
          <p:cNvSpPr/>
          <p:nvPr/>
        </p:nvSpPr>
        <p:spPr>
          <a:xfrm>
            <a:off x="9479761" y="3040266"/>
            <a:ext cx="1996918" cy="2179427"/>
          </a:xfrm>
          <a:prstGeom prst="arc">
            <a:avLst>
              <a:gd name="adj1" fmla="val 4248355"/>
              <a:gd name="adj2" fmla="val 12707112"/>
            </a:avLst>
          </a:prstGeom>
          <a:ln>
            <a:headEnd type="none" w="med" len="med"/>
            <a:tailEnd type="arrow" w="med" len="med"/>
          </a:ln>
        </p:spPr>
        <p:style>
          <a:lnRef idx="3">
            <a:schemeClr val="accent4"/>
          </a:lnRef>
          <a:fillRef idx="0">
            <a:schemeClr val="accent4"/>
          </a:fillRef>
          <a:effectRef idx="2">
            <a:schemeClr val="accent4"/>
          </a:effectRef>
          <a:fontRef idx="minor">
            <a:schemeClr val="tx1"/>
          </a:fontRef>
        </p:style>
        <p:txBody>
          <a:bodyPr rtlCol="0" anchor="ctr"/>
          <a:lstStyle/>
          <a:p>
            <a:pPr algn="ctr"/>
            <a:endParaRPr lang="en-GB"/>
          </a:p>
        </p:txBody>
      </p:sp>
      <p:cxnSp>
        <p:nvCxnSpPr>
          <p:cNvPr id="93" name="Straight Arrow Connector 92">
            <a:extLst>
              <a:ext uri="{FF2B5EF4-FFF2-40B4-BE49-F238E27FC236}">
                <a16:creationId xmlns:a16="http://schemas.microsoft.com/office/drawing/2014/main" id="{46D1D0D2-B96C-41B4-B611-2DF832C00330}"/>
              </a:ext>
            </a:extLst>
          </p:cNvPr>
          <p:cNvCxnSpPr>
            <a:cxnSpLocks/>
            <a:endCxn id="2" idx="1"/>
          </p:cNvCxnSpPr>
          <p:nvPr/>
        </p:nvCxnSpPr>
        <p:spPr>
          <a:xfrm>
            <a:off x="1167076" y="2822713"/>
            <a:ext cx="294772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9" name="TextBox 98">
            <a:extLst>
              <a:ext uri="{FF2B5EF4-FFF2-40B4-BE49-F238E27FC236}">
                <a16:creationId xmlns:a16="http://schemas.microsoft.com/office/drawing/2014/main" id="{E2BD820A-AA36-4DF0-8C1A-EA901DEE7D82}"/>
              </a:ext>
            </a:extLst>
          </p:cNvPr>
          <p:cNvSpPr txBox="1"/>
          <p:nvPr/>
        </p:nvSpPr>
        <p:spPr>
          <a:xfrm>
            <a:off x="387245" y="5758420"/>
            <a:ext cx="1177630" cy="369332"/>
          </a:xfrm>
          <a:prstGeom prst="rect">
            <a:avLst/>
          </a:prstGeom>
          <a:noFill/>
        </p:spPr>
        <p:txBody>
          <a:bodyPr wrap="none" rtlCol="0">
            <a:spAutoFit/>
          </a:bodyPr>
          <a:lstStyle/>
          <a:p>
            <a:r>
              <a:rPr lang="en-GB" dirty="0"/>
              <a:t>Test step 3</a:t>
            </a:r>
          </a:p>
        </p:txBody>
      </p:sp>
      <p:grpSp>
        <p:nvGrpSpPr>
          <p:cNvPr id="100" name="Group 99">
            <a:extLst>
              <a:ext uri="{FF2B5EF4-FFF2-40B4-BE49-F238E27FC236}">
                <a16:creationId xmlns:a16="http://schemas.microsoft.com/office/drawing/2014/main" id="{17EA4DB7-D702-4E1B-8864-52DA666F7B83}"/>
              </a:ext>
            </a:extLst>
          </p:cNvPr>
          <p:cNvGrpSpPr/>
          <p:nvPr/>
        </p:nvGrpSpPr>
        <p:grpSpPr>
          <a:xfrm>
            <a:off x="2158853" y="5659160"/>
            <a:ext cx="816056" cy="683261"/>
            <a:chOff x="7860139" y="4241483"/>
            <a:chExt cx="583597" cy="800969"/>
          </a:xfrm>
        </p:grpSpPr>
        <p:sp>
          <p:nvSpPr>
            <p:cNvPr id="101" name="Rectangle: Single Corner Snipped 100">
              <a:extLst>
                <a:ext uri="{FF2B5EF4-FFF2-40B4-BE49-F238E27FC236}">
                  <a16:creationId xmlns:a16="http://schemas.microsoft.com/office/drawing/2014/main" id="{117B8747-1BD0-4031-9004-EDAC5F17F00B}"/>
                </a:ext>
              </a:extLst>
            </p:cNvPr>
            <p:cNvSpPr/>
            <p:nvPr/>
          </p:nvSpPr>
          <p:spPr>
            <a:xfrm>
              <a:off x="7884406" y="4300330"/>
              <a:ext cx="559330" cy="742122"/>
            </a:xfrm>
            <a:prstGeom prst="snip1Rect">
              <a:avLst/>
            </a:prstGeom>
            <a:ln>
              <a:solidFill>
                <a:schemeClr val="accent4">
                  <a:lumMod val="60000"/>
                  <a:lumOff val="40000"/>
                </a:schemeClr>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
          <p:nvSpPr>
            <p:cNvPr id="102" name="TextBox 101">
              <a:extLst>
                <a:ext uri="{FF2B5EF4-FFF2-40B4-BE49-F238E27FC236}">
                  <a16:creationId xmlns:a16="http://schemas.microsoft.com/office/drawing/2014/main" id="{78BD30B0-A2D4-4F28-AB2A-66A5C57005E7}"/>
                </a:ext>
              </a:extLst>
            </p:cNvPr>
            <p:cNvSpPr txBox="1"/>
            <p:nvPr/>
          </p:nvSpPr>
          <p:spPr>
            <a:xfrm>
              <a:off x="7860139" y="4241483"/>
              <a:ext cx="522121" cy="757676"/>
            </a:xfrm>
            <a:prstGeom prst="rect">
              <a:avLst/>
            </a:prstGeom>
            <a:noFill/>
          </p:spPr>
          <p:txBody>
            <a:bodyPr wrap="square" rtlCol="0">
              <a:spAutoFit/>
            </a:bodyPr>
            <a:lstStyle/>
            <a:p>
              <a:r>
                <a:rPr lang="en-GB" dirty="0"/>
                <a:t>--------------</a:t>
              </a:r>
            </a:p>
          </p:txBody>
        </p:sp>
      </p:grpSp>
      <p:sp>
        <p:nvSpPr>
          <p:cNvPr id="103" name="TextBox 102">
            <a:extLst>
              <a:ext uri="{FF2B5EF4-FFF2-40B4-BE49-F238E27FC236}">
                <a16:creationId xmlns:a16="http://schemas.microsoft.com/office/drawing/2014/main" id="{AE562B2D-3642-4D2F-9CE4-23FF3CD6AECD}"/>
              </a:ext>
            </a:extLst>
          </p:cNvPr>
          <p:cNvSpPr txBox="1"/>
          <p:nvPr/>
        </p:nvSpPr>
        <p:spPr>
          <a:xfrm>
            <a:off x="3095558" y="5870814"/>
            <a:ext cx="4470680" cy="646331"/>
          </a:xfrm>
          <a:prstGeom prst="rect">
            <a:avLst/>
          </a:prstGeom>
          <a:noFill/>
        </p:spPr>
        <p:txBody>
          <a:bodyPr wrap="square" rtlCol="0">
            <a:spAutoFit/>
          </a:bodyPr>
          <a:lstStyle/>
          <a:p>
            <a:r>
              <a:rPr lang="en-GB" sz="1200" i="1" dirty="0">
                <a:solidFill>
                  <a:schemeClr val="accent6"/>
                </a:solidFill>
              </a:rPr>
              <a:t>Validate request received by the </a:t>
            </a:r>
            <a:r>
              <a:rPr lang="en-GB" sz="1200" i="1" dirty="0" err="1">
                <a:solidFill>
                  <a:schemeClr val="accent6"/>
                </a:solidFill>
              </a:rPr>
              <a:t>BBBB</a:t>
            </a:r>
            <a:r>
              <a:rPr lang="en-GB" sz="1200" i="1" dirty="0">
                <a:solidFill>
                  <a:schemeClr val="accent6"/>
                </a:solidFill>
              </a:rPr>
              <a:t> Stub by taking message off Q used by the Stub and checking against an expected message.</a:t>
            </a:r>
          </a:p>
          <a:p>
            <a:r>
              <a:rPr lang="en-GB" sz="1200" i="1" dirty="0">
                <a:solidFill>
                  <a:schemeClr val="accent6"/>
                </a:solidFill>
              </a:rPr>
              <a:t>.</a:t>
            </a:r>
          </a:p>
        </p:txBody>
      </p:sp>
      <p:sp>
        <p:nvSpPr>
          <p:cNvPr id="104" name="TextBox 103">
            <a:extLst>
              <a:ext uri="{FF2B5EF4-FFF2-40B4-BE49-F238E27FC236}">
                <a16:creationId xmlns:a16="http://schemas.microsoft.com/office/drawing/2014/main" id="{68B48106-9B61-42E0-9A00-10A2CEDBC789}"/>
              </a:ext>
            </a:extLst>
          </p:cNvPr>
          <p:cNvSpPr txBox="1"/>
          <p:nvPr/>
        </p:nvSpPr>
        <p:spPr>
          <a:xfrm>
            <a:off x="3185150" y="4811598"/>
            <a:ext cx="4100620" cy="646331"/>
          </a:xfrm>
          <a:prstGeom prst="rect">
            <a:avLst/>
          </a:prstGeom>
          <a:noFill/>
        </p:spPr>
        <p:txBody>
          <a:bodyPr wrap="square" rtlCol="0">
            <a:spAutoFit/>
          </a:bodyPr>
          <a:lstStyle/>
          <a:p>
            <a:r>
              <a:rPr lang="en-GB" sz="1200" i="1" dirty="0">
                <a:solidFill>
                  <a:schemeClr val="accent6"/>
                </a:solidFill>
              </a:rPr>
              <a:t>(Depending on test case) Validate message put on Q used by AAAA (e.g. audit or Q for another service or process), by comparing to an expected message content.</a:t>
            </a:r>
          </a:p>
        </p:txBody>
      </p:sp>
      <p:sp>
        <p:nvSpPr>
          <p:cNvPr id="105" name="TextBox 104">
            <a:extLst>
              <a:ext uri="{FF2B5EF4-FFF2-40B4-BE49-F238E27FC236}">
                <a16:creationId xmlns:a16="http://schemas.microsoft.com/office/drawing/2014/main" id="{B43D2FE5-C42A-4F2D-B646-6BFE683394C3}"/>
              </a:ext>
            </a:extLst>
          </p:cNvPr>
          <p:cNvSpPr txBox="1"/>
          <p:nvPr/>
        </p:nvSpPr>
        <p:spPr>
          <a:xfrm>
            <a:off x="3169505" y="3977986"/>
            <a:ext cx="1578894" cy="276999"/>
          </a:xfrm>
          <a:prstGeom prst="rect">
            <a:avLst/>
          </a:prstGeom>
          <a:noFill/>
        </p:spPr>
        <p:txBody>
          <a:bodyPr wrap="none" rtlCol="0">
            <a:spAutoFit/>
          </a:bodyPr>
          <a:lstStyle/>
          <a:p>
            <a:r>
              <a:rPr lang="en-GB" sz="1200" i="1" dirty="0">
                <a:solidFill>
                  <a:schemeClr val="accent6"/>
                </a:solidFill>
              </a:rPr>
              <a:t>Send request to AAAA</a:t>
            </a:r>
          </a:p>
        </p:txBody>
      </p:sp>
      <p:sp>
        <p:nvSpPr>
          <p:cNvPr id="106" name="TextBox 105">
            <a:extLst>
              <a:ext uri="{FF2B5EF4-FFF2-40B4-BE49-F238E27FC236}">
                <a16:creationId xmlns:a16="http://schemas.microsoft.com/office/drawing/2014/main" id="{2076667F-C165-43BD-93DD-B5ACDF2A87B2}"/>
              </a:ext>
            </a:extLst>
          </p:cNvPr>
          <p:cNvSpPr txBox="1"/>
          <p:nvPr/>
        </p:nvSpPr>
        <p:spPr>
          <a:xfrm>
            <a:off x="396339" y="4626932"/>
            <a:ext cx="1177630" cy="369332"/>
          </a:xfrm>
          <a:prstGeom prst="rect">
            <a:avLst/>
          </a:prstGeom>
          <a:noFill/>
        </p:spPr>
        <p:txBody>
          <a:bodyPr wrap="none" rtlCol="0">
            <a:spAutoFit/>
          </a:bodyPr>
          <a:lstStyle/>
          <a:p>
            <a:r>
              <a:rPr lang="en-GB" dirty="0"/>
              <a:t>Test step 2</a:t>
            </a:r>
          </a:p>
        </p:txBody>
      </p:sp>
      <p:grpSp>
        <p:nvGrpSpPr>
          <p:cNvPr id="107" name="Group 106">
            <a:extLst>
              <a:ext uri="{FF2B5EF4-FFF2-40B4-BE49-F238E27FC236}">
                <a16:creationId xmlns:a16="http://schemas.microsoft.com/office/drawing/2014/main" id="{F6A04698-6D24-4C91-8705-8916955A4706}"/>
              </a:ext>
            </a:extLst>
          </p:cNvPr>
          <p:cNvGrpSpPr/>
          <p:nvPr/>
        </p:nvGrpSpPr>
        <p:grpSpPr>
          <a:xfrm>
            <a:off x="6021882" y="4220160"/>
            <a:ext cx="815009" cy="370842"/>
            <a:chOff x="10747513" y="2001078"/>
            <a:chExt cx="1209260" cy="470233"/>
          </a:xfrm>
        </p:grpSpPr>
        <p:cxnSp>
          <p:nvCxnSpPr>
            <p:cNvPr id="108" name="Connector: Elbow 107">
              <a:extLst>
                <a:ext uri="{FF2B5EF4-FFF2-40B4-BE49-F238E27FC236}">
                  <a16:creationId xmlns:a16="http://schemas.microsoft.com/office/drawing/2014/main" id="{850F6AB3-11BA-418B-A804-DD6CCD434FF1}"/>
                </a:ext>
              </a:extLst>
            </p:cNvPr>
            <p:cNvCxnSpPr>
              <a:cxnSpLocks/>
            </p:cNvCxnSpPr>
            <p:nvPr/>
          </p:nvCxnSpPr>
          <p:spPr>
            <a:xfrm>
              <a:off x="10747513" y="2001078"/>
              <a:ext cx="705678" cy="470233"/>
            </a:xfrm>
            <a:prstGeom prst="bentConnector3">
              <a:avLst>
                <a:gd name="adj1" fmla="val 50000"/>
              </a:avLst>
            </a:prstGeom>
            <a:ln>
              <a:solidFill>
                <a:srgbClr val="FFC000"/>
              </a:solidFill>
            </a:ln>
          </p:spPr>
          <p:style>
            <a:lnRef idx="2">
              <a:schemeClr val="accent1"/>
            </a:lnRef>
            <a:fillRef idx="0">
              <a:schemeClr val="accent1"/>
            </a:fillRef>
            <a:effectRef idx="1">
              <a:schemeClr val="accent1"/>
            </a:effectRef>
            <a:fontRef idx="minor">
              <a:schemeClr val="tx1"/>
            </a:fontRef>
          </p:style>
        </p:cxnSp>
        <p:cxnSp>
          <p:nvCxnSpPr>
            <p:cNvPr id="109" name="Connector: Elbow 108">
              <a:extLst>
                <a:ext uri="{FF2B5EF4-FFF2-40B4-BE49-F238E27FC236}">
                  <a16:creationId xmlns:a16="http://schemas.microsoft.com/office/drawing/2014/main" id="{FA5DF811-F824-41DD-9996-2846576A98B2}"/>
                </a:ext>
              </a:extLst>
            </p:cNvPr>
            <p:cNvCxnSpPr>
              <a:cxnSpLocks/>
            </p:cNvCxnSpPr>
            <p:nvPr/>
          </p:nvCxnSpPr>
          <p:spPr>
            <a:xfrm rot="10800000" flipV="1">
              <a:off x="11446564" y="2007484"/>
              <a:ext cx="510209" cy="463827"/>
            </a:xfrm>
            <a:prstGeom prst="bentConnector3">
              <a:avLst/>
            </a:prstGeom>
            <a:ln>
              <a:solidFill>
                <a:srgbClr val="FFC000"/>
              </a:solidFill>
            </a:ln>
          </p:spPr>
          <p:style>
            <a:lnRef idx="2">
              <a:schemeClr val="accent1"/>
            </a:lnRef>
            <a:fillRef idx="0">
              <a:schemeClr val="accent1"/>
            </a:fillRef>
            <a:effectRef idx="1">
              <a:schemeClr val="accent1"/>
            </a:effectRef>
            <a:fontRef idx="minor">
              <a:schemeClr val="tx1"/>
            </a:fontRef>
          </p:style>
        </p:cxnSp>
      </p:grpSp>
      <p:sp>
        <p:nvSpPr>
          <p:cNvPr id="113" name="Rectangle: Folded Corner 112">
            <a:extLst>
              <a:ext uri="{FF2B5EF4-FFF2-40B4-BE49-F238E27FC236}">
                <a16:creationId xmlns:a16="http://schemas.microsoft.com/office/drawing/2014/main" id="{F80F6510-8A02-4F5C-BF9B-6011E04A7373}"/>
              </a:ext>
            </a:extLst>
          </p:cNvPr>
          <p:cNvSpPr/>
          <p:nvPr/>
        </p:nvSpPr>
        <p:spPr>
          <a:xfrm>
            <a:off x="4263604" y="3090663"/>
            <a:ext cx="578641" cy="434965"/>
          </a:xfrm>
          <a:prstGeom prst="foldedCorner">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94" name="TextBox 93">
            <a:extLst>
              <a:ext uri="{FF2B5EF4-FFF2-40B4-BE49-F238E27FC236}">
                <a16:creationId xmlns:a16="http://schemas.microsoft.com/office/drawing/2014/main" id="{00638B9D-2D03-4C02-9EC9-5179417E1DAA}"/>
              </a:ext>
            </a:extLst>
          </p:cNvPr>
          <p:cNvSpPr txBox="1"/>
          <p:nvPr/>
        </p:nvSpPr>
        <p:spPr>
          <a:xfrm>
            <a:off x="4804082" y="3115139"/>
            <a:ext cx="955711" cy="369332"/>
          </a:xfrm>
          <a:prstGeom prst="rect">
            <a:avLst/>
          </a:prstGeom>
          <a:noFill/>
        </p:spPr>
        <p:txBody>
          <a:bodyPr wrap="none" rtlCol="0">
            <a:spAutoFit/>
          </a:bodyPr>
          <a:lstStyle/>
          <a:p>
            <a:r>
              <a:rPr lang="en-GB" dirty="0"/>
              <a:t>+ logic =</a:t>
            </a:r>
          </a:p>
        </p:txBody>
      </p:sp>
      <p:grpSp>
        <p:nvGrpSpPr>
          <p:cNvPr id="114" name="Group 113">
            <a:extLst>
              <a:ext uri="{FF2B5EF4-FFF2-40B4-BE49-F238E27FC236}">
                <a16:creationId xmlns:a16="http://schemas.microsoft.com/office/drawing/2014/main" id="{B2C4528B-BB8F-4B7E-92B3-79E41E0D468C}"/>
              </a:ext>
            </a:extLst>
          </p:cNvPr>
          <p:cNvGrpSpPr/>
          <p:nvPr/>
        </p:nvGrpSpPr>
        <p:grpSpPr>
          <a:xfrm>
            <a:off x="5700053" y="3055628"/>
            <a:ext cx="649864" cy="505034"/>
            <a:chOff x="7860140" y="4300330"/>
            <a:chExt cx="583596" cy="742122"/>
          </a:xfrm>
        </p:grpSpPr>
        <p:sp>
          <p:nvSpPr>
            <p:cNvPr id="115" name="Rectangle: Single Corner Snipped 114">
              <a:extLst>
                <a:ext uri="{FF2B5EF4-FFF2-40B4-BE49-F238E27FC236}">
                  <a16:creationId xmlns:a16="http://schemas.microsoft.com/office/drawing/2014/main" id="{3F07CC77-52C6-4407-BE1C-5BCE09733FDC}"/>
                </a:ext>
              </a:extLst>
            </p:cNvPr>
            <p:cNvSpPr/>
            <p:nvPr/>
          </p:nvSpPr>
          <p:spPr>
            <a:xfrm>
              <a:off x="7884406" y="4300330"/>
              <a:ext cx="559330" cy="742122"/>
            </a:xfrm>
            <a:prstGeom prst="snip1Rect">
              <a:avLst/>
            </a:prstGeom>
            <a:ln>
              <a:solidFill>
                <a:srgbClr val="92D050"/>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
          <p:nvSpPr>
            <p:cNvPr id="116" name="TextBox 115">
              <a:extLst>
                <a:ext uri="{FF2B5EF4-FFF2-40B4-BE49-F238E27FC236}">
                  <a16:creationId xmlns:a16="http://schemas.microsoft.com/office/drawing/2014/main" id="{34E7B7D1-FA25-4672-BF37-CFDE0EAE3C5F}"/>
                </a:ext>
              </a:extLst>
            </p:cNvPr>
            <p:cNvSpPr txBox="1"/>
            <p:nvPr/>
          </p:nvSpPr>
          <p:spPr>
            <a:xfrm>
              <a:off x="7860140" y="4373512"/>
              <a:ext cx="496230" cy="542715"/>
            </a:xfrm>
            <a:prstGeom prst="rect">
              <a:avLst/>
            </a:prstGeom>
            <a:noFill/>
            <a:ln>
              <a:noFill/>
            </a:ln>
          </p:spPr>
          <p:txBody>
            <a:bodyPr wrap="square" rtlCol="0">
              <a:spAutoFit/>
            </a:bodyPr>
            <a:lstStyle/>
            <a:p>
              <a:r>
                <a:rPr lang="en-GB" dirty="0"/>
                <a:t>----</a:t>
              </a:r>
            </a:p>
          </p:txBody>
        </p:sp>
      </p:grpSp>
      <p:sp>
        <p:nvSpPr>
          <p:cNvPr id="120" name="Arc 119">
            <a:extLst>
              <a:ext uri="{FF2B5EF4-FFF2-40B4-BE49-F238E27FC236}">
                <a16:creationId xmlns:a16="http://schemas.microsoft.com/office/drawing/2014/main" id="{1E82354A-898B-491A-B3AD-94A46EE93E7E}"/>
              </a:ext>
            </a:extLst>
          </p:cNvPr>
          <p:cNvSpPr/>
          <p:nvPr/>
        </p:nvSpPr>
        <p:spPr>
          <a:xfrm flipH="1" flipV="1">
            <a:off x="6004010" y="3536051"/>
            <a:ext cx="355932" cy="1149896"/>
          </a:xfrm>
          <a:prstGeom prst="arc">
            <a:avLst>
              <a:gd name="adj1" fmla="val 5911469"/>
              <a:gd name="adj2" fmla="val 10674765"/>
            </a:avLst>
          </a:prstGeom>
          <a:ln>
            <a:headEnd type="none" w="med" len="med"/>
            <a:tailEnd type="arrow" w="med" len="med"/>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GB"/>
          </a:p>
        </p:txBody>
      </p:sp>
      <p:grpSp>
        <p:nvGrpSpPr>
          <p:cNvPr id="121" name="Group 120">
            <a:extLst>
              <a:ext uri="{FF2B5EF4-FFF2-40B4-BE49-F238E27FC236}">
                <a16:creationId xmlns:a16="http://schemas.microsoft.com/office/drawing/2014/main" id="{F7888733-C5CD-46D7-84EA-608B302F46A6}"/>
              </a:ext>
            </a:extLst>
          </p:cNvPr>
          <p:cNvGrpSpPr/>
          <p:nvPr/>
        </p:nvGrpSpPr>
        <p:grpSpPr>
          <a:xfrm>
            <a:off x="1296196" y="6153191"/>
            <a:ext cx="657256" cy="320112"/>
            <a:chOff x="10747513" y="2001078"/>
            <a:chExt cx="1209260" cy="470233"/>
          </a:xfrm>
        </p:grpSpPr>
        <p:cxnSp>
          <p:nvCxnSpPr>
            <p:cNvPr id="122" name="Connector: Elbow 121">
              <a:extLst>
                <a:ext uri="{FF2B5EF4-FFF2-40B4-BE49-F238E27FC236}">
                  <a16:creationId xmlns:a16="http://schemas.microsoft.com/office/drawing/2014/main" id="{F5866D69-407E-4ADC-B017-273128D0DB2B}"/>
                </a:ext>
              </a:extLst>
            </p:cNvPr>
            <p:cNvCxnSpPr>
              <a:cxnSpLocks/>
            </p:cNvCxnSpPr>
            <p:nvPr/>
          </p:nvCxnSpPr>
          <p:spPr>
            <a:xfrm>
              <a:off x="10747513" y="2001078"/>
              <a:ext cx="705678" cy="470233"/>
            </a:xfrm>
            <a:prstGeom prst="bentConnector3">
              <a:avLst>
                <a:gd name="adj1" fmla="val 50000"/>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123" name="Connector: Elbow 122">
              <a:extLst>
                <a:ext uri="{FF2B5EF4-FFF2-40B4-BE49-F238E27FC236}">
                  <a16:creationId xmlns:a16="http://schemas.microsoft.com/office/drawing/2014/main" id="{3A165C4B-4154-4113-88B8-6F64486C70D2}"/>
                </a:ext>
              </a:extLst>
            </p:cNvPr>
            <p:cNvCxnSpPr>
              <a:cxnSpLocks/>
            </p:cNvCxnSpPr>
            <p:nvPr/>
          </p:nvCxnSpPr>
          <p:spPr>
            <a:xfrm rot="10800000" flipV="1">
              <a:off x="11446564" y="2007484"/>
              <a:ext cx="510209" cy="463827"/>
            </a:xfrm>
            <a:prstGeom prst="bentConnector3">
              <a:avLst/>
            </a:prstGeom>
            <a:ln>
              <a:solidFill>
                <a:schemeClr val="accent6"/>
              </a:solidFill>
            </a:ln>
          </p:spPr>
          <p:style>
            <a:lnRef idx="2">
              <a:schemeClr val="accent1"/>
            </a:lnRef>
            <a:fillRef idx="0">
              <a:schemeClr val="accent1"/>
            </a:fillRef>
            <a:effectRef idx="1">
              <a:schemeClr val="accent1"/>
            </a:effectRef>
            <a:fontRef idx="minor">
              <a:schemeClr val="tx1"/>
            </a:fontRef>
          </p:style>
        </p:cxnSp>
      </p:grpSp>
      <p:sp>
        <p:nvSpPr>
          <p:cNvPr id="124" name="Arc 123">
            <a:extLst>
              <a:ext uri="{FF2B5EF4-FFF2-40B4-BE49-F238E27FC236}">
                <a16:creationId xmlns:a16="http://schemas.microsoft.com/office/drawing/2014/main" id="{45511CCA-52AE-48B9-BB29-A5B84A4DFED8}"/>
              </a:ext>
            </a:extLst>
          </p:cNvPr>
          <p:cNvSpPr/>
          <p:nvPr/>
        </p:nvSpPr>
        <p:spPr>
          <a:xfrm flipH="1" flipV="1">
            <a:off x="1480963" y="5976439"/>
            <a:ext cx="1116902" cy="706969"/>
          </a:xfrm>
          <a:prstGeom prst="arc">
            <a:avLst>
              <a:gd name="adj1" fmla="val 1628798"/>
              <a:gd name="adj2" fmla="val 7438997"/>
            </a:avLst>
          </a:prstGeom>
          <a:ln>
            <a:headEnd type="none" w="med" len="med"/>
            <a:tailEnd type="arrow" w="med" len="med"/>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GB"/>
          </a:p>
        </p:txBody>
      </p:sp>
      <p:grpSp>
        <p:nvGrpSpPr>
          <p:cNvPr id="132" name="Group 131">
            <a:extLst>
              <a:ext uri="{FF2B5EF4-FFF2-40B4-BE49-F238E27FC236}">
                <a16:creationId xmlns:a16="http://schemas.microsoft.com/office/drawing/2014/main" id="{CFF3F612-0B21-4892-9623-71A482A909C9}"/>
              </a:ext>
            </a:extLst>
          </p:cNvPr>
          <p:cNvGrpSpPr/>
          <p:nvPr/>
        </p:nvGrpSpPr>
        <p:grpSpPr>
          <a:xfrm>
            <a:off x="2141236" y="4586432"/>
            <a:ext cx="816056" cy="683261"/>
            <a:chOff x="7860139" y="4241483"/>
            <a:chExt cx="583597" cy="800969"/>
          </a:xfrm>
        </p:grpSpPr>
        <p:sp>
          <p:nvSpPr>
            <p:cNvPr id="133" name="Rectangle: Single Corner Snipped 132">
              <a:extLst>
                <a:ext uri="{FF2B5EF4-FFF2-40B4-BE49-F238E27FC236}">
                  <a16:creationId xmlns:a16="http://schemas.microsoft.com/office/drawing/2014/main" id="{4866AF49-C020-433A-A0CC-823D0E053383}"/>
                </a:ext>
              </a:extLst>
            </p:cNvPr>
            <p:cNvSpPr/>
            <p:nvPr/>
          </p:nvSpPr>
          <p:spPr>
            <a:xfrm>
              <a:off x="7884406" y="4300330"/>
              <a:ext cx="559330" cy="742122"/>
            </a:xfrm>
            <a:prstGeom prst="snip1Rect">
              <a:avLst/>
            </a:prstGeom>
            <a:ln>
              <a:solidFill>
                <a:srgbClr val="92D050"/>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
          <p:nvSpPr>
            <p:cNvPr id="134" name="TextBox 133">
              <a:extLst>
                <a:ext uri="{FF2B5EF4-FFF2-40B4-BE49-F238E27FC236}">
                  <a16:creationId xmlns:a16="http://schemas.microsoft.com/office/drawing/2014/main" id="{385F9318-6DCF-41DA-AE8A-4882C913085A}"/>
                </a:ext>
              </a:extLst>
            </p:cNvPr>
            <p:cNvSpPr txBox="1"/>
            <p:nvPr/>
          </p:nvSpPr>
          <p:spPr>
            <a:xfrm>
              <a:off x="7860139" y="4241483"/>
              <a:ext cx="522121" cy="757676"/>
            </a:xfrm>
            <a:prstGeom prst="rect">
              <a:avLst/>
            </a:prstGeom>
            <a:noFill/>
          </p:spPr>
          <p:txBody>
            <a:bodyPr wrap="square" rtlCol="0">
              <a:spAutoFit/>
            </a:bodyPr>
            <a:lstStyle/>
            <a:p>
              <a:r>
                <a:rPr lang="en-GB" dirty="0"/>
                <a:t>--------------</a:t>
              </a:r>
            </a:p>
          </p:txBody>
        </p:sp>
      </p:grpSp>
      <p:grpSp>
        <p:nvGrpSpPr>
          <p:cNvPr id="135" name="Group 134">
            <a:extLst>
              <a:ext uri="{FF2B5EF4-FFF2-40B4-BE49-F238E27FC236}">
                <a16:creationId xmlns:a16="http://schemas.microsoft.com/office/drawing/2014/main" id="{56FAD775-9D79-490C-8698-DFEDD116928E}"/>
              </a:ext>
            </a:extLst>
          </p:cNvPr>
          <p:cNvGrpSpPr/>
          <p:nvPr/>
        </p:nvGrpSpPr>
        <p:grpSpPr>
          <a:xfrm>
            <a:off x="1278579" y="5080463"/>
            <a:ext cx="657256" cy="320112"/>
            <a:chOff x="10747513" y="2001078"/>
            <a:chExt cx="1209260" cy="470233"/>
          </a:xfrm>
        </p:grpSpPr>
        <p:cxnSp>
          <p:nvCxnSpPr>
            <p:cNvPr id="136" name="Connector: Elbow 135">
              <a:extLst>
                <a:ext uri="{FF2B5EF4-FFF2-40B4-BE49-F238E27FC236}">
                  <a16:creationId xmlns:a16="http://schemas.microsoft.com/office/drawing/2014/main" id="{4232BDBA-94F2-462A-872A-62F57FFBD140}"/>
                </a:ext>
              </a:extLst>
            </p:cNvPr>
            <p:cNvCxnSpPr>
              <a:cxnSpLocks/>
            </p:cNvCxnSpPr>
            <p:nvPr/>
          </p:nvCxnSpPr>
          <p:spPr>
            <a:xfrm>
              <a:off x="10747513" y="2001078"/>
              <a:ext cx="705678" cy="470233"/>
            </a:xfrm>
            <a:prstGeom prst="bentConnector3">
              <a:avLst>
                <a:gd name="adj1" fmla="val 50000"/>
              </a:avLst>
            </a:prstGeom>
            <a:ln>
              <a:solidFill>
                <a:srgbClr val="FFC000"/>
              </a:solidFill>
            </a:ln>
          </p:spPr>
          <p:style>
            <a:lnRef idx="2">
              <a:schemeClr val="accent1"/>
            </a:lnRef>
            <a:fillRef idx="0">
              <a:schemeClr val="accent1"/>
            </a:fillRef>
            <a:effectRef idx="1">
              <a:schemeClr val="accent1"/>
            </a:effectRef>
            <a:fontRef idx="minor">
              <a:schemeClr val="tx1"/>
            </a:fontRef>
          </p:style>
        </p:cxnSp>
        <p:cxnSp>
          <p:nvCxnSpPr>
            <p:cNvPr id="137" name="Connector: Elbow 136">
              <a:extLst>
                <a:ext uri="{FF2B5EF4-FFF2-40B4-BE49-F238E27FC236}">
                  <a16:creationId xmlns:a16="http://schemas.microsoft.com/office/drawing/2014/main" id="{1587A83A-0323-458E-8318-B7118388BFEF}"/>
                </a:ext>
              </a:extLst>
            </p:cNvPr>
            <p:cNvCxnSpPr>
              <a:cxnSpLocks/>
            </p:cNvCxnSpPr>
            <p:nvPr/>
          </p:nvCxnSpPr>
          <p:spPr>
            <a:xfrm rot="10800000" flipV="1">
              <a:off x="11446564" y="2007484"/>
              <a:ext cx="510209" cy="463827"/>
            </a:xfrm>
            <a:prstGeom prst="bentConnector3">
              <a:avLst/>
            </a:prstGeom>
            <a:ln>
              <a:solidFill>
                <a:srgbClr val="FFC000"/>
              </a:solidFill>
            </a:ln>
          </p:spPr>
          <p:style>
            <a:lnRef idx="2">
              <a:schemeClr val="accent1"/>
            </a:lnRef>
            <a:fillRef idx="0">
              <a:schemeClr val="accent1"/>
            </a:fillRef>
            <a:effectRef idx="1">
              <a:schemeClr val="accent1"/>
            </a:effectRef>
            <a:fontRef idx="minor">
              <a:schemeClr val="tx1"/>
            </a:fontRef>
          </p:style>
        </p:cxnSp>
      </p:grpSp>
      <p:sp>
        <p:nvSpPr>
          <p:cNvPr id="138" name="Arc 137">
            <a:extLst>
              <a:ext uri="{FF2B5EF4-FFF2-40B4-BE49-F238E27FC236}">
                <a16:creationId xmlns:a16="http://schemas.microsoft.com/office/drawing/2014/main" id="{E41CDB36-6A99-43B6-A730-E621DB80996F}"/>
              </a:ext>
            </a:extLst>
          </p:cNvPr>
          <p:cNvSpPr/>
          <p:nvPr/>
        </p:nvSpPr>
        <p:spPr>
          <a:xfrm flipH="1" flipV="1">
            <a:off x="1463346" y="4903711"/>
            <a:ext cx="1116902" cy="706969"/>
          </a:xfrm>
          <a:prstGeom prst="arc">
            <a:avLst>
              <a:gd name="adj1" fmla="val 1628798"/>
              <a:gd name="adj2" fmla="val 7438997"/>
            </a:avLst>
          </a:prstGeom>
          <a:ln>
            <a:headEnd type="none" w="med" len="med"/>
            <a:tailEnd type="arrow" w="med" len="med"/>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GB"/>
          </a:p>
        </p:txBody>
      </p:sp>
      <p:cxnSp>
        <p:nvCxnSpPr>
          <p:cNvPr id="88" name="Straight Arrow Connector 87">
            <a:extLst>
              <a:ext uri="{FF2B5EF4-FFF2-40B4-BE49-F238E27FC236}">
                <a16:creationId xmlns:a16="http://schemas.microsoft.com/office/drawing/2014/main" id="{93A1F559-4332-4C48-A7E3-CCE3954E3A3E}"/>
              </a:ext>
            </a:extLst>
          </p:cNvPr>
          <p:cNvCxnSpPr>
            <a:cxnSpLocks/>
          </p:cNvCxnSpPr>
          <p:nvPr/>
        </p:nvCxnSpPr>
        <p:spPr>
          <a:xfrm flipH="1" flipV="1">
            <a:off x="9037983" y="3051312"/>
            <a:ext cx="1173330" cy="288500"/>
          </a:xfrm>
          <a:prstGeom prst="straightConnector1">
            <a:avLst/>
          </a:prstGeom>
          <a:ln>
            <a:headEnd type="none" w="med" len="med"/>
            <a:tailEnd type="arrow" w="med" len="med"/>
          </a:ln>
        </p:spPr>
        <p:style>
          <a:lnRef idx="3">
            <a:schemeClr val="accent4"/>
          </a:lnRef>
          <a:fillRef idx="0">
            <a:schemeClr val="accent4"/>
          </a:fillRef>
          <a:effectRef idx="2">
            <a:schemeClr val="accent4"/>
          </a:effectRef>
          <a:fontRef idx="minor">
            <a:schemeClr val="tx1"/>
          </a:fontRef>
        </p:style>
      </p:cxnSp>
      <p:sp>
        <p:nvSpPr>
          <p:cNvPr id="55" name="Rectangle: Folded Corner 54">
            <a:extLst>
              <a:ext uri="{FF2B5EF4-FFF2-40B4-BE49-F238E27FC236}">
                <a16:creationId xmlns:a16="http://schemas.microsoft.com/office/drawing/2014/main" id="{51F48A2B-E1C5-4173-9D9F-51BF94B57424}"/>
              </a:ext>
            </a:extLst>
          </p:cNvPr>
          <p:cNvSpPr/>
          <p:nvPr/>
        </p:nvSpPr>
        <p:spPr>
          <a:xfrm>
            <a:off x="9349073" y="3105430"/>
            <a:ext cx="578641" cy="434965"/>
          </a:xfrm>
          <a:prstGeom prst="foldedCorner">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42" name="TextBox 141">
            <a:extLst>
              <a:ext uri="{FF2B5EF4-FFF2-40B4-BE49-F238E27FC236}">
                <a16:creationId xmlns:a16="http://schemas.microsoft.com/office/drawing/2014/main" id="{FAB041DE-86E7-47B7-9489-FD309D73E887}"/>
              </a:ext>
            </a:extLst>
          </p:cNvPr>
          <p:cNvSpPr txBox="1"/>
          <p:nvPr/>
        </p:nvSpPr>
        <p:spPr>
          <a:xfrm>
            <a:off x="3352799" y="39759"/>
            <a:ext cx="543739" cy="369332"/>
          </a:xfrm>
          <a:prstGeom prst="rect">
            <a:avLst/>
          </a:prstGeom>
          <a:noFill/>
        </p:spPr>
        <p:txBody>
          <a:bodyPr wrap="none" rtlCol="0">
            <a:spAutoFit/>
          </a:bodyPr>
          <a:lstStyle/>
          <a:p>
            <a:r>
              <a:rPr lang="en-GB" b="1" u="sng" dirty="0"/>
              <a:t>KEY</a:t>
            </a:r>
          </a:p>
        </p:txBody>
      </p:sp>
      <p:sp>
        <p:nvSpPr>
          <p:cNvPr id="143" name="Rectangle 142">
            <a:extLst>
              <a:ext uri="{FF2B5EF4-FFF2-40B4-BE49-F238E27FC236}">
                <a16:creationId xmlns:a16="http://schemas.microsoft.com/office/drawing/2014/main" id="{704DFB51-3807-469B-BB5C-10E873A9D5EF}"/>
              </a:ext>
            </a:extLst>
          </p:cNvPr>
          <p:cNvSpPr/>
          <p:nvPr/>
        </p:nvSpPr>
        <p:spPr>
          <a:xfrm>
            <a:off x="3489708" y="433867"/>
            <a:ext cx="436975" cy="417949"/>
          </a:xfrm>
          <a:prstGeom prst="rect">
            <a:avLst/>
          </a:prstGeom>
          <a:ln>
            <a:prstDash val="sysDot"/>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
        <p:nvSpPr>
          <p:cNvPr id="146" name="Rectangle: Rounded Corners 145">
            <a:extLst>
              <a:ext uri="{FF2B5EF4-FFF2-40B4-BE49-F238E27FC236}">
                <a16:creationId xmlns:a16="http://schemas.microsoft.com/office/drawing/2014/main" id="{A02E7CE1-5980-466C-848A-4381C712949A}"/>
              </a:ext>
            </a:extLst>
          </p:cNvPr>
          <p:cNvSpPr/>
          <p:nvPr/>
        </p:nvSpPr>
        <p:spPr>
          <a:xfrm>
            <a:off x="3459563" y="939172"/>
            <a:ext cx="436975" cy="432448"/>
          </a:xfrm>
          <a:prstGeom prst="roundRect">
            <a:avLst/>
          </a:prstGeom>
          <a:solidFill>
            <a:schemeClr val="accent5">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solidFill>
                <a:schemeClr val="accent6"/>
              </a:solidFill>
            </a:endParaRPr>
          </a:p>
        </p:txBody>
      </p:sp>
      <p:sp>
        <p:nvSpPr>
          <p:cNvPr id="148" name="TextBox 147">
            <a:extLst>
              <a:ext uri="{FF2B5EF4-FFF2-40B4-BE49-F238E27FC236}">
                <a16:creationId xmlns:a16="http://schemas.microsoft.com/office/drawing/2014/main" id="{69079445-C47C-4A5A-93BE-05AF5A350B29}"/>
              </a:ext>
            </a:extLst>
          </p:cNvPr>
          <p:cNvSpPr txBox="1"/>
          <p:nvPr/>
        </p:nvSpPr>
        <p:spPr>
          <a:xfrm>
            <a:off x="3922466" y="407060"/>
            <a:ext cx="1426994" cy="461665"/>
          </a:xfrm>
          <a:prstGeom prst="rect">
            <a:avLst/>
          </a:prstGeom>
          <a:noFill/>
        </p:spPr>
        <p:txBody>
          <a:bodyPr wrap="none" rtlCol="0">
            <a:spAutoFit/>
          </a:bodyPr>
          <a:lstStyle/>
          <a:p>
            <a:r>
              <a:rPr lang="en-GB" sz="1200" dirty="0"/>
              <a:t>Areas controlled by </a:t>
            </a:r>
          </a:p>
          <a:p>
            <a:r>
              <a:rPr lang="en-GB" sz="1200" dirty="0"/>
              <a:t>developer/tester</a:t>
            </a:r>
          </a:p>
        </p:txBody>
      </p:sp>
      <p:sp>
        <p:nvSpPr>
          <p:cNvPr id="149" name="TextBox 148">
            <a:extLst>
              <a:ext uri="{FF2B5EF4-FFF2-40B4-BE49-F238E27FC236}">
                <a16:creationId xmlns:a16="http://schemas.microsoft.com/office/drawing/2014/main" id="{76407E41-0532-4341-80E4-3AEDBDA9104A}"/>
              </a:ext>
            </a:extLst>
          </p:cNvPr>
          <p:cNvSpPr txBox="1"/>
          <p:nvPr/>
        </p:nvSpPr>
        <p:spPr>
          <a:xfrm>
            <a:off x="3969399" y="984084"/>
            <a:ext cx="1285673" cy="276999"/>
          </a:xfrm>
          <a:prstGeom prst="rect">
            <a:avLst/>
          </a:prstGeom>
          <a:noFill/>
        </p:spPr>
        <p:txBody>
          <a:bodyPr wrap="none" rtlCol="0">
            <a:spAutoFit/>
          </a:bodyPr>
          <a:lstStyle/>
          <a:p>
            <a:r>
              <a:rPr lang="en-GB" sz="1200" dirty="0"/>
              <a:t>New components</a:t>
            </a:r>
          </a:p>
        </p:txBody>
      </p:sp>
      <p:sp>
        <p:nvSpPr>
          <p:cNvPr id="152" name="TextBox 151">
            <a:extLst>
              <a:ext uri="{FF2B5EF4-FFF2-40B4-BE49-F238E27FC236}">
                <a16:creationId xmlns:a16="http://schemas.microsoft.com/office/drawing/2014/main" id="{8D319A74-C182-416E-8A6C-59705E98FD6F}"/>
              </a:ext>
            </a:extLst>
          </p:cNvPr>
          <p:cNvSpPr txBox="1"/>
          <p:nvPr/>
        </p:nvSpPr>
        <p:spPr>
          <a:xfrm>
            <a:off x="10005801" y="689804"/>
            <a:ext cx="1713481" cy="461665"/>
          </a:xfrm>
          <a:prstGeom prst="rect">
            <a:avLst/>
          </a:prstGeom>
          <a:noFill/>
        </p:spPr>
        <p:txBody>
          <a:bodyPr wrap="square" rtlCol="0">
            <a:spAutoFit/>
          </a:bodyPr>
          <a:lstStyle/>
          <a:p>
            <a:r>
              <a:rPr lang="en-GB" sz="1200" i="1" dirty="0">
                <a:solidFill>
                  <a:schemeClr val="accent6"/>
                </a:solidFill>
              </a:rPr>
              <a:t>Request received by Stub is put in to a Q</a:t>
            </a:r>
          </a:p>
        </p:txBody>
      </p:sp>
      <p:sp>
        <p:nvSpPr>
          <p:cNvPr id="153" name="TextBox 152">
            <a:extLst>
              <a:ext uri="{FF2B5EF4-FFF2-40B4-BE49-F238E27FC236}">
                <a16:creationId xmlns:a16="http://schemas.microsoft.com/office/drawing/2014/main" id="{73EE4502-C4B1-4949-92AE-B32B7D557EB0}"/>
              </a:ext>
            </a:extLst>
          </p:cNvPr>
          <p:cNvSpPr txBox="1"/>
          <p:nvPr/>
        </p:nvSpPr>
        <p:spPr>
          <a:xfrm>
            <a:off x="9927714" y="5717158"/>
            <a:ext cx="2070406" cy="461665"/>
          </a:xfrm>
          <a:prstGeom prst="rect">
            <a:avLst/>
          </a:prstGeom>
          <a:noFill/>
        </p:spPr>
        <p:txBody>
          <a:bodyPr wrap="square" rtlCol="0">
            <a:spAutoFit/>
          </a:bodyPr>
          <a:lstStyle/>
          <a:p>
            <a:r>
              <a:rPr lang="en-GB" sz="1200" i="1" dirty="0">
                <a:solidFill>
                  <a:schemeClr val="accent6"/>
                </a:solidFill>
              </a:rPr>
              <a:t>Stub chooses which of it’s prebuilt responses to return</a:t>
            </a:r>
          </a:p>
        </p:txBody>
      </p:sp>
      <p:grpSp>
        <p:nvGrpSpPr>
          <p:cNvPr id="155" name="Group 154">
            <a:extLst>
              <a:ext uri="{FF2B5EF4-FFF2-40B4-BE49-F238E27FC236}">
                <a16:creationId xmlns:a16="http://schemas.microsoft.com/office/drawing/2014/main" id="{7FE6B7D6-8344-4909-805D-89E2721BE706}"/>
              </a:ext>
            </a:extLst>
          </p:cNvPr>
          <p:cNvGrpSpPr/>
          <p:nvPr/>
        </p:nvGrpSpPr>
        <p:grpSpPr>
          <a:xfrm>
            <a:off x="2278185" y="2065553"/>
            <a:ext cx="1407000" cy="683261"/>
            <a:chOff x="7860138" y="4241483"/>
            <a:chExt cx="583598" cy="800969"/>
          </a:xfrm>
        </p:grpSpPr>
        <p:sp>
          <p:nvSpPr>
            <p:cNvPr id="157" name="Rectangle: Single Corner Snipped 156">
              <a:extLst>
                <a:ext uri="{FF2B5EF4-FFF2-40B4-BE49-F238E27FC236}">
                  <a16:creationId xmlns:a16="http://schemas.microsoft.com/office/drawing/2014/main" id="{4CD5DCF7-12D7-41BD-935F-3F1851A5B172}"/>
                </a:ext>
              </a:extLst>
            </p:cNvPr>
            <p:cNvSpPr/>
            <p:nvPr/>
          </p:nvSpPr>
          <p:spPr>
            <a:xfrm>
              <a:off x="7884406" y="4300330"/>
              <a:ext cx="559330" cy="742122"/>
            </a:xfrm>
            <a:prstGeom prst="snip1Rect">
              <a:avLst/>
            </a:prstGeom>
            <a:ln>
              <a:solidFill>
                <a:schemeClr val="tx2"/>
              </a:solidFill>
              <a:prstDash val="solid"/>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
          <p:nvSpPr>
            <p:cNvPr id="158" name="TextBox 157">
              <a:extLst>
                <a:ext uri="{FF2B5EF4-FFF2-40B4-BE49-F238E27FC236}">
                  <a16:creationId xmlns:a16="http://schemas.microsoft.com/office/drawing/2014/main" id="{42737EDE-D627-4A28-A74F-1B548290650D}"/>
                </a:ext>
              </a:extLst>
            </p:cNvPr>
            <p:cNvSpPr txBox="1"/>
            <p:nvPr/>
          </p:nvSpPr>
          <p:spPr>
            <a:xfrm>
              <a:off x="7860139" y="4241483"/>
              <a:ext cx="522121" cy="757677"/>
            </a:xfrm>
            <a:prstGeom prst="rect">
              <a:avLst/>
            </a:prstGeom>
            <a:noFill/>
            <a:ln>
              <a:noFill/>
              <a:prstDash val="solid"/>
            </a:ln>
          </p:spPr>
          <p:txBody>
            <a:bodyPr wrap="square" rtlCol="0">
              <a:spAutoFit/>
            </a:bodyPr>
            <a:lstStyle/>
            <a:p>
              <a:r>
                <a:rPr lang="en-GB" dirty="0"/>
                <a:t>---------------</a:t>
              </a:r>
            </a:p>
            <a:p>
              <a:r>
                <a:rPr lang="en-GB" dirty="0"/>
                <a:t>---------------</a:t>
              </a:r>
            </a:p>
          </p:txBody>
        </p:sp>
      </p:grpSp>
      <p:sp>
        <p:nvSpPr>
          <p:cNvPr id="160" name="Rectangle: Folded Corner 159">
            <a:extLst>
              <a:ext uri="{FF2B5EF4-FFF2-40B4-BE49-F238E27FC236}">
                <a16:creationId xmlns:a16="http://schemas.microsoft.com/office/drawing/2014/main" id="{6FCAEA9A-8BC6-4CC6-9E05-594DF8015529}"/>
              </a:ext>
            </a:extLst>
          </p:cNvPr>
          <p:cNvSpPr/>
          <p:nvPr/>
        </p:nvSpPr>
        <p:spPr>
          <a:xfrm>
            <a:off x="3457264" y="1452649"/>
            <a:ext cx="489426" cy="357614"/>
          </a:xfrm>
          <a:prstGeom prst="foldedCorner">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61" name="TextBox 160">
            <a:extLst>
              <a:ext uri="{FF2B5EF4-FFF2-40B4-BE49-F238E27FC236}">
                <a16:creationId xmlns:a16="http://schemas.microsoft.com/office/drawing/2014/main" id="{E0802C8C-DAC3-4126-9F62-6047E5A2E7D2}"/>
              </a:ext>
            </a:extLst>
          </p:cNvPr>
          <p:cNvSpPr txBox="1"/>
          <p:nvPr/>
        </p:nvSpPr>
        <p:spPr>
          <a:xfrm>
            <a:off x="3969399" y="1482781"/>
            <a:ext cx="844014" cy="276999"/>
          </a:xfrm>
          <a:prstGeom prst="rect">
            <a:avLst/>
          </a:prstGeom>
          <a:noFill/>
        </p:spPr>
        <p:txBody>
          <a:bodyPr wrap="none" rtlCol="0">
            <a:spAutoFit/>
          </a:bodyPr>
          <a:lstStyle/>
          <a:p>
            <a:r>
              <a:rPr lang="en-GB" sz="1200" dirty="0"/>
              <a:t>Responses</a:t>
            </a:r>
          </a:p>
        </p:txBody>
      </p:sp>
      <p:sp>
        <p:nvSpPr>
          <p:cNvPr id="163" name="TextBox 162">
            <a:extLst>
              <a:ext uri="{FF2B5EF4-FFF2-40B4-BE49-F238E27FC236}">
                <a16:creationId xmlns:a16="http://schemas.microsoft.com/office/drawing/2014/main" id="{BC7C2891-1E72-4C55-89AC-3E122796EBEF}"/>
              </a:ext>
            </a:extLst>
          </p:cNvPr>
          <p:cNvSpPr txBox="1"/>
          <p:nvPr/>
        </p:nvSpPr>
        <p:spPr>
          <a:xfrm>
            <a:off x="5375389" y="57027"/>
            <a:ext cx="6769972" cy="523220"/>
          </a:xfrm>
          <a:prstGeom prst="rect">
            <a:avLst/>
          </a:prstGeom>
          <a:noFill/>
        </p:spPr>
        <p:txBody>
          <a:bodyPr wrap="square" rtlCol="0">
            <a:spAutoFit/>
          </a:bodyPr>
          <a:lstStyle/>
          <a:p>
            <a:r>
              <a:rPr lang="en-GB" sz="2800" b="1" spc="-1" dirty="0" err="1">
                <a:solidFill>
                  <a:schemeClr val="bg2"/>
                </a:solidFill>
                <a:uFill>
                  <a:solidFill>
                    <a:srgbClr val="FFFFFF"/>
                  </a:solidFill>
                </a:uFill>
                <a:latin typeface="IBM Plex Sans SemiBold"/>
                <a:ea typeface="+mj-ea"/>
                <a:cs typeface="NBS Medium"/>
              </a:rPr>
              <a:t>LRPO</a:t>
            </a:r>
            <a:r>
              <a:rPr lang="en-GB" sz="2800" b="1" spc="-1" dirty="0">
                <a:solidFill>
                  <a:schemeClr val="bg2"/>
                </a:solidFill>
                <a:uFill>
                  <a:solidFill>
                    <a:srgbClr val="FFFFFF"/>
                  </a:solidFill>
                </a:uFill>
                <a:latin typeface="IBM Plex Sans SemiBold"/>
                <a:ea typeface="+mj-ea"/>
                <a:cs typeface="NBS Medium"/>
              </a:rPr>
              <a:t> UT with </a:t>
            </a:r>
            <a:r>
              <a:rPr lang="en-GB" sz="2800" b="1" spc="-1" dirty="0" err="1">
                <a:solidFill>
                  <a:schemeClr val="bg2"/>
                </a:solidFill>
                <a:uFill>
                  <a:solidFill>
                    <a:srgbClr val="FFFFFF"/>
                  </a:solidFill>
                </a:uFill>
                <a:latin typeface="IBM Plex Sans SemiBold"/>
                <a:ea typeface="+mj-ea"/>
                <a:cs typeface="NBS Medium"/>
              </a:rPr>
              <a:t>SCA</a:t>
            </a:r>
            <a:r>
              <a:rPr lang="en-GB" sz="2800" b="1" spc="-1" dirty="0">
                <a:solidFill>
                  <a:schemeClr val="bg2"/>
                </a:solidFill>
                <a:uFill>
                  <a:solidFill>
                    <a:srgbClr val="FFFFFF"/>
                  </a:solidFill>
                </a:uFill>
                <a:latin typeface="IBM Plex Sans SemiBold"/>
                <a:ea typeface="+mj-ea"/>
                <a:cs typeface="NBS Medium"/>
              </a:rPr>
              <a:t> to </a:t>
            </a:r>
            <a:r>
              <a:rPr lang="en-GB" sz="2800" b="1" spc="-1" dirty="0" err="1">
                <a:solidFill>
                  <a:schemeClr val="bg2"/>
                </a:solidFill>
                <a:uFill>
                  <a:solidFill>
                    <a:srgbClr val="FFFFFF"/>
                  </a:solidFill>
                </a:uFill>
                <a:latin typeface="IBM Plex Sans SemiBold"/>
                <a:ea typeface="+mj-ea"/>
                <a:cs typeface="NBS Medium"/>
              </a:rPr>
              <a:t>WS</a:t>
            </a:r>
            <a:r>
              <a:rPr lang="en-GB" sz="2800" b="1" spc="-1" dirty="0">
                <a:solidFill>
                  <a:schemeClr val="bg2"/>
                </a:solidFill>
                <a:uFill>
                  <a:solidFill>
                    <a:srgbClr val="FFFFFF"/>
                  </a:solidFill>
                </a:uFill>
                <a:latin typeface="IBM Plex Sans SemiBold"/>
                <a:ea typeface="+mj-ea"/>
                <a:cs typeface="NBS Medium"/>
              </a:rPr>
              <a:t> Convertor Example</a:t>
            </a:r>
          </a:p>
        </p:txBody>
      </p:sp>
      <p:sp>
        <p:nvSpPr>
          <p:cNvPr id="165" name="TextBox 164">
            <a:extLst>
              <a:ext uri="{FF2B5EF4-FFF2-40B4-BE49-F238E27FC236}">
                <a16:creationId xmlns:a16="http://schemas.microsoft.com/office/drawing/2014/main" id="{DEE7D93F-CDA8-4446-B966-AF55E8977E0F}"/>
              </a:ext>
            </a:extLst>
          </p:cNvPr>
          <p:cNvSpPr txBox="1"/>
          <p:nvPr/>
        </p:nvSpPr>
        <p:spPr>
          <a:xfrm>
            <a:off x="5540071" y="486461"/>
            <a:ext cx="4180731" cy="646331"/>
          </a:xfrm>
          <a:prstGeom prst="rect">
            <a:avLst/>
          </a:prstGeom>
          <a:noFill/>
        </p:spPr>
        <p:txBody>
          <a:bodyPr wrap="square" rtlCol="0">
            <a:spAutoFit/>
          </a:bodyPr>
          <a:lstStyle/>
          <a:p>
            <a:r>
              <a:rPr lang="en-GB" dirty="0"/>
              <a:t>AAAA </a:t>
            </a:r>
            <a:r>
              <a:rPr lang="en-GB" dirty="0" err="1"/>
              <a:t>LRPO</a:t>
            </a:r>
            <a:r>
              <a:rPr lang="en-GB" dirty="0"/>
              <a:t> calls service provider </a:t>
            </a:r>
            <a:r>
              <a:rPr lang="en-GB" dirty="0" err="1"/>
              <a:t>BBBB</a:t>
            </a:r>
            <a:r>
              <a:rPr lang="en-GB" dirty="0"/>
              <a:t> via a </a:t>
            </a:r>
            <a:r>
              <a:rPr lang="en-GB" dirty="0" err="1"/>
              <a:t>SCA</a:t>
            </a:r>
            <a:r>
              <a:rPr lang="en-GB" dirty="0"/>
              <a:t> to </a:t>
            </a:r>
            <a:r>
              <a:rPr lang="en-GB" dirty="0" err="1"/>
              <a:t>WS</a:t>
            </a:r>
            <a:r>
              <a:rPr lang="en-GB" dirty="0"/>
              <a:t> convertor</a:t>
            </a:r>
          </a:p>
        </p:txBody>
      </p:sp>
    </p:spTree>
    <p:extLst>
      <p:ext uri="{BB962C8B-B14F-4D97-AF65-F5344CB8AC3E}">
        <p14:creationId xmlns:p14="http://schemas.microsoft.com/office/powerpoint/2010/main" val="14292866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Rectangle 150">
            <a:extLst>
              <a:ext uri="{FF2B5EF4-FFF2-40B4-BE49-F238E27FC236}">
                <a16:creationId xmlns:a16="http://schemas.microsoft.com/office/drawing/2014/main" id="{1C42A14C-ADC8-4B41-9355-646BDA805F66}"/>
              </a:ext>
            </a:extLst>
          </p:cNvPr>
          <p:cNvSpPr/>
          <p:nvPr/>
        </p:nvSpPr>
        <p:spPr>
          <a:xfrm>
            <a:off x="3189849" y="83458"/>
            <a:ext cx="2159611" cy="1776726"/>
          </a:xfrm>
          <a:prstGeom prst="rect">
            <a:avLst/>
          </a:prstGeom>
          <a:ln>
            <a:solidFill>
              <a:schemeClr val="accent6"/>
            </a:solidFill>
            <a:prstDash val="solid"/>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
        <p:nvSpPr>
          <p:cNvPr id="83" name="Rectangle 82">
            <a:extLst>
              <a:ext uri="{FF2B5EF4-FFF2-40B4-BE49-F238E27FC236}">
                <a16:creationId xmlns:a16="http://schemas.microsoft.com/office/drawing/2014/main" id="{0483FF83-219E-448A-B7FC-DC0014340C49}"/>
              </a:ext>
            </a:extLst>
          </p:cNvPr>
          <p:cNvSpPr/>
          <p:nvPr/>
        </p:nvSpPr>
        <p:spPr>
          <a:xfrm>
            <a:off x="9720802" y="927651"/>
            <a:ext cx="2424559" cy="5871353"/>
          </a:xfrm>
          <a:prstGeom prst="rect">
            <a:avLst/>
          </a:prstGeom>
          <a:ln>
            <a:solidFill>
              <a:schemeClr val="accent6"/>
            </a:solidFill>
            <a:prstDash val="sysDot"/>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
        <p:nvSpPr>
          <p:cNvPr id="22" name="Rectangle 21">
            <a:extLst>
              <a:ext uri="{FF2B5EF4-FFF2-40B4-BE49-F238E27FC236}">
                <a16:creationId xmlns:a16="http://schemas.microsoft.com/office/drawing/2014/main" id="{9C0C0AEC-5E8F-48F2-A79C-CF574AB1005D}"/>
              </a:ext>
            </a:extLst>
          </p:cNvPr>
          <p:cNvSpPr/>
          <p:nvPr/>
        </p:nvSpPr>
        <p:spPr>
          <a:xfrm>
            <a:off x="124111" y="927651"/>
            <a:ext cx="2950826" cy="5871353"/>
          </a:xfrm>
          <a:prstGeom prst="rect">
            <a:avLst/>
          </a:prstGeom>
          <a:ln>
            <a:prstDash val="sysDot"/>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
        <p:nvSpPr>
          <p:cNvPr id="2" name="Rectangle 1">
            <a:extLst>
              <a:ext uri="{FF2B5EF4-FFF2-40B4-BE49-F238E27FC236}">
                <a16:creationId xmlns:a16="http://schemas.microsoft.com/office/drawing/2014/main" id="{FB716B47-6FE0-43CD-AAF8-F6619863C73A}"/>
              </a:ext>
            </a:extLst>
          </p:cNvPr>
          <p:cNvSpPr/>
          <p:nvPr/>
        </p:nvSpPr>
        <p:spPr>
          <a:xfrm>
            <a:off x="4114800" y="2001078"/>
            <a:ext cx="2469320" cy="1643269"/>
          </a:xfrm>
          <a:prstGeom prst="rect">
            <a:avLst/>
          </a:prstGeom>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dirty="0">
                <a:ln w="0"/>
                <a:solidFill>
                  <a:schemeClr val="tx1"/>
                </a:solidFill>
                <a:effectLst>
                  <a:outerShdw blurRad="38100" dist="19050" dir="2700000" algn="tl" rotWithShape="0">
                    <a:schemeClr val="dk1">
                      <a:alpha val="40000"/>
                    </a:schemeClr>
                  </a:outerShdw>
                </a:effectLst>
              </a:rPr>
              <a:t>AAAA </a:t>
            </a:r>
            <a:r>
              <a:rPr lang="en-GB" dirty="0" err="1">
                <a:ln w="0"/>
                <a:solidFill>
                  <a:schemeClr val="tx1"/>
                </a:solidFill>
                <a:effectLst>
                  <a:outerShdw blurRad="38100" dist="19050" dir="2700000" algn="tl" rotWithShape="0">
                    <a:schemeClr val="dk1">
                      <a:alpha val="40000"/>
                    </a:schemeClr>
                  </a:outerShdw>
                </a:effectLst>
              </a:rPr>
              <a:t>LRPO</a:t>
            </a:r>
            <a:endParaRPr lang="en-GB" dirty="0">
              <a:ln w="0"/>
              <a:solidFill>
                <a:schemeClr val="tx1"/>
              </a:solidFill>
              <a:effectLst>
                <a:outerShdw blurRad="38100" dist="19050" dir="2700000" algn="tl" rotWithShape="0">
                  <a:schemeClr val="dk1">
                    <a:alpha val="40000"/>
                  </a:schemeClr>
                </a:outerShdw>
              </a:effectLst>
            </a:endParaRPr>
          </a:p>
        </p:txBody>
      </p:sp>
      <p:sp>
        <p:nvSpPr>
          <p:cNvPr id="6" name="TextBox 5">
            <a:extLst>
              <a:ext uri="{FF2B5EF4-FFF2-40B4-BE49-F238E27FC236}">
                <a16:creationId xmlns:a16="http://schemas.microsoft.com/office/drawing/2014/main" id="{91D5E834-DD40-410C-8BE6-40AB5DDD95F3}"/>
              </a:ext>
            </a:extLst>
          </p:cNvPr>
          <p:cNvSpPr txBox="1"/>
          <p:nvPr/>
        </p:nvSpPr>
        <p:spPr>
          <a:xfrm>
            <a:off x="6850949" y="2502383"/>
            <a:ext cx="603808" cy="369332"/>
          </a:xfrm>
          <a:prstGeom prst="rect">
            <a:avLst/>
          </a:prstGeom>
          <a:noFill/>
        </p:spPr>
        <p:txBody>
          <a:bodyPr wrap="square" rtlCol="0">
            <a:spAutoFit/>
          </a:bodyPr>
          <a:lstStyle/>
          <a:p>
            <a:r>
              <a:rPr lang="en-GB" dirty="0" err="1"/>
              <a:t>MQ</a:t>
            </a:r>
            <a:endParaRPr lang="en-GB" dirty="0"/>
          </a:p>
        </p:txBody>
      </p:sp>
      <p:sp>
        <p:nvSpPr>
          <p:cNvPr id="51" name="TextBox 50">
            <a:extLst>
              <a:ext uri="{FF2B5EF4-FFF2-40B4-BE49-F238E27FC236}">
                <a16:creationId xmlns:a16="http://schemas.microsoft.com/office/drawing/2014/main" id="{B51C36F2-5646-4245-A609-71ECA79A0BFA}"/>
              </a:ext>
            </a:extLst>
          </p:cNvPr>
          <p:cNvSpPr txBox="1"/>
          <p:nvPr/>
        </p:nvSpPr>
        <p:spPr>
          <a:xfrm>
            <a:off x="9250427" y="2599667"/>
            <a:ext cx="755374" cy="369332"/>
          </a:xfrm>
          <a:prstGeom prst="rect">
            <a:avLst/>
          </a:prstGeom>
          <a:noFill/>
        </p:spPr>
        <p:txBody>
          <a:bodyPr wrap="square" rtlCol="0">
            <a:spAutoFit/>
          </a:bodyPr>
          <a:lstStyle/>
          <a:p>
            <a:r>
              <a:rPr lang="en-GB" dirty="0" err="1"/>
              <a:t>WS</a:t>
            </a:r>
            <a:endParaRPr lang="en-GB" dirty="0"/>
          </a:p>
        </p:txBody>
      </p:sp>
      <p:sp>
        <p:nvSpPr>
          <p:cNvPr id="10" name="Rectangle: Folded Corner 9">
            <a:extLst>
              <a:ext uri="{FF2B5EF4-FFF2-40B4-BE49-F238E27FC236}">
                <a16:creationId xmlns:a16="http://schemas.microsoft.com/office/drawing/2014/main" id="{ED0E7A30-2BE3-4407-A94E-622DB375107F}"/>
              </a:ext>
            </a:extLst>
          </p:cNvPr>
          <p:cNvSpPr/>
          <p:nvPr/>
        </p:nvSpPr>
        <p:spPr>
          <a:xfrm>
            <a:off x="10354917" y="4488917"/>
            <a:ext cx="1020418" cy="583096"/>
          </a:xfrm>
          <a:prstGeom prst="foldedCorner">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53" name="Rectangle: Folded Corner 52">
            <a:extLst>
              <a:ext uri="{FF2B5EF4-FFF2-40B4-BE49-F238E27FC236}">
                <a16:creationId xmlns:a16="http://schemas.microsoft.com/office/drawing/2014/main" id="{A9A03D29-962F-4544-9CC7-F53CE96F0C1B}"/>
              </a:ext>
            </a:extLst>
          </p:cNvPr>
          <p:cNvSpPr/>
          <p:nvPr/>
        </p:nvSpPr>
        <p:spPr>
          <a:xfrm>
            <a:off x="10507317" y="4641317"/>
            <a:ext cx="1020418" cy="583096"/>
          </a:xfrm>
          <a:prstGeom prst="foldedCorner">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54" name="Rectangle: Folded Corner 53">
            <a:extLst>
              <a:ext uri="{FF2B5EF4-FFF2-40B4-BE49-F238E27FC236}">
                <a16:creationId xmlns:a16="http://schemas.microsoft.com/office/drawing/2014/main" id="{2AE05B5F-3568-4243-83EB-800E8147CB0A}"/>
              </a:ext>
            </a:extLst>
          </p:cNvPr>
          <p:cNvSpPr/>
          <p:nvPr/>
        </p:nvSpPr>
        <p:spPr>
          <a:xfrm>
            <a:off x="10659717" y="4793717"/>
            <a:ext cx="1020418" cy="583096"/>
          </a:xfrm>
          <a:prstGeom prst="foldedCorner">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grpSp>
        <p:nvGrpSpPr>
          <p:cNvPr id="75" name="Group 74">
            <a:extLst>
              <a:ext uri="{FF2B5EF4-FFF2-40B4-BE49-F238E27FC236}">
                <a16:creationId xmlns:a16="http://schemas.microsoft.com/office/drawing/2014/main" id="{8677242E-57B0-4770-A38F-A2D7809276AD}"/>
              </a:ext>
            </a:extLst>
          </p:cNvPr>
          <p:cNvGrpSpPr/>
          <p:nvPr/>
        </p:nvGrpSpPr>
        <p:grpSpPr>
          <a:xfrm>
            <a:off x="11183111" y="1964482"/>
            <a:ext cx="815009" cy="370842"/>
            <a:chOff x="10747513" y="2001078"/>
            <a:chExt cx="1209260" cy="470233"/>
          </a:xfrm>
        </p:grpSpPr>
        <p:cxnSp>
          <p:nvCxnSpPr>
            <p:cNvPr id="14" name="Connector: Elbow 13">
              <a:extLst>
                <a:ext uri="{FF2B5EF4-FFF2-40B4-BE49-F238E27FC236}">
                  <a16:creationId xmlns:a16="http://schemas.microsoft.com/office/drawing/2014/main" id="{156E332F-CB87-4C6B-B207-C9771F46C75D}"/>
                </a:ext>
              </a:extLst>
            </p:cNvPr>
            <p:cNvCxnSpPr>
              <a:cxnSpLocks/>
            </p:cNvCxnSpPr>
            <p:nvPr/>
          </p:nvCxnSpPr>
          <p:spPr>
            <a:xfrm>
              <a:off x="10747513" y="2001078"/>
              <a:ext cx="705678" cy="470233"/>
            </a:xfrm>
            <a:prstGeom prst="bentConnector3">
              <a:avLst>
                <a:gd name="adj1" fmla="val 50000"/>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58" name="Connector: Elbow 57">
              <a:extLst>
                <a:ext uri="{FF2B5EF4-FFF2-40B4-BE49-F238E27FC236}">
                  <a16:creationId xmlns:a16="http://schemas.microsoft.com/office/drawing/2014/main" id="{2D647180-8B80-4AE2-8C6E-E8603137FBA7}"/>
                </a:ext>
              </a:extLst>
            </p:cNvPr>
            <p:cNvCxnSpPr>
              <a:cxnSpLocks/>
            </p:cNvCxnSpPr>
            <p:nvPr/>
          </p:nvCxnSpPr>
          <p:spPr>
            <a:xfrm rot="10800000" flipV="1">
              <a:off x="11446564" y="2007484"/>
              <a:ext cx="510209" cy="463827"/>
            </a:xfrm>
            <a:prstGeom prst="bentConnector3">
              <a:avLst/>
            </a:prstGeom>
            <a:ln>
              <a:solidFill>
                <a:schemeClr val="accent6"/>
              </a:solidFill>
            </a:ln>
          </p:spPr>
          <p:style>
            <a:lnRef idx="2">
              <a:schemeClr val="accent1"/>
            </a:lnRef>
            <a:fillRef idx="0">
              <a:schemeClr val="accent1"/>
            </a:fillRef>
            <a:effectRef idx="1">
              <a:schemeClr val="accent1"/>
            </a:effectRef>
            <a:fontRef idx="minor">
              <a:schemeClr val="tx1"/>
            </a:fontRef>
          </p:style>
        </p:cxnSp>
      </p:grpSp>
      <p:sp>
        <p:nvSpPr>
          <p:cNvPr id="20" name="TextBox 19">
            <a:extLst>
              <a:ext uri="{FF2B5EF4-FFF2-40B4-BE49-F238E27FC236}">
                <a16:creationId xmlns:a16="http://schemas.microsoft.com/office/drawing/2014/main" id="{76EC2747-4F19-4BBF-A2D3-E8008C33A297}"/>
              </a:ext>
            </a:extLst>
          </p:cNvPr>
          <p:cNvSpPr txBox="1"/>
          <p:nvPr/>
        </p:nvSpPr>
        <p:spPr>
          <a:xfrm>
            <a:off x="235078" y="3192446"/>
            <a:ext cx="1355564" cy="400110"/>
          </a:xfrm>
          <a:prstGeom prst="rect">
            <a:avLst/>
          </a:prstGeom>
          <a:noFill/>
        </p:spPr>
        <p:txBody>
          <a:bodyPr wrap="none" rtlCol="0">
            <a:spAutoFit/>
          </a:bodyPr>
          <a:lstStyle/>
          <a:p>
            <a:r>
              <a:rPr lang="en-GB" sz="2000" b="1" dirty="0"/>
              <a:t>Test case N</a:t>
            </a:r>
          </a:p>
        </p:txBody>
      </p:sp>
      <p:sp>
        <p:nvSpPr>
          <p:cNvPr id="28" name="Isosceles Triangle 27">
            <a:extLst>
              <a:ext uri="{FF2B5EF4-FFF2-40B4-BE49-F238E27FC236}">
                <a16:creationId xmlns:a16="http://schemas.microsoft.com/office/drawing/2014/main" id="{857733DE-3BF9-4D94-9111-56E1EF1F9145}"/>
              </a:ext>
            </a:extLst>
          </p:cNvPr>
          <p:cNvSpPr/>
          <p:nvPr/>
        </p:nvSpPr>
        <p:spPr>
          <a:xfrm>
            <a:off x="9799952" y="2100469"/>
            <a:ext cx="2329292" cy="2000321"/>
          </a:xfrm>
          <a:prstGeom prst="triangle">
            <a:avLst/>
          </a:prstGeom>
          <a:solidFill>
            <a:schemeClr val="bg1"/>
          </a:solidFill>
          <a:ln>
            <a:solidFill>
              <a:schemeClr val="accent6"/>
            </a:solidFill>
            <a:prstDash val="sysDot"/>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err="1">
                <a:solidFill>
                  <a:schemeClr val="accent6"/>
                </a:solidFill>
              </a:rPr>
              <a:t>BBBBB</a:t>
            </a:r>
            <a:r>
              <a:rPr lang="en-GB" dirty="0">
                <a:solidFill>
                  <a:schemeClr val="accent6"/>
                </a:solidFill>
              </a:rPr>
              <a:t> Stub (</a:t>
            </a:r>
            <a:r>
              <a:rPr lang="en-GB" dirty="0" err="1">
                <a:solidFill>
                  <a:schemeClr val="accent6"/>
                </a:solidFill>
              </a:rPr>
              <a:t>virt</a:t>
            </a:r>
            <a:r>
              <a:rPr lang="en-GB" dirty="0">
                <a:solidFill>
                  <a:schemeClr val="accent6"/>
                </a:solidFill>
              </a:rPr>
              <a:t>) built from </a:t>
            </a:r>
            <a:r>
              <a:rPr lang="en-GB" dirty="0" err="1">
                <a:solidFill>
                  <a:schemeClr val="accent6"/>
                </a:solidFill>
              </a:rPr>
              <a:t>BBBB</a:t>
            </a:r>
            <a:r>
              <a:rPr lang="en-GB" dirty="0">
                <a:solidFill>
                  <a:schemeClr val="accent6"/>
                </a:solidFill>
              </a:rPr>
              <a:t> WSDL</a:t>
            </a:r>
          </a:p>
          <a:p>
            <a:pPr algn="ctr"/>
            <a:endParaRPr lang="en-GB" dirty="0"/>
          </a:p>
        </p:txBody>
      </p:sp>
      <p:cxnSp>
        <p:nvCxnSpPr>
          <p:cNvPr id="87" name="Straight Arrow Connector 86">
            <a:extLst>
              <a:ext uri="{FF2B5EF4-FFF2-40B4-BE49-F238E27FC236}">
                <a16:creationId xmlns:a16="http://schemas.microsoft.com/office/drawing/2014/main" id="{8D9FCC34-2D0A-4518-8990-C1DC03D6E39D}"/>
              </a:ext>
            </a:extLst>
          </p:cNvPr>
          <p:cNvCxnSpPr>
            <a:cxnSpLocks/>
            <a:endCxn id="28" idx="1"/>
          </p:cNvCxnSpPr>
          <p:nvPr/>
        </p:nvCxnSpPr>
        <p:spPr>
          <a:xfrm>
            <a:off x="9037983" y="2816087"/>
            <a:ext cx="1344292" cy="28454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46" name="Group 45">
            <a:extLst>
              <a:ext uri="{FF2B5EF4-FFF2-40B4-BE49-F238E27FC236}">
                <a16:creationId xmlns:a16="http://schemas.microsoft.com/office/drawing/2014/main" id="{0916A1B3-CCCC-4B95-B98B-F6C23DC17BC5}"/>
              </a:ext>
            </a:extLst>
          </p:cNvPr>
          <p:cNvGrpSpPr/>
          <p:nvPr/>
        </p:nvGrpSpPr>
        <p:grpSpPr>
          <a:xfrm>
            <a:off x="9783834" y="1659447"/>
            <a:ext cx="816056" cy="683261"/>
            <a:chOff x="7860139" y="4241483"/>
            <a:chExt cx="583597" cy="800969"/>
          </a:xfrm>
        </p:grpSpPr>
        <p:sp>
          <p:nvSpPr>
            <p:cNvPr id="47" name="Rectangle: Single Corner Snipped 46">
              <a:extLst>
                <a:ext uri="{FF2B5EF4-FFF2-40B4-BE49-F238E27FC236}">
                  <a16:creationId xmlns:a16="http://schemas.microsoft.com/office/drawing/2014/main" id="{6DF59FFD-75BB-4DDC-88D8-6BB9BF42AA64}"/>
                </a:ext>
              </a:extLst>
            </p:cNvPr>
            <p:cNvSpPr/>
            <p:nvPr/>
          </p:nvSpPr>
          <p:spPr>
            <a:xfrm>
              <a:off x="7884406" y="4300330"/>
              <a:ext cx="559330" cy="742122"/>
            </a:xfrm>
            <a:prstGeom prst="snip1Rect">
              <a:avLst/>
            </a:prstGeom>
            <a:ln>
              <a:solidFill>
                <a:schemeClr val="accent4">
                  <a:lumMod val="60000"/>
                  <a:lumOff val="40000"/>
                </a:schemeClr>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
          <p:nvSpPr>
            <p:cNvPr id="48" name="TextBox 47">
              <a:extLst>
                <a:ext uri="{FF2B5EF4-FFF2-40B4-BE49-F238E27FC236}">
                  <a16:creationId xmlns:a16="http://schemas.microsoft.com/office/drawing/2014/main" id="{7D8C9FF8-D9E6-480C-AA85-228C707ADE81}"/>
                </a:ext>
              </a:extLst>
            </p:cNvPr>
            <p:cNvSpPr txBox="1"/>
            <p:nvPr/>
          </p:nvSpPr>
          <p:spPr>
            <a:xfrm>
              <a:off x="7860139" y="4241483"/>
              <a:ext cx="522121" cy="757676"/>
            </a:xfrm>
            <a:prstGeom prst="rect">
              <a:avLst/>
            </a:prstGeom>
            <a:noFill/>
          </p:spPr>
          <p:txBody>
            <a:bodyPr wrap="square" rtlCol="0">
              <a:spAutoFit/>
            </a:bodyPr>
            <a:lstStyle/>
            <a:p>
              <a:r>
                <a:rPr lang="en-GB" dirty="0"/>
                <a:t>--------------</a:t>
              </a:r>
            </a:p>
          </p:txBody>
        </p:sp>
      </p:grpSp>
      <p:sp>
        <p:nvSpPr>
          <p:cNvPr id="3" name="Arc 2">
            <a:extLst>
              <a:ext uri="{FF2B5EF4-FFF2-40B4-BE49-F238E27FC236}">
                <a16:creationId xmlns:a16="http://schemas.microsoft.com/office/drawing/2014/main" id="{468872CD-F590-490F-A5F8-19E29CBDDC03}"/>
              </a:ext>
            </a:extLst>
          </p:cNvPr>
          <p:cNvSpPr/>
          <p:nvPr/>
        </p:nvSpPr>
        <p:spPr>
          <a:xfrm>
            <a:off x="10195337" y="1287456"/>
            <a:ext cx="1379160" cy="1569241"/>
          </a:xfrm>
          <a:prstGeom prst="arc">
            <a:avLst>
              <a:gd name="adj1" fmla="val 11929206"/>
              <a:gd name="adj2" fmla="val 21295094"/>
            </a:avLst>
          </a:prstGeom>
          <a:ln>
            <a:headEnd type="none" w="med" len="med"/>
            <a:tailEnd type="arrow" w="med" len="med"/>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GB"/>
          </a:p>
        </p:txBody>
      </p:sp>
      <p:grpSp>
        <p:nvGrpSpPr>
          <p:cNvPr id="18" name="Group 17">
            <a:extLst>
              <a:ext uri="{FF2B5EF4-FFF2-40B4-BE49-F238E27FC236}">
                <a16:creationId xmlns:a16="http://schemas.microsoft.com/office/drawing/2014/main" id="{2E2CEBEF-2AC1-4B74-861C-94140683EF67}"/>
              </a:ext>
            </a:extLst>
          </p:cNvPr>
          <p:cNvGrpSpPr/>
          <p:nvPr/>
        </p:nvGrpSpPr>
        <p:grpSpPr>
          <a:xfrm>
            <a:off x="573912" y="1033034"/>
            <a:ext cx="1142429" cy="1971217"/>
            <a:chOff x="794243" y="1271523"/>
            <a:chExt cx="1142429" cy="1971217"/>
          </a:xfrm>
        </p:grpSpPr>
        <p:grpSp>
          <p:nvGrpSpPr>
            <p:cNvPr id="8" name="Group 7">
              <a:extLst>
                <a:ext uri="{FF2B5EF4-FFF2-40B4-BE49-F238E27FC236}">
                  <a16:creationId xmlns:a16="http://schemas.microsoft.com/office/drawing/2014/main" id="{A71D048A-9693-481E-BB51-4CF92FB9E379}"/>
                </a:ext>
              </a:extLst>
            </p:cNvPr>
            <p:cNvGrpSpPr/>
            <p:nvPr/>
          </p:nvGrpSpPr>
          <p:grpSpPr>
            <a:xfrm>
              <a:off x="794243" y="1271523"/>
              <a:ext cx="1142429" cy="956469"/>
              <a:chOff x="794243" y="1271523"/>
              <a:chExt cx="1142429" cy="956469"/>
            </a:xfrm>
          </p:grpSpPr>
          <p:sp>
            <p:nvSpPr>
              <p:cNvPr id="4" name="Smiley Face 3">
                <a:extLst>
                  <a:ext uri="{FF2B5EF4-FFF2-40B4-BE49-F238E27FC236}">
                    <a16:creationId xmlns:a16="http://schemas.microsoft.com/office/drawing/2014/main" id="{DB955288-7834-49B9-BB2C-53811F4DEA7C}"/>
                  </a:ext>
                </a:extLst>
              </p:cNvPr>
              <p:cNvSpPr/>
              <p:nvPr/>
            </p:nvSpPr>
            <p:spPr>
              <a:xfrm>
                <a:off x="874181" y="1684653"/>
                <a:ext cx="662609" cy="543339"/>
              </a:xfrm>
              <a:prstGeom prst="smileyFac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1" name="TextBox 20">
                <a:extLst>
                  <a:ext uri="{FF2B5EF4-FFF2-40B4-BE49-F238E27FC236}">
                    <a16:creationId xmlns:a16="http://schemas.microsoft.com/office/drawing/2014/main" id="{6382CEFC-56FE-4105-BA5F-65FFD3EA2C8B}"/>
                  </a:ext>
                </a:extLst>
              </p:cNvPr>
              <p:cNvSpPr txBox="1"/>
              <p:nvPr/>
            </p:nvSpPr>
            <p:spPr>
              <a:xfrm>
                <a:off x="794243" y="1271523"/>
                <a:ext cx="1142429" cy="646331"/>
              </a:xfrm>
              <a:prstGeom prst="rect">
                <a:avLst/>
              </a:prstGeom>
              <a:noFill/>
            </p:spPr>
            <p:txBody>
              <a:bodyPr wrap="none" rtlCol="0">
                <a:spAutoFit/>
              </a:bodyPr>
              <a:lstStyle/>
              <a:p>
                <a:r>
                  <a:rPr lang="en-GB" dirty="0" err="1"/>
                  <a:t>Ready!API</a:t>
                </a:r>
                <a:endParaRPr lang="en-GB" dirty="0"/>
              </a:p>
              <a:p>
                <a:endParaRPr lang="en-GB" dirty="0"/>
              </a:p>
            </p:txBody>
          </p:sp>
        </p:grpSp>
        <p:cxnSp>
          <p:nvCxnSpPr>
            <p:cNvPr id="11" name="Straight Connector 10">
              <a:extLst>
                <a:ext uri="{FF2B5EF4-FFF2-40B4-BE49-F238E27FC236}">
                  <a16:creationId xmlns:a16="http://schemas.microsoft.com/office/drawing/2014/main" id="{D4129594-0C6A-40D9-8A3C-D141D95C876B}"/>
                </a:ext>
              </a:extLst>
            </p:cNvPr>
            <p:cNvCxnSpPr>
              <a:stCxn id="4" idx="4"/>
            </p:cNvCxnSpPr>
            <p:nvPr/>
          </p:nvCxnSpPr>
          <p:spPr>
            <a:xfrm flipH="1">
              <a:off x="1205485" y="2227992"/>
              <a:ext cx="1" cy="668040"/>
            </a:xfrm>
            <a:prstGeom prst="line">
              <a:avLst/>
            </a:prstGeom>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6C6F0F9B-01D8-43E6-8133-A5C992E7EBD1}"/>
                </a:ext>
              </a:extLst>
            </p:cNvPr>
            <p:cNvCxnSpPr/>
            <p:nvPr/>
          </p:nvCxnSpPr>
          <p:spPr>
            <a:xfrm>
              <a:off x="874181" y="2403033"/>
              <a:ext cx="662609"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980855CE-AC12-4183-8967-0669C0DF3752}"/>
                </a:ext>
              </a:extLst>
            </p:cNvPr>
            <p:cNvCxnSpPr/>
            <p:nvPr/>
          </p:nvCxnSpPr>
          <p:spPr>
            <a:xfrm flipH="1">
              <a:off x="980661" y="2888973"/>
              <a:ext cx="224824" cy="324678"/>
            </a:xfrm>
            <a:prstGeom prst="line">
              <a:avLst/>
            </a:prstGeom>
          </p:spPr>
          <p:style>
            <a:lnRef idx="2">
              <a:schemeClr val="accent1"/>
            </a:lnRef>
            <a:fillRef idx="0">
              <a:schemeClr val="accent1"/>
            </a:fillRef>
            <a:effectRef idx="1">
              <a:schemeClr val="accent1"/>
            </a:effectRef>
            <a:fontRef idx="minor">
              <a:schemeClr val="tx1"/>
            </a:fontRef>
          </p:style>
        </p:cxnSp>
        <p:cxnSp>
          <p:nvCxnSpPr>
            <p:cNvPr id="60" name="Straight Connector 59">
              <a:extLst>
                <a:ext uri="{FF2B5EF4-FFF2-40B4-BE49-F238E27FC236}">
                  <a16:creationId xmlns:a16="http://schemas.microsoft.com/office/drawing/2014/main" id="{69B03A82-8751-4BF5-A143-768E121C70BD}"/>
                </a:ext>
              </a:extLst>
            </p:cNvPr>
            <p:cNvCxnSpPr>
              <a:cxnSpLocks/>
            </p:cNvCxnSpPr>
            <p:nvPr/>
          </p:nvCxnSpPr>
          <p:spPr>
            <a:xfrm>
              <a:off x="1210192" y="2902142"/>
              <a:ext cx="196921" cy="340598"/>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44" name="Group 43">
            <a:extLst>
              <a:ext uri="{FF2B5EF4-FFF2-40B4-BE49-F238E27FC236}">
                <a16:creationId xmlns:a16="http://schemas.microsoft.com/office/drawing/2014/main" id="{2E2B46C7-0533-4A8C-B77D-E3F10DC5CC95}"/>
              </a:ext>
            </a:extLst>
          </p:cNvPr>
          <p:cNvGrpSpPr/>
          <p:nvPr/>
        </p:nvGrpSpPr>
        <p:grpSpPr>
          <a:xfrm>
            <a:off x="1545431" y="3484471"/>
            <a:ext cx="1464606" cy="953381"/>
            <a:chOff x="1545431" y="3404959"/>
            <a:chExt cx="1464606" cy="953381"/>
          </a:xfrm>
        </p:grpSpPr>
        <p:grpSp>
          <p:nvGrpSpPr>
            <p:cNvPr id="63" name="Group 62">
              <a:extLst>
                <a:ext uri="{FF2B5EF4-FFF2-40B4-BE49-F238E27FC236}">
                  <a16:creationId xmlns:a16="http://schemas.microsoft.com/office/drawing/2014/main" id="{DB7E00C6-51FC-4438-8B95-BFA4AA15FAC6}"/>
                </a:ext>
              </a:extLst>
            </p:cNvPr>
            <p:cNvGrpSpPr/>
            <p:nvPr/>
          </p:nvGrpSpPr>
          <p:grpSpPr>
            <a:xfrm>
              <a:off x="1545431" y="3675079"/>
              <a:ext cx="1407000" cy="683261"/>
              <a:chOff x="7860138" y="4241483"/>
              <a:chExt cx="583598" cy="800969"/>
            </a:xfrm>
          </p:grpSpPr>
          <p:sp>
            <p:nvSpPr>
              <p:cNvPr id="65" name="Rectangle: Single Corner Snipped 64">
                <a:extLst>
                  <a:ext uri="{FF2B5EF4-FFF2-40B4-BE49-F238E27FC236}">
                    <a16:creationId xmlns:a16="http://schemas.microsoft.com/office/drawing/2014/main" id="{AD2AEF6D-0A78-4186-A4FB-5B879A145B06}"/>
                  </a:ext>
                </a:extLst>
              </p:cNvPr>
              <p:cNvSpPr/>
              <p:nvPr/>
            </p:nvSpPr>
            <p:spPr>
              <a:xfrm>
                <a:off x="7884406" y="4300330"/>
                <a:ext cx="559330" cy="742122"/>
              </a:xfrm>
              <a:prstGeom prst="snip1Rect">
                <a:avLst/>
              </a:prstGeom>
              <a:ln>
                <a:solidFill>
                  <a:schemeClr val="tx2"/>
                </a:solidFill>
                <a:prstDash val="solid"/>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
            <p:nvSpPr>
              <p:cNvPr id="66" name="TextBox 65">
                <a:extLst>
                  <a:ext uri="{FF2B5EF4-FFF2-40B4-BE49-F238E27FC236}">
                    <a16:creationId xmlns:a16="http://schemas.microsoft.com/office/drawing/2014/main" id="{A83375E5-E467-4699-A060-BCC0C02908C5}"/>
                  </a:ext>
                </a:extLst>
              </p:cNvPr>
              <p:cNvSpPr txBox="1"/>
              <p:nvPr/>
            </p:nvSpPr>
            <p:spPr>
              <a:xfrm>
                <a:off x="7860139" y="4241483"/>
                <a:ext cx="522121" cy="757677"/>
              </a:xfrm>
              <a:prstGeom prst="rect">
                <a:avLst/>
              </a:prstGeom>
              <a:noFill/>
              <a:ln>
                <a:noFill/>
                <a:prstDash val="solid"/>
              </a:ln>
            </p:spPr>
            <p:txBody>
              <a:bodyPr wrap="square" rtlCol="0">
                <a:spAutoFit/>
              </a:bodyPr>
              <a:lstStyle/>
              <a:p>
                <a:r>
                  <a:rPr lang="en-GB" dirty="0"/>
                  <a:t>---------------</a:t>
                </a:r>
              </a:p>
              <a:p>
                <a:r>
                  <a:rPr lang="en-GB" dirty="0"/>
                  <a:t>---------------</a:t>
                </a:r>
              </a:p>
            </p:txBody>
          </p:sp>
        </p:grpSp>
        <p:sp>
          <p:nvSpPr>
            <p:cNvPr id="19" name="TextBox 18">
              <a:extLst>
                <a:ext uri="{FF2B5EF4-FFF2-40B4-BE49-F238E27FC236}">
                  <a16:creationId xmlns:a16="http://schemas.microsoft.com/office/drawing/2014/main" id="{9C199591-4677-438B-B651-FA84ECAE133C}"/>
                </a:ext>
              </a:extLst>
            </p:cNvPr>
            <p:cNvSpPr txBox="1"/>
            <p:nvPr/>
          </p:nvSpPr>
          <p:spPr>
            <a:xfrm>
              <a:off x="1552779" y="3404959"/>
              <a:ext cx="1457258" cy="369332"/>
            </a:xfrm>
            <a:prstGeom prst="rect">
              <a:avLst/>
            </a:prstGeom>
            <a:noFill/>
          </p:spPr>
          <p:txBody>
            <a:bodyPr wrap="none" rtlCol="0">
              <a:spAutoFit/>
            </a:bodyPr>
            <a:lstStyle/>
            <a:p>
              <a:r>
                <a:rPr lang="en-GB" dirty="0"/>
                <a:t>Soap Request</a:t>
              </a:r>
            </a:p>
          </p:txBody>
        </p:sp>
      </p:grpSp>
      <p:sp>
        <p:nvSpPr>
          <p:cNvPr id="86" name="TextBox 85">
            <a:extLst>
              <a:ext uri="{FF2B5EF4-FFF2-40B4-BE49-F238E27FC236}">
                <a16:creationId xmlns:a16="http://schemas.microsoft.com/office/drawing/2014/main" id="{366EF028-566C-4595-9C6D-4DC388B560D1}"/>
              </a:ext>
            </a:extLst>
          </p:cNvPr>
          <p:cNvSpPr txBox="1"/>
          <p:nvPr/>
        </p:nvSpPr>
        <p:spPr>
          <a:xfrm>
            <a:off x="389666" y="3831690"/>
            <a:ext cx="1177630" cy="369332"/>
          </a:xfrm>
          <a:prstGeom prst="rect">
            <a:avLst/>
          </a:prstGeom>
          <a:noFill/>
        </p:spPr>
        <p:txBody>
          <a:bodyPr wrap="none" rtlCol="0">
            <a:spAutoFit/>
          </a:bodyPr>
          <a:lstStyle/>
          <a:p>
            <a:r>
              <a:rPr lang="en-GB" dirty="0"/>
              <a:t>Test step 1</a:t>
            </a:r>
          </a:p>
        </p:txBody>
      </p:sp>
      <p:sp>
        <p:nvSpPr>
          <p:cNvPr id="39" name="Arc 38">
            <a:extLst>
              <a:ext uri="{FF2B5EF4-FFF2-40B4-BE49-F238E27FC236}">
                <a16:creationId xmlns:a16="http://schemas.microsoft.com/office/drawing/2014/main" id="{694F39A8-A6A2-46A7-AD14-E4E10BD540BE}"/>
              </a:ext>
            </a:extLst>
          </p:cNvPr>
          <p:cNvSpPr/>
          <p:nvPr/>
        </p:nvSpPr>
        <p:spPr>
          <a:xfrm>
            <a:off x="9479761" y="3040266"/>
            <a:ext cx="1996918" cy="2179427"/>
          </a:xfrm>
          <a:prstGeom prst="arc">
            <a:avLst>
              <a:gd name="adj1" fmla="val 4248355"/>
              <a:gd name="adj2" fmla="val 12707112"/>
            </a:avLst>
          </a:prstGeom>
          <a:ln>
            <a:headEnd type="none" w="med" len="med"/>
            <a:tailEnd type="arrow" w="med" len="med"/>
          </a:ln>
        </p:spPr>
        <p:style>
          <a:lnRef idx="3">
            <a:schemeClr val="accent4"/>
          </a:lnRef>
          <a:fillRef idx="0">
            <a:schemeClr val="accent4"/>
          </a:fillRef>
          <a:effectRef idx="2">
            <a:schemeClr val="accent4"/>
          </a:effectRef>
          <a:fontRef idx="minor">
            <a:schemeClr val="tx1"/>
          </a:fontRef>
        </p:style>
        <p:txBody>
          <a:bodyPr rtlCol="0" anchor="ctr"/>
          <a:lstStyle/>
          <a:p>
            <a:pPr algn="ctr"/>
            <a:endParaRPr lang="en-GB"/>
          </a:p>
        </p:txBody>
      </p:sp>
      <p:cxnSp>
        <p:nvCxnSpPr>
          <p:cNvPr id="93" name="Straight Arrow Connector 92">
            <a:extLst>
              <a:ext uri="{FF2B5EF4-FFF2-40B4-BE49-F238E27FC236}">
                <a16:creationId xmlns:a16="http://schemas.microsoft.com/office/drawing/2014/main" id="{46D1D0D2-B96C-41B4-B611-2DF832C00330}"/>
              </a:ext>
            </a:extLst>
          </p:cNvPr>
          <p:cNvCxnSpPr>
            <a:cxnSpLocks/>
            <a:endCxn id="2" idx="1"/>
          </p:cNvCxnSpPr>
          <p:nvPr/>
        </p:nvCxnSpPr>
        <p:spPr>
          <a:xfrm>
            <a:off x="1167076" y="2822713"/>
            <a:ext cx="294772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9" name="TextBox 98">
            <a:extLst>
              <a:ext uri="{FF2B5EF4-FFF2-40B4-BE49-F238E27FC236}">
                <a16:creationId xmlns:a16="http://schemas.microsoft.com/office/drawing/2014/main" id="{E2BD820A-AA36-4DF0-8C1A-EA901DEE7D82}"/>
              </a:ext>
            </a:extLst>
          </p:cNvPr>
          <p:cNvSpPr txBox="1"/>
          <p:nvPr/>
        </p:nvSpPr>
        <p:spPr>
          <a:xfrm>
            <a:off x="387245" y="5758420"/>
            <a:ext cx="1177630" cy="369332"/>
          </a:xfrm>
          <a:prstGeom prst="rect">
            <a:avLst/>
          </a:prstGeom>
          <a:noFill/>
        </p:spPr>
        <p:txBody>
          <a:bodyPr wrap="none" rtlCol="0">
            <a:spAutoFit/>
          </a:bodyPr>
          <a:lstStyle/>
          <a:p>
            <a:r>
              <a:rPr lang="en-GB" dirty="0"/>
              <a:t>Test step 3</a:t>
            </a:r>
          </a:p>
        </p:txBody>
      </p:sp>
      <p:grpSp>
        <p:nvGrpSpPr>
          <p:cNvPr id="100" name="Group 99">
            <a:extLst>
              <a:ext uri="{FF2B5EF4-FFF2-40B4-BE49-F238E27FC236}">
                <a16:creationId xmlns:a16="http://schemas.microsoft.com/office/drawing/2014/main" id="{17EA4DB7-D702-4E1B-8864-52DA666F7B83}"/>
              </a:ext>
            </a:extLst>
          </p:cNvPr>
          <p:cNvGrpSpPr/>
          <p:nvPr/>
        </p:nvGrpSpPr>
        <p:grpSpPr>
          <a:xfrm>
            <a:off x="2158853" y="5659160"/>
            <a:ext cx="816056" cy="683261"/>
            <a:chOff x="7860139" y="4241483"/>
            <a:chExt cx="583597" cy="800969"/>
          </a:xfrm>
        </p:grpSpPr>
        <p:sp>
          <p:nvSpPr>
            <p:cNvPr id="101" name="Rectangle: Single Corner Snipped 100">
              <a:extLst>
                <a:ext uri="{FF2B5EF4-FFF2-40B4-BE49-F238E27FC236}">
                  <a16:creationId xmlns:a16="http://schemas.microsoft.com/office/drawing/2014/main" id="{117B8747-1BD0-4031-9004-EDAC5F17F00B}"/>
                </a:ext>
              </a:extLst>
            </p:cNvPr>
            <p:cNvSpPr/>
            <p:nvPr/>
          </p:nvSpPr>
          <p:spPr>
            <a:xfrm>
              <a:off x="7884406" y="4300330"/>
              <a:ext cx="559330" cy="742122"/>
            </a:xfrm>
            <a:prstGeom prst="snip1Rect">
              <a:avLst/>
            </a:prstGeom>
            <a:ln>
              <a:solidFill>
                <a:schemeClr val="accent4">
                  <a:lumMod val="60000"/>
                  <a:lumOff val="40000"/>
                </a:schemeClr>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
          <p:nvSpPr>
            <p:cNvPr id="102" name="TextBox 101">
              <a:extLst>
                <a:ext uri="{FF2B5EF4-FFF2-40B4-BE49-F238E27FC236}">
                  <a16:creationId xmlns:a16="http://schemas.microsoft.com/office/drawing/2014/main" id="{78BD30B0-A2D4-4F28-AB2A-66A5C57005E7}"/>
                </a:ext>
              </a:extLst>
            </p:cNvPr>
            <p:cNvSpPr txBox="1"/>
            <p:nvPr/>
          </p:nvSpPr>
          <p:spPr>
            <a:xfrm>
              <a:off x="7860139" y="4241483"/>
              <a:ext cx="522121" cy="757676"/>
            </a:xfrm>
            <a:prstGeom prst="rect">
              <a:avLst/>
            </a:prstGeom>
            <a:noFill/>
          </p:spPr>
          <p:txBody>
            <a:bodyPr wrap="square" rtlCol="0">
              <a:spAutoFit/>
            </a:bodyPr>
            <a:lstStyle/>
            <a:p>
              <a:r>
                <a:rPr lang="en-GB" dirty="0"/>
                <a:t>--------------</a:t>
              </a:r>
            </a:p>
          </p:txBody>
        </p:sp>
      </p:grpSp>
      <p:sp>
        <p:nvSpPr>
          <p:cNvPr id="103" name="TextBox 102">
            <a:extLst>
              <a:ext uri="{FF2B5EF4-FFF2-40B4-BE49-F238E27FC236}">
                <a16:creationId xmlns:a16="http://schemas.microsoft.com/office/drawing/2014/main" id="{AE562B2D-3642-4D2F-9CE4-23FF3CD6AECD}"/>
              </a:ext>
            </a:extLst>
          </p:cNvPr>
          <p:cNvSpPr txBox="1"/>
          <p:nvPr/>
        </p:nvSpPr>
        <p:spPr>
          <a:xfrm>
            <a:off x="3150590" y="5758421"/>
            <a:ext cx="4548306" cy="461665"/>
          </a:xfrm>
          <a:prstGeom prst="rect">
            <a:avLst/>
          </a:prstGeom>
          <a:noFill/>
        </p:spPr>
        <p:txBody>
          <a:bodyPr wrap="square" rtlCol="0">
            <a:spAutoFit/>
          </a:bodyPr>
          <a:lstStyle/>
          <a:p>
            <a:r>
              <a:rPr lang="en-GB" sz="1200" i="1" dirty="0">
                <a:solidFill>
                  <a:schemeClr val="accent6"/>
                </a:solidFill>
              </a:rPr>
              <a:t>Validate request received by the </a:t>
            </a:r>
            <a:r>
              <a:rPr lang="en-GB" sz="1200" i="1" dirty="0" err="1">
                <a:solidFill>
                  <a:schemeClr val="accent6"/>
                </a:solidFill>
              </a:rPr>
              <a:t>BBBB</a:t>
            </a:r>
            <a:r>
              <a:rPr lang="en-GB" sz="1200" i="1" dirty="0">
                <a:solidFill>
                  <a:schemeClr val="accent6"/>
                </a:solidFill>
              </a:rPr>
              <a:t> Stub by taking message off Q used by the Stub and checking against an expected message.</a:t>
            </a:r>
          </a:p>
        </p:txBody>
      </p:sp>
      <p:sp>
        <p:nvSpPr>
          <p:cNvPr id="104" name="TextBox 103">
            <a:extLst>
              <a:ext uri="{FF2B5EF4-FFF2-40B4-BE49-F238E27FC236}">
                <a16:creationId xmlns:a16="http://schemas.microsoft.com/office/drawing/2014/main" id="{68B48106-9B61-42E0-9A00-10A2CEDBC789}"/>
              </a:ext>
            </a:extLst>
          </p:cNvPr>
          <p:cNvSpPr txBox="1"/>
          <p:nvPr/>
        </p:nvSpPr>
        <p:spPr>
          <a:xfrm>
            <a:off x="3185150" y="4811598"/>
            <a:ext cx="4100620" cy="646331"/>
          </a:xfrm>
          <a:prstGeom prst="rect">
            <a:avLst/>
          </a:prstGeom>
          <a:noFill/>
        </p:spPr>
        <p:txBody>
          <a:bodyPr wrap="square" rtlCol="0">
            <a:spAutoFit/>
          </a:bodyPr>
          <a:lstStyle/>
          <a:p>
            <a:r>
              <a:rPr lang="en-GB" sz="1200" i="1" dirty="0">
                <a:solidFill>
                  <a:schemeClr val="accent6"/>
                </a:solidFill>
              </a:rPr>
              <a:t>(Depending on test case) Validate message put on Q used by AAAA (e.g. audit or Q for another service or process), by comparing to an expected message content.</a:t>
            </a:r>
          </a:p>
        </p:txBody>
      </p:sp>
      <p:sp>
        <p:nvSpPr>
          <p:cNvPr id="105" name="TextBox 104">
            <a:extLst>
              <a:ext uri="{FF2B5EF4-FFF2-40B4-BE49-F238E27FC236}">
                <a16:creationId xmlns:a16="http://schemas.microsoft.com/office/drawing/2014/main" id="{B43D2FE5-C42A-4F2D-B646-6BFE683394C3}"/>
              </a:ext>
            </a:extLst>
          </p:cNvPr>
          <p:cNvSpPr txBox="1"/>
          <p:nvPr/>
        </p:nvSpPr>
        <p:spPr>
          <a:xfrm>
            <a:off x="3169505" y="3977986"/>
            <a:ext cx="1578894" cy="276999"/>
          </a:xfrm>
          <a:prstGeom prst="rect">
            <a:avLst/>
          </a:prstGeom>
          <a:noFill/>
        </p:spPr>
        <p:txBody>
          <a:bodyPr wrap="none" rtlCol="0">
            <a:spAutoFit/>
          </a:bodyPr>
          <a:lstStyle/>
          <a:p>
            <a:r>
              <a:rPr lang="en-GB" sz="1200" i="1" dirty="0">
                <a:solidFill>
                  <a:schemeClr val="accent6"/>
                </a:solidFill>
              </a:rPr>
              <a:t>Send request to AAAA</a:t>
            </a:r>
          </a:p>
        </p:txBody>
      </p:sp>
      <p:sp>
        <p:nvSpPr>
          <p:cNvPr id="106" name="TextBox 105">
            <a:extLst>
              <a:ext uri="{FF2B5EF4-FFF2-40B4-BE49-F238E27FC236}">
                <a16:creationId xmlns:a16="http://schemas.microsoft.com/office/drawing/2014/main" id="{2076667F-C165-43BD-93DD-B5ACDF2A87B2}"/>
              </a:ext>
            </a:extLst>
          </p:cNvPr>
          <p:cNvSpPr txBox="1"/>
          <p:nvPr/>
        </p:nvSpPr>
        <p:spPr>
          <a:xfrm>
            <a:off x="396339" y="4626932"/>
            <a:ext cx="1177630" cy="369332"/>
          </a:xfrm>
          <a:prstGeom prst="rect">
            <a:avLst/>
          </a:prstGeom>
          <a:noFill/>
        </p:spPr>
        <p:txBody>
          <a:bodyPr wrap="none" rtlCol="0">
            <a:spAutoFit/>
          </a:bodyPr>
          <a:lstStyle/>
          <a:p>
            <a:r>
              <a:rPr lang="en-GB" dirty="0"/>
              <a:t>Test step 2</a:t>
            </a:r>
          </a:p>
        </p:txBody>
      </p:sp>
      <p:grpSp>
        <p:nvGrpSpPr>
          <p:cNvPr id="107" name="Group 106">
            <a:extLst>
              <a:ext uri="{FF2B5EF4-FFF2-40B4-BE49-F238E27FC236}">
                <a16:creationId xmlns:a16="http://schemas.microsoft.com/office/drawing/2014/main" id="{F6A04698-6D24-4C91-8705-8916955A4706}"/>
              </a:ext>
            </a:extLst>
          </p:cNvPr>
          <p:cNvGrpSpPr/>
          <p:nvPr/>
        </p:nvGrpSpPr>
        <p:grpSpPr>
          <a:xfrm>
            <a:off x="5989251" y="4100231"/>
            <a:ext cx="815009" cy="370842"/>
            <a:chOff x="10747513" y="2001078"/>
            <a:chExt cx="1209260" cy="470233"/>
          </a:xfrm>
        </p:grpSpPr>
        <p:cxnSp>
          <p:nvCxnSpPr>
            <p:cNvPr id="108" name="Connector: Elbow 107">
              <a:extLst>
                <a:ext uri="{FF2B5EF4-FFF2-40B4-BE49-F238E27FC236}">
                  <a16:creationId xmlns:a16="http://schemas.microsoft.com/office/drawing/2014/main" id="{850F6AB3-11BA-418B-A804-DD6CCD434FF1}"/>
                </a:ext>
              </a:extLst>
            </p:cNvPr>
            <p:cNvCxnSpPr>
              <a:cxnSpLocks/>
            </p:cNvCxnSpPr>
            <p:nvPr/>
          </p:nvCxnSpPr>
          <p:spPr>
            <a:xfrm>
              <a:off x="10747513" y="2001078"/>
              <a:ext cx="705678" cy="470233"/>
            </a:xfrm>
            <a:prstGeom prst="bentConnector3">
              <a:avLst>
                <a:gd name="adj1" fmla="val 50000"/>
              </a:avLst>
            </a:prstGeom>
            <a:ln>
              <a:solidFill>
                <a:srgbClr val="FFC000"/>
              </a:solidFill>
            </a:ln>
          </p:spPr>
          <p:style>
            <a:lnRef idx="2">
              <a:schemeClr val="accent1"/>
            </a:lnRef>
            <a:fillRef idx="0">
              <a:schemeClr val="accent1"/>
            </a:fillRef>
            <a:effectRef idx="1">
              <a:schemeClr val="accent1"/>
            </a:effectRef>
            <a:fontRef idx="minor">
              <a:schemeClr val="tx1"/>
            </a:fontRef>
          </p:style>
        </p:cxnSp>
        <p:cxnSp>
          <p:nvCxnSpPr>
            <p:cNvPr id="109" name="Connector: Elbow 108">
              <a:extLst>
                <a:ext uri="{FF2B5EF4-FFF2-40B4-BE49-F238E27FC236}">
                  <a16:creationId xmlns:a16="http://schemas.microsoft.com/office/drawing/2014/main" id="{FA5DF811-F824-41DD-9996-2846576A98B2}"/>
                </a:ext>
              </a:extLst>
            </p:cNvPr>
            <p:cNvCxnSpPr>
              <a:cxnSpLocks/>
            </p:cNvCxnSpPr>
            <p:nvPr/>
          </p:nvCxnSpPr>
          <p:spPr>
            <a:xfrm rot="10800000" flipV="1">
              <a:off x="11446564" y="2007484"/>
              <a:ext cx="510209" cy="463827"/>
            </a:xfrm>
            <a:prstGeom prst="bentConnector3">
              <a:avLst/>
            </a:prstGeom>
            <a:ln>
              <a:solidFill>
                <a:srgbClr val="FFC000"/>
              </a:solidFill>
            </a:ln>
          </p:spPr>
          <p:style>
            <a:lnRef idx="2">
              <a:schemeClr val="accent1"/>
            </a:lnRef>
            <a:fillRef idx="0">
              <a:schemeClr val="accent1"/>
            </a:fillRef>
            <a:effectRef idx="1">
              <a:schemeClr val="accent1"/>
            </a:effectRef>
            <a:fontRef idx="minor">
              <a:schemeClr val="tx1"/>
            </a:fontRef>
          </p:style>
        </p:cxnSp>
      </p:grpSp>
      <p:sp>
        <p:nvSpPr>
          <p:cNvPr id="113" name="Rectangle: Folded Corner 112">
            <a:extLst>
              <a:ext uri="{FF2B5EF4-FFF2-40B4-BE49-F238E27FC236}">
                <a16:creationId xmlns:a16="http://schemas.microsoft.com/office/drawing/2014/main" id="{F80F6510-8A02-4F5C-BF9B-6011E04A7373}"/>
              </a:ext>
            </a:extLst>
          </p:cNvPr>
          <p:cNvSpPr/>
          <p:nvPr/>
        </p:nvSpPr>
        <p:spPr>
          <a:xfrm>
            <a:off x="4263604" y="3090663"/>
            <a:ext cx="578641" cy="434965"/>
          </a:xfrm>
          <a:prstGeom prst="foldedCorner">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94" name="TextBox 93">
            <a:extLst>
              <a:ext uri="{FF2B5EF4-FFF2-40B4-BE49-F238E27FC236}">
                <a16:creationId xmlns:a16="http://schemas.microsoft.com/office/drawing/2014/main" id="{00638B9D-2D03-4C02-9EC9-5179417E1DAA}"/>
              </a:ext>
            </a:extLst>
          </p:cNvPr>
          <p:cNvSpPr txBox="1"/>
          <p:nvPr/>
        </p:nvSpPr>
        <p:spPr>
          <a:xfrm>
            <a:off x="4804082" y="3115139"/>
            <a:ext cx="955711" cy="369332"/>
          </a:xfrm>
          <a:prstGeom prst="rect">
            <a:avLst/>
          </a:prstGeom>
          <a:noFill/>
        </p:spPr>
        <p:txBody>
          <a:bodyPr wrap="none" rtlCol="0">
            <a:spAutoFit/>
          </a:bodyPr>
          <a:lstStyle/>
          <a:p>
            <a:r>
              <a:rPr lang="en-GB" dirty="0"/>
              <a:t>+ logic =</a:t>
            </a:r>
          </a:p>
        </p:txBody>
      </p:sp>
      <p:grpSp>
        <p:nvGrpSpPr>
          <p:cNvPr id="114" name="Group 113">
            <a:extLst>
              <a:ext uri="{FF2B5EF4-FFF2-40B4-BE49-F238E27FC236}">
                <a16:creationId xmlns:a16="http://schemas.microsoft.com/office/drawing/2014/main" id="{B2C4528B-BB8F-4B7E-92B3-79E41E0D468C}"/>
              </a:ext>
            </a:extLst>
          </p:cNvPr>
          <p:cNvGrpSpPr/>
          <p:nvPr/>
        </p:nvGrpSpPr>
        <p:grpSpPr>
          <a:xfrm>
            <a:off x="5700053" y="3055628"/>
            <a:ext cx="649864" cy="505034"/>
            <a:chOff x="7860140" y="4300330"/>
            <a:chExt cx="583596" cy="742122"/>
          </a:xfrm>
        </p:grpSpPr>
        <p:sp>
          <p:nvSpPr>
            <p:cNvPr id="115" name="Rectangle: Single Corner Snipped 114">
              <a:extLst>
                <a:ext uri="{FF2B5EF4-FFF2-40B4-BE49-F238E27FC236}">
                  <a16:creationId xmlns:a16="http://schemas.microsoft.com/office/drawing/2014/main" id="{3F07CC77-52C6-4407-BE1C-5BCE09733FDC}"/>
                </a:ext>
              </a:extLst>
            </p:cNvPr>
            <p:cNvSpPr/>
            <p:nvPr/>
          </p:nvSpPr>
          <p:spPr>
            <a:xfrm>
              <a:off x="7884406" y="4300330"/>
              <a:ext cx="559330" cy="742122"/>
            </a:xfrm>
            <a:prstGeom prst="snip1Rect">
              <a:avLst/>
            </a:prstGeom>
            <a:ln>
              <a:solidFill>
                <a:srgbClr val="92D050"/>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
          <p:nvSpPr>
            <p:cNvPr id="116" name="TextBox 115">
              <a:extLst>
                <a:ext uri="{FF2B5EF4-FFF2-40B4-BE49-F238E27FC236}">
                  <a16:creationId xmlns:a16="http://schemas.microsoft.com/office/drawing/2014/main" id="{34E7B7D1-FA25-4672-BF37-CFDE0EAE3C5F}"/>
                </a:ext>
              </a:extLst>
            </p:cNvPr>
            <p:cNvSpPr txBox="1"/>
            <p:nvPr/>
          </p:nvSpPr>
          <p:spPr>
            <a:xfrm>
              <a:off x="7860140" y="4373512"/>
              <a:ext cx="496230" cy="542715"/>
            </a:xfrm>
            <a:prstGeom prst="rect">
              <a:avLst/>
            </a:prstGeom>
            <a:noFill/>
            <a:ln>
              <a:noFill/>
            </a:ln>
          </p:spPr>
          <p:txBody>
            <a:bodyPr wrap="square" rtlCol="0">
              <a:spAutoFit/>
            </a:bodyPr>
            <a:lstStyle/>
            <a:p>
              <a:r>
                <a:rPr lang="en-GB" dirty="0"/>
                <a:t>----</a:t>
              </a:r>
            </a:p>
          </p:txBody>
        </p:sp>
      </p:grpSp>
      <p:sp>
        <p:nvSpPr>
          <p:cNvPr id="120" name="Arc 119">
            <a:extLst>
              <a:ext uri="{FF2B5EF4-FFF2-40B4-BE49-F238E27FC236}">
                <a16:creationId xmlns:a16="http://schemas.microsoft.com/office/drawing/2014/main" id="{1E82354A-898B-491A-B3AD-94A46EE93E7E}"/>
              </a:ext>
            </a:extLst>
          </p:cNvPr>
          <p:cNvSpPr/>
          <p:nvPr/>
        </p:nvSpPr>
        <p:spPr>
          <a:xfrm flipH="1" flipV="1">
            <a:off x="6004010" y="3536051"/>
            <a:ext cx="355932" cy="1149896"/>
          </a:xfrm>
          <a:prstGeom prst="arc">
            <a:avLst>
              <a:gd name="adj1" fmla="val 5911469"/>
              <a:gd name="adj2" fmla="val 10674765"/>
            </a:avLst>
          </a:prstGeom>
          <a:ln>
            <a:headEnd type="none" w="med" len="med"/>
            <a:tailEnd type="arrow" w="med" len="med"/>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GB"/>
          </a:p>
        </p:txBody>
      </p:sp>
      <p:grpSp>
        <p:nvGrpSpPr>
          <p:cNvPr id="121" name="Group 120">
            <a:extLst>
              <a:ext uri="{FF2B5EF4-FFF2-40B4-BE49-F238E27FC236}">
                <a16:creationId xmlns:a16="http://schemas.microsoft.com/office/drawing/2014/main" id="{F7888733-C5CD-46D7-84EA-608B302F46A6}"/>
              </a:ext>
            </a:extLst>
          </p:cNvPr>
          <p:cNvGrpSpPr/>
          <p:nvPr/>
        </p:nvGrpSpPr>
        <p:grpSpPr>
          <a:xfrm>
            <a:off x="1296196" y="6153191"/>
            <a:ext cx="657256" cy="320112"/>
            <a:chOff x="10747513" y="2001078"/>
            <a:chExt cx="1209260" cy="470233"/>
          </a:xfrm>
        </p:grpSpPr>
        <p:cxnSp>
          <p:nvCxnSpPr>
            <p:cNvPr id="122" name="Connector: Elbow 121">
              <a:extLst>
                <a:ext uri="{FF2B5EF4-FFF2-40B4-BE49-F238E27FC236}">
                  <a16:creationId xmlns:a16="http://schemas.microsoft.com/office/drawing/2014/main" id="{F5866D69-407E-4ADC-B017-273128D0DB2B}"/>
                </a:ext>
              </a:extLst>
            </p:cNvPr>
            <p:cNvCxnSpPr>
              <a:cxnSpLocks/>
            </p:cNvCxnSpPr>
            <p:nvPr/>
          </p:nvCxnSpPr>
          <p:spPr>
            <a:xfrm>
              <a:off x="10747513" y="2001078"/>
              <a:ext cx="705678" cy="470233"/>
            </a:xfrm>
            <a:prstGeom prst="bentConnector3">
              <a:avLst>
                <a:gd name="adj1" fmla="val 50000"/>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123" name="Connector: Elbow 122">
              <a:extLst>
                <a:ext uri="{FF2B5EF4-FFF2-40B4-BE49-F238E27FC236}">
                  <a16:creationId xmlns:a16="http://schemas.microsoft.com/office/drawing/2014/main" id="{3A165C4B-4154-4113-88B8-6F64486C70D2}"/>
                </a:ext>
              </a:extLst>
            </p:cNvPr>
            <p:cNvCxnSpPr>
              <a:cxnSpLocks/>
            </p:cNvCxnSpPr>
            <p:nvPr/>
          </p:nvCxnSpPr>
          <p:spPr>
            <a:xfrm rot="10800000" flipV="1">
              <a:off x="11446564" y="2007484"/>
              <a:ext cx="510209" cy="463827"/>
            </a:xfrm>
            <a:prstGeom prst="bentConnector3">
              <a:avLst/>
            </a:prstGeom>
            <a:ln>
              <a:solidFill>
                <a:schemeClr val="accent6"/>
              </a:solidFill>
            </a:ln>
          </p:spPr>
          <p:style>
            <a:lnRef idx="2">
              <a:schemeClr val="accent1"/>
            </a:lnRef>
            <a:fillRef idx="0">
              <a:schemeClr val="accent1"/>
            </a:fillRef>
            <a:effectRef idx="1">
              <a:schemeClr val="accent1"/>
            </a:effectRef>
            <a:fontRef idx="minor">
              <a:schemeClr val="tx1"/>
            </a:fontRef>
          </p:style>
        </p:cxnSp>
      </p:grpSp>
      <p:sp>
        <p:nvSpPr>
          <p:cNvPr id="124" name="Arc 123">
            <a:extLst>
              <a:ext uri="{FF2B5EF4-FFF2-40B4-BE49-F238E27FC236}">
                <a16:creationId xmlns:a16="http://schemas.microsoft.com/office/drawing/2014/main" id="{45511CCA-52AE-48B9-BB29-A5B84A4DFED8}"/>
              </a:ext>
            </a:extLst>
          </p:cNvPr>
          <p:cNvSpPr/>
          <p:nvPr/>
        </p:nvSpPr>
        <p:spPr>
          <a:xfrm flipH="1" flipV="1">
            <a:off x="1480963" y="5976439"/>
            <a:ext cx="1116902" cy="706969"/>
          </a:xfrm>
          <a:prstGeom prst="arc">
            <a:avLst>
              <a:gd name="adj1" fmla="val 1628798"/>
              <a:gd name="adj2" fmla="val 7438997"/>
            </a:avLst>
          </a:prstGeom>
          <a:ln>
            <a:headEnd type="none" w="med" len="med"/>
            <a:tailEnd type="arrow" w="med" len="med"/>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GB"/>
          </a:p>
        </p:txBody>
      </p:sp>
      <p:grpSp>
        <p:nvGrpSpPr>
          <p:cNvPr id="132" name="Group 131">
            <a:extLst>
              <a:ext uri="{FF2B5EF4-FFF2-40B4-BE49-F238E27FC236}">
                <a16:creationId xmlns:a16="http://schemas.microsoft.com/office/drawing/2014/main" id="{CFF3F612-0B21-4892-9623-71A482A909C9}"/>
              </a:ext>
            </a:extLst>
          </p:cNvPr>
          <p:cNvGrpSpPr/>
          <p:nvPr/>
        </p:nvGrpSpPr>
        <p:grpSpPr>
          <a:xfrm>
            <a:off x="2141236" y="4586432"/>
            <a:ext cx="816056" cy="683261"/>
            <a:chOff x="7860139" y="4241483"/>
            <a:chExt cx="583597" cy="800969"/>
          </a:xfrm>
        </p:grpSpPr>
        <p:sp>
          <p:nvSpPr>
            <p:cNvPr id="133" name="Rectangle: Single Corner Snipped 132">
              <a:extLst>
                <a:ext uri="{FF2B5EF4-FFF2-40B4-BE49-F238E27FC236}">
                  <a16:creationId xmlns:a16="http://schemas.microsoft.com/office/drawing/2014/main" id="{4866AF49-C020-433A-A0CC-823D0E053383}"/>
                </a:ext>
              </a:extLst>
            </p:cNvPr>
            <p:cNvSpPr/>
            <p:nvPr/>
          </p:nvSpPr>
          <p:spPr>
            <a:xfrm>
              <a:off x="7884406" y="4300330"/>
              <a:ext cx="559330" cy="742122"/>
            </a:xfrm>
            <a:prstGeom prst="snip1Rect">
              <a:avLst/>
            </a:prstGeom>
            <a:ln>
              <a:solidFill>
                <a:srgbClr val="92D050"/>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
          <p:nvSpPr>
            <p:cNvPr id="134" name="TextBox 133">
              <a:extLst>
                <a:ext uri="{FF2B5EF4-FFF2-40B4-BE49-F238E27FC236}">
                  <a16:creationId xmlns:a16="http://schemas.microsoft.com/office/drawing/2014/main" id="{385F9318-6DCF-41DA-AE8A-4882C913085A}"/>
                </a:ext>
              </a:extLst>
            </p:cNvPr>
            <p:cNvSpPr txBox="1"/>
            <p:nvPr/>
          </p:nvSpPr>
          <p:spPr>
            <a:xfrm>
              <a:off x="7860139" y="4241483"/>
              <a:ext cx="522121" cy="757676"/>
            </a:xfrm>
            <a:prstGeom prst="rect">
              <a:avLst/>
            </a:prstGeom>
            <a:noFill/>
          </p:spPr>
          <p:txBody>
            <a:bodyPr wrap="square" rtlCol="0">
              <a:spAutoFit/>
            </a:bodyPr>
            <a:lstStyle/>
            <a:p>
              <a:r>
                <a:rPr lang="en-GB" dirty="0"/>
                <a:t>--------------</a:t>
              </a:r>
            </a:p>
          </p:txBody>
        </p:sp>
      </p:grpSp>
      <p:grpSp>
        <p:nvGrpSpPr>
          <p:cNvPr id="135" name="Group 134">
            <a:extLst>
              <a:ext uri="{FF2B5EF4-FFF2-40B4-BE49-F238E27FC236}">
                <a16:creationId xmlns:a16="http://schemas.microsoft.com/office/drawing/2014/main" id="{56FAD775-9D79-490C-8698-DFEDD116928E}"/>
              </a:ext>
            </a:extLst>
          </p:cNvPr>
          <p:cNvGrpSpPr/>
          <p:nvPr/>
        </p:nvGrpSpPr>
        <p:grpSpPr>
          <a:xfrm>
            <a:off x="1278579" y="5080463"/>
            <a:ext cx="657256" cy="320112"/>
            <a:chOff x="10747513" y="2001078"/>
            <a:chExt cx="1209260" cy="470233"/>
          </a:xfrm>
        </p:grpSpPr>
        <p:cxnSp>
          <p:nvCxnSpPr>
            <p:cNvPr id="136" name="Connector: Elbow 135">
              <a:extLst>
                <a:ext uri="{FF2B5EF4-FFF2-40B4-BE49-F238E27FC236}">
                  <a16:creationId xmlns:a16="http://schemas.microsoft.com/office/drawing/2014/main" id="{4232BDBA-94F2-462A-872A-62F57FFBD140}"/>
                </a:ext>
              </a:extLst>
            </p:cNvPr>
            <p:cNvCxnSpPr>
              <a:cxnSpLocks/>
            </p:cNvCxnSpPr>
            <p:nvPr/>
          </p:nvCxnSpPr>
          <p:spPr>
            <a:xfrm>
              <a:off x="10747513" y="2001078"/>
              <a:ext cx="705678" cy="470233"/>
            </a:xfrm>
            <a:prstGeom prst="bentConnector3">
              <a:avLst>
                <a:gd name="adj1" fmla="val 50000"/>
              </a:avLst>
            </a:prstGeom>
            <a:ln>
              <a:solidFill>
                <a:srgbClr val="FFC000"/>
              </a:solidFill>
            </a:ln>
          </p:spPr>
          <p:style>
            <a:lnRef idx="2">
              <a:schemeClr val="accent1"/>
            </a:lnRef>
            <a:fillRef idx="0">
              <a:schemeClr val="accent1"/>
            </a:fillRef>
            <a:effectRef idx="1">
              <a:schemeClr val="accent1"/>
            </a:effectRef>
            <a:fontRef idx="minor">
              <a:schemeClr val="tx1"/>
            </a:fontRef>
          </p:style>
        </p:cxnSp>
        <p:cxnSp>
          <p:nvCxnSpPr>
            <p:cNvPr id="137" name="Connector: Elbow 136">
              <a:extLst>
                <a:ext uri="{FF2B5EF4-FFF2-40B4-BE49-F238E27FC236}">
                  <a16:creationId xmlns:a16="http://schemas.microsoft.com/office/drawing/2014/main" id="{1587A83A-0323-458E-8318-B7118388BFEF}"/>
                </a:ext>
              </a:extLst>
            </p:cNvPr>
            <p:cNvCxnSpPr>
              <a:cxnSpLocks/>
            </p:cNvCxnSpPr>
            <p:nvPr/>
          </p:nvCxnSpPr>
          <p:spPr>
            <a:xfrm rot="10800000" flipV="1">
              <a:off x="11446564" y="2007484"/>
              <a:ext cx="510209" cy="463827"/>
            </a:xfrm>
            <a:prstGeom prst="bentConnector3">
              <a:avLst/>
            </a:prstGeom>
            <a:ln>
              <a:solidFill>
                <a:srgbClr val="FFC000"/>
              </a:solidFill>
            </a:ln>
          </p:spPr>
          <p:style>
            <a:lnRef idx="2">
              <a:schemeClr val="accent1"/>
            </a:lnRef>
            <a:fillRef idx="0">
              <a:schemeClr val="accent1"/>
            </a:fillRef>
            <a:effectRef idx="1">
              <a:schemeClr val="accent1"/>
            </a:effectRef>
            <a:fontRef idx="minor">
              <a:schemeClr val="tx1"/>
            </a:fontRef>
          </p:style>
        </p:cxnSp>
      </p:grpSp>
      <p:sp>
        <p:nvSpPr>
          <p:cNvPr id="138" name="Arc 137">
            <a:extLst>
              <a:ext uri="{FF2B5EF4-FFF2-40B4-BE49-F238E27FC236}">
                <a16:creationId xmlns:a16="http://schemas.microsoft.com/office/drawing/2014/main" id="{E41CDB36-6A99-43B6-A730-E621DB80996F}"/>
              </a:ext>
            </a:extLst>
          </p:cNvPr>
          <p:cNvSpPr/>
          <p:nvPr/>
        </p:nvSpPr>
        <p:spPr>
          <a:xfrm flipH="1" flipV="1">
            <a:off x="1463346" y="4903711"/>
            <a:ext cx="1116902" cy="706969"/>
          </a:xfrm>
          <a:prstGeom prst="arc">
            <a:avLst>
              <a:gd name="adj1" fmla="val 1628798"/>
              <a:gd name="adj2" fmla="val 7438997"/>
            </a:avLst>
          </a:prstGeom>
          <a:ln>
            <a:headEnd type="none" w="med" len="med"/>
            <a:tailEnd type="arrow" w="med" len="med"/>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GB"/>
          </a:p>
        </p:txBody>
      </p:sp>
      <p:cxnSp>
        <p:nvCxnSpPr>
          <p:cNvPr id="88" name="Straight Arrow Connector 87">
            <a:extLst>
              <a:ext uri="{FF2B5EF4-FFF2-40B4-BE49-F238E27FC236}">
                <a16:creationId xmlns:a16="http://schemas.microsoft.com/office/drawing/2014/main" id="{93A1F559-4332-4C48-A7E3-CCE3954E3A3E}"/>
              </a:ext>
            </a:extLst>
          </p:cNvPr>
          <p:cNvCxnSpPr>
            <a:cxnSpLocks/>
          </p:cNvCxnSpPr>
          <p:nvPr/>
        </p:nvCxnSpPr>
        <p:spPr>
          <a:xfrm flipH="1" flipV="1">
            <a:off x="9037983" y="3051312"/>
            <a:ext cx="1173330" cy="288500"/>
          </a:xfrm>
          <a:prstGeom prst="straightConnector1">
            <a:avLst/>
          </a:prstGeom>
          <a:ln>
            <a:headEnd type="none" w="med" len="med"/>
            <a:tailEnd type="arrow" w="med" len="med"/>
          </a:ln>
        </p:spPr>
        <p:style>
          <a:lnRef idx="3">
            <a:schemeClr val="accent4"/>
          </a:lnRef>
          <a:fillRef idx="0">
            <a:schemeClr val="accent4"/>
          </a:fillRef>
          <a:effectRef idx="2">
            <a:schemeClr val="accent4"/>
          </a:effectRef>
          <a:fontRef idx="minor">
            <a:schemeClr val="tx1"/>
          </a:fontRef>
        </p:style>
      </p:cxnSp>
      <p:sp>
        <p:nvSpPr>
          <p:cNvPr id="55" name="Rectangle: Folded Corner 54">
            <a:extLst>
              <a:ext uri="{FF2B5EF4-FFF2-40B4-BE49-F238E27FC236}">
                <a16:creationId xmlns:a16="http://schemas.microsoft.com/office/drawing/2014/main" id="{51F48A2B-E1C5-4173-9D9F-51BF94B57424}"/>
              </a:ext>
            </a:extLst>
          </p:cNvPr>
          <p:cNvSpPr/>
          <p:nvPr/>
        </p:nvSpPr>
        <p:spPr>
          <a:xfrm>
            <a:off x="9349073" y="3105430"/>
            <a:ext cx="578641" cy="434965"/>
          </a:xfrm>
          <a:prstGeom prst="foldedCorner">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42" name="TextBox 141">
            <a:extLst>
              <a:ext uri="{FF2B5EF4-FFF2-40B4-BE49-F238E27FC236}">
                <a16:creationId xmlns:a16="http://schemas.microsoft.com/office/drawing/2014/main" id="{FAB041DE-86E7-47B7-9489-FD309D73E887}"/>
              </a:ext>
            </a:extLst>
          </p:cNvPr>
          <p:cNvSpPr txBox="1"/>
          <p:nvPr/>
        </p:nvSpPr>
        <p:spPr>
          <a:xfrm>
            <a:off x="3352799" y="39759"/>
            <a:ext cx="543739" cy="369332"/>
          </a:xfrm>
          <a:prstGeom prst="rect">
            <a:avLst/>
          </a:prstGeom>
          <a:noFill/>
        </p:spPr>
        <p:txBody>
          <a:bodyPr wrap="none" rtlCol="0">
            <a:spAutoFit/>
          </a:bodyPr>
          <a:lstStyle/>
          <a:p>
            <a:r>
              <a:rPr lang="en-GB" b="1" u="sng" dirty="0"/>
              <a:t>KEY</a:t>
            </a:r>
          </a:p>
        </p:txBody>
      </p:sp>
      <p:sp>
        <p:nvSpPr>
          <p:cNvPr id="143" name="Rectangle 142">
            <a:extLst>
              <a:ext uri="{FF2B5EF4-FFF2-40B4-BE49-F238E27FC236}">
                <a16:creationId xmlns:a16="http://schemas.microsoft.com/office/drawing/2014/main" id="{704DFB51-3807-469B-BB5C-10E873A9D5EF}"/>
              </a:ext>
            </a:extLst>
          </p:cNvPr>
          <p:cNvSpPr/>
          <p:nvPr/>
        </p:nvSpPr>
        <p:spPr>
          <a:xfrm>
            <a:off x="3489708" y="433867"/>
            <a:ext cx="436975" cy="417949"/>
          </a:xfrm>
          <a:prstGeom prst="rect">
            <a:avLst/>
          </a:prstGeom>
          <a:ln>
            <a:prstDash val="sysDot"/>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
        <p:nvSpPr>
          <p:cNvPr id="146" name="Rectangle: Rounded Corners 145">
            <a:extLst>
              <a:ext uri="{FF2B5EF4-FFF2-40B4-BE49-F238E27FC236}">
                <a16:creationId xmlns:a16="http://schemas.microsoft.com/office/drawing/2014/main" id="{A02E7CE1-5980-466C-848A-4381C712949A}"/>
              </a:ext>
            </a:extLst>
          </p:cNvPr>
          <p:cNvSpPr/>
          <p:nvPr/>
        </p:nvSpPr>
        <p:spPr>
          <a:xfrm>
            <a:off x="3459563" y="939172"/>
            <a:ext cx="436975" cy="432448"/>
          </a:xfrm>
          <a:prstGeom prst="roundRect">
            <a:avLst/>
          </a:prstGeom>
          <a:solidFill>
            <a:schemeClr val="accent5">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solidFill>
                <a:schemeClr val="accent6"/>
              </a:solidFill>
            </a:endParaRPr>
          </a:p>
        </p:txBody>
      </p:sp>
      <p:sp>
        <p:nvSpPr>
          <p:cNvPr id="148" name="TextBox 147">
            <a:extLst>
              <a:ext uri="{FF2B5EF4-FFF2-40B4-BE49-F238E27FC236}">
                <a16:creationId xmlns:a16="http://schemas.microsoft.com/office/drawing/2014/main" id="{69079445-C47C-4A5A-93BE-05AF5A350B29}"/>
              </a:ext>
            </a:extLst>
          </p:cNvPr>
          <p:cNvSpPr txBox="1"/>
          <p:nvPr/>
        </p:nvSpPr>
        <p:spPr>
          <a:xfrm>
            <a:off x="3922466" y="407060"/>
            <a:ext cx="1426994" cy="461665"/>
          </a:xfrm>
          <a:prstGeom prst="rect">
            <a:avLst/>
          </a:prstGeom>
          <a:noFill/>
        </p:spPr>
        <p:txBody>
          <a:bodyPr wrap="none" rtlCol="0">
            <a:spAutoFit/>
          </a:bodyPr>
          <a:lstStyle/>
          <a:p>
            <a:r>
              <a:rPr lang="en-GB" sz="1200" dirty="0"/>
              <a:t>Areas controlled by </a:t>
            </a:r>
          </a:p>
          <a:p>
            <a:r>
              <a:rPr lang="en-GB" sz="1200" dirty="0"/>
              <a:t>developer/tester</a:t>
            </a:r>
          </a:p>
        </p:txBody>
      </p:sp>
      <p:sp>
        <p:nvSpPr>
          <p:cNvPr id="149" name="TextBox 148">
            <a:extLst>
              <a:ext uri="{FF2B5EF4-FFF2-40B4-BE49-F238E27FC236}">
                <a16:creationId xmlns:a16="http://schemas.microsoft.com/office/drawing/2014/main" id="{76407E41-0532-4341-80E4-3AEDBDA9104A}"/>
              </a:ext>
            </a:extLst>
          </p:cNvPr>
          <p:cNvSpPr txBox="1"/>
          <p:nvPr/>
        </p:nvSpPr>
        <p:spPr>
          <a:xfrm>
            <a:off x="3969399" y="984084"/>
            <a:ext cx="1285673" cy="276999"/>
          </a:xfrm>
          <a:prstGeom prst="rect">
            <a:avLst/>
          </a:prstGeom>
          <a:noFill/>
        </p:spPr>
        <p:txBody>
          <a:bodyPr wrap="none" rtlCol="0">
            <a:spAutoFit/>
          </a:bodyPr>
          <a:lstStyle/>
          <a:p>
            <a:r>
              <a:rPr lang="en-GB" sz="1200" dirty="0"/>
              <a:t>New components</a:t>
            </a:r>
          </a:p>
        </p:txBody>
      </p:sp>
      <p:sp>
        <p:nvSpPr>
          <p:cNvPr id="152" name="TextBox 151">
            <a:extLst>
              <a:ext uri="{FF2B5EF4-FFF2-40B4-BE49-F238E27FC236}">
                <a16:creationId xmlns:a16="http://schemas.microsoft.com/office/drawing/2014/main" id="{8D319A74-C182-416E-8A6C-59705E98FD6F}"/>
              </a:ext>
            </a:extLst>
          </p:cNvPr>
          <p:cNvSpPr txBox="1"/>
          <p:nvPr/>
        </p:nvSpPr>
        <p:spPr>
          <a:xfrm>
            <a:off x="10005801" y="689804"/>
            <a:ext cx="1713481" cy="461665"/>
          </a:xfrm>
          <a:prstGeom prst="rect">
            <a:avLst/>
          </a:prstGeom>
          <a:noFill/>
        </p:spPr>
        <p:txBody>
          <a:bodyPr wrap="square" rtlCol="0">
            <a:spAutoFit/>
          </a:bodyPr>
          <a:lstStyle/>
          <a:p>
            <a:r>
              <a:rPr lang="en-GB" sz="1200" i="1" dirty="0">
                <a:solidFill>
                  <a:schemeClr val="accent6"/>
                </a:solidFill>
              </a:rPr>
              <a:t>Request received by Stub is put in to a Q</a:t>
            </a:r>
          </a:p>
        </p:txBody>
      </p:sp>
      <p:sp>
        <p:nvSpPr>
          <p:cNvPr id="153" name="TextBox 152">
            <a:extLst>
              <a:ext uri="{FF2B5EF4-FFF2-40B4-BE49-F238E27FC236}">
                <a16:creationId xmlns:a16="http://schemas.microsoft.com/office/drawing/2014/main" id="{73EE4502-C4B1-4949-92AE-B32B7D557EB0}"/>
              </a:ext>
            </a:extLst>
          </p:cNvPr>
          <p:cNvSpPr txBox="1"/>
          <p:nvPr/>
        </p:nvSpPr>
        <p:spPr>
          <a:xfrm>
            <a:off x="9927714" y="5717158"/>
            <a:ext cx="2070406" cy="461665"/>
          </a:xfrm>
          <a:prstGeom prst="rect">
            <a:avLst/>
          </a:prstGeom>
          <a:noFill/>
        </p:spPr>
        <p:txBody>
          <a:bodyPr wrap="square" rtlCol="0">
            <a:spAutoFit/>
          </a:bodyPr>
          <a:lstStyle/>
          <a:p>
            <a:r>
              <a:rPr lang="en-GB" sz="1200" i="1" dirty="0">
                <a:solidFill>
                  <a:schemeClr val="accent6"/>
                </a:solidFill>
              </a:rPr>
              <a:t>Stub chooses which of it’s prebuilt responses to return</a:t>
            </a:r>
          </a:p>
        </p:txBody>
      </p:sp>
      <p:grpSp>
        <p:nvGrpSpPr>
          <p:cNvPr id="155" name="Group 154">
            <a:extLst>
              <a:ext uri="{FF2B5EF4-FFF2-40B4-BE49-F238E27FC236}">
                <a16:creationId xmlns:a16="http://schemas.microsoft.com/office/drawing/2014/main" id="{7FE6B7D6-8344-4909-805D-89E2721BE706}"/>
              </a:ext>
            </a:extLst>
          </p:cNvPr>
          <p:cNvGrpSpPr/>
          <p:nvPr/>
        </p:nvGrpSpPr>
        <p:grpSpPr>
          <a:xfrm>
            <a:off x="2278185" y="2065553"/>
            <a:ext cx="1407000" cy="683261"/>
            <a:chOff x="7860138" y="4241483"/>
            <a:chExt cx="583598" cy="800969"/>
          </a:xfrm>
        </p:grpSpPr>
        <p:sp>
          <p:nvSpPr>
            <p:cNvPr id="157" name="Rectangle: Single Corner Snipped 156">
              <a:extLst>
                <a:ext uri="{FF2B5EF4-FFF2-40B4-BE49-F238E27FC236}">
                  <a16:creationId xmlns:a16="http://schemas.microsoft.com/office/drawing/2014/main" id="{4CD5DCF7-12D7-41BD-935F-3F1851A5B172}"/>
                </a:ext>
              </a:extLst>
            </p:cNvPr>
            <p:cNvSpPr/>
            <p:nvPr/>
          </p:nvSpPr>
          <p:spPr>
            <a:xfrm>
              <a:off x="7884406" y="4300330"/>
              <a:ext cx="559330" cy="742122"/>
            </a:xfrm>
            <a:prstGeom prst="snip1Rect">
              <a:avLst/>
            </a:prstGeom>
            <a:ln>
              <a:solidFill>
                <a:schemeClr val="tx2"/>
              </a:solidFill>
              <a:prstDash val="solid"/>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
          <p:nvSpPr>
            <p:cNvPr id="158" name="TextBox 157">
              <a:extLst>
                <a:ext uri="{FF2B5EF4-FFF2-40B4-BE49-F238E27FC236}">
                  <a16:creationId xmlns:a16="http://schemas.microsoft.com/office/drawing/2014/main" id="{42737EDE-D627-4A28-A74F-1B548290650D}"/>
                </a:ext>
              </a:extLst>
            </p:cNvPr>
            <p:cNvSpPr txBox="1"/>
            <p:nvPr/>
          </p:nvSpPr>
          <p:spPr>
            <a:xfrm>
              <a:off x="7860139" y="4241483"/>
              <a:ext cx="522121" cy="757677"/>
            </a:xfrm>
            <a:prstGeom prst="rect">
              <a:avLst/>
            </a:prstGeom>
            <a:noFill/>
            <a:ln>
              <a:noFill/>
              <a:prstDash val="solid"/>
            </a:ln>
          </p:spPr>
          <p:txBody>
            <a:bodyPr wrap="square" rtlCol="0">
              <a:spAutoFit/>
            </a:bodyPr>
            <a:lstStyle/>
            <a:p>
              <a:r>
                <a:rPr lang="en-GB" dirty="0"/>
                <a:t>---------------</a:t>
              </a:r>
            </a:p>
            <a:p>
              <a:r>
                <a:rPr lang="en-GB" dirty="0"/>
                <a:t>---------------</a:t>
              </a:r>
            </a:p>
          </p:txBody>
        </p:sp>
      </p:grpSp>
      <p:sp>
        <p:nvSpPr>
          <p:cNvPr id="160" name="Rectangle: Folded Corner 159">
            <a:extLst>
              <a:ext uri="{FF2B5EF4-FFF2-40B4-BE49-F238E27FC236}">
                <a16:creationId xmlns:a16="http://schemas.microsoft.com/office/drawing/2014/main" id="{6FCAEA9A-8BC6-4CC6-9E05-594DF8015529}"/>
              </a:ext>
            </a:extLst>
          </p:cNvPr>
          <p:cNvSpPr/>
          <p:nvPr/>
        </p:nvSpPr>
        <p:spPr>
          <a:xfrm>
            <a:off x="3457264" y="1452649"/>
            <a:ext cx="489426" cy="357614"/>
          </a:xfrm>
          <a:prstGeom prst="foldedCorner">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61" name="TextBox 160">
            <a:extLst>
              <a:ext uri="{FF2B5EF4-FFF2-40B4-BE49-F238E27FC236}">
                <a16:creationId xmlns:a16="http://schemas.microsoft.com/office/drawing/2014/main" id="{E0802C8C-DAC3-4126-9F62-6047E5A2E7D2}"/>
              </a:ext>
            </a:extLst>
          </p:cNvPr>
          <p:cNvSpPr txBox="1"/>
          <p:nvPr/>
        </p:nvSpPr>
        <p:spPr>
          <a:xfrm>
            <a:off x="3969399" y="1482781"/>
            <a:ext cx="844014" cy="276999"/>
          </a:xfrm>
          <a:prstGeom prst="rect">
            <a:avLst/>
          </a:prstGeom>
          <a:noFill/>
        </p:spPr>
        <p:txBody>
          <a:bodyPr wrap="none" rtlCol="0">
            <a:spAutoFit/>
          </a:bodyPr>
          <a:lstStyle/>
          <a:p>
            <a:r>
              <a:rPr lang="en-GB" sz="1200" dirty="0"/>
              <a:t>Responses</a:t>
            </a:r>
          </a:p>
        </p:txBody>
      </p:sp>
      <p:sp>
        <p:nvSpPr>
          <p:cNvPr id="163" name="TextBox 162">
            <a:extLst>
              <a:ext uri="{FF2B5EF4-FFF2-40B4-BE49-F238E27FC236}">
                <a16:creationId xmlns:a16="http://schemas.microsoft.com/office/drawing/2014/main" id="{BC7C2891-1E72-4C55-89AC-3E122796EBEF}"/>
              </a:ext>
            </a:extLst>
          </p:cNvPr>
          <p:cNvSpPr txBox="1"/>
          <p:nvPr/>
        </p:nvSpPr>
        <p:spPr>
          <a:xfrm>
            <a:off x="5375389" y="57027"/>
            <a:ext cx="6769972" cy="523220"/>
          </a:xfrm>
          <a:prstGeom prst="rect">
            <a:avLst/>
          </a:prstGeom>
          <a:noFill/>
        </p:spPr>
        <p:txBody>
          <a:bodyPr wrap="square" rtlCol="0">
            <a:spAutoFit/>
          </a:bodyPr>
          <a:lstStyle/>
          <a:p>
            <a:r>
              <a:rPr lang="en-GB" sz="2800" b="1" spc="-1" dirty="0" err="1">
                <a:solidFill>
                  <a:schemeClr val="bg2"/>
                </a:solidFill>
                <a:uFill>
                  <a:solidFill>
                    <a:srgbClr val="FFFFFF"/>
                  </a:solidFill>
                </a:uFill>
                <a:latin typeface="IBM Plex Sans SemiBold"/>
                <a:ea typeface="+mj-ea"/>
                <a:cs typeface="NBS Medium"/>
              </a:rPr>
              <a:t>LRPO</a:t>
            </a:r>
            <a:r>
              <a:rPr lang="en-GB" sz="2800" b="1" spc="-1" dirty="0">
                <a:solidFill>
                  <a:schemeClr val="bg2"/>
                </a:solidFill>
                <a:uFill>
                  <a:solidFill>
                    <a:srgbClr val="FFFFFF"/>
                  </a:solidFill>
                </a:uFill>
                <a:latin typeface="IBM Plex Sans SemiBold"/>
                <a:ea typeface="+mj-ea"/>
                <a:cs typeface="NBS Medium"/>
              </a:rPr>
              <a:t> UT with </a:t>
            </a:r>
            <a:r>
              <a:rPr lang="en-GB" sz="2800" b="1" spc="-1" dirty="0" err="1">
                <a:solidFill>
                  <a:schemeClr val="bg2"/>
                </a:solidFill>
                <a:uFill>
                  <a:solidFill>
                    <a:srgbClr val="FFFFFF"/>
                  </a:solidFill>
                </a:uFill>
                <a:latin typeface="IBM Plex Sans SemiBold"/>
                <a:ea typeface="+mj-ea"/>
                <a:cs typeface="NBS Medium"/>
              </a:rPr>
              <a:t>MQ</a:t>
            </a:r>
            <a:r>
              <a:rPr lang="en-GB" sz="2800" b="1" spc="-1" dirty="0">
                <a:solidFill>
                  <a:schemeClr val="bg2"/>
                </a:solidFill>
                <a:uFill>
                  <a:solidFill>
                    <a:srgbClr val="FFFFFF"/>
                  </a:solidFill>
                </a:uFill>
                <a:latin typeface="IBM Plex Sans SemiBold"/>
                <a:ea typeface="+mj-ea"/>
                <a:cs typeface="NBS Medium"/>
              </a:rPr>
              <a:t> to </a:t>
            </a:r>
            <a:r>
              <a:rPr lang="en-GB" sz="2800" b="1" spc="-1" dirty="0" err="1">
                <a:solidFill>
                  <a:schemeClr val="bg2"/>
                </a:solidFill>
                <a:uFill>
                  <a:solidFill>
                    <a:srgbClr val="FFFFFF"/>
                  </a:solidFill>
                </a:uFill>
                <a:latin typeface="IBM Plex Sans SemiBold"/>
                <a:ea typeface="+mj-ea"/>
                <a:cs typeface="NBS Medium"/>
              </a:rPr>
              <a:t>WS</a:t>
            </a:r>
            <a:r>
              <a:rPr lang="en-GB" sz="2800" b="1" spc="-1" dirty="0">
                <a:solidFill>
                  <a:schemeClr val="bg2"/>
                </a:solidFill>
                <a:uFill>
                  <a:solidFill>
                    <a:srgbClr val="FFFFFF"/>
                  </a:solidFill>
                </a:uFill>
                <a:latin typeface="IBM Plex Sans SemiBold"/>
                <a:ea typeface="+mj-ea"/>
                <a:cs typeface="NBS Medium"/>
              </a:rPr>
              <a:t> Convertor Example</a:t>
            </a:r>
          </a:p>
        </p:txBody>
      </p:sp>
      <p:sp>
        <p:nvSpPr>
          <p:cNvPr id="165" name="TextBox 164">
            <a:extLst>
              <a:ext uri="{FF2B5EF4-FFF2-40B4-BE49-F238E27FC236}">
                <a16:creationId xmlns:a16="http://schemas.microsoft.com/office/drawing/2014/main" id="{DEE7D93F-CDA8-4446-B966-AF55E8977E0F}"/>
              </a:ext>
            </a:extLst>
          </p:cNvPr>
          <p:cNvSpPr txBox="1"/>
          <p:nvPr/>
        </p:nvSpPr>
        <p:spPr>
          <a:xfrm>
            <a:off x="5540071" y="486461"/>
            <a:ext cx="4180731" cy="646331"/>
          </a:xfrm>
          <a:prstGeom prst="rect">
            <a:avLst/>
          </a:prstGeom>
          <a:noFill/>
        </p:spPr>
        <p:txBody>
          <a:bodyPr wrap="square" rtlCol="0">
            <a:spAutoFit/>
          </a:bodyPr>
          <a:lstStyle/>
          <a:p>
            <a:r>
              <a:rPr lang="en-GB" dirty="0"/>
              <a:t>AAAA </a:t>
            </a:r>
            <a:r>
              <a:rPr lang="en-GB" dirty="0" err="1"/>
              <a:t>LRPO</a:t>
            </a:r>
            <a:r>
              <a:rPr lang="en-GB" dirty="0"/>
              <a:t> calls service provider </a:t>
            </a:r>
            <a:r>
              <a:rPr lang="en-GB" dirty="0" err="1"/>
              <a:t>BBBB</a:t>
            </a:r>
            <a:r>
              <a:rPr lang="en-GB" dirty="0"/>
              <a:t> via a </a:t>
            </a:r>
            <a:r>
              <a:rPr lang="en-GB" dirty="0" err="1"/>
              <a:t>MQ</a:t>
            </a:r>
            <a:r>
              <a:rPr lang="en-GB" dirty="0"/>
              <a:t> to </a:t>
            </a:r>
            <a:r>
              <a:rPr lang="en-GB" dirty="0" err="1"/>
              <a:t>WS</a:t>
            </a:r>
            <a:r>
              <a:rPr lang="en-GB" dirty="0"/>
              <a:t> convertor</a:t>
            </a:r>
          </a:p>
        </p:txBody>
      </p:sp>
      <p:sp>
        <p:nvSpPr>
          <p:cNvPr id="89" name="Rectangle: Rounded Corners 88">
            <a:extLst>
              <a:ext uri="{FF2B5EF4-FFF2-40B4-BE49-F238E27FC236}">
                <a16:creationId xmlns:a16="http://schemas.microsoft.com/office/drawing/2014/main" id="{77B70472-36EF-4B5C-B06E-2B4BC11E646D}"/>
              </a:ext>
            </a:extLst>
          </p:cNvPr>
          <p:cNvSpPr/>
          <p:nvPr/>
        </p:nvSpPr>
        <p:spPr>
          <a:xfrm>
            <a:off x="7698895" y="2514713"/>
            <a:ext cx="1311966" cy="622852"/>
          </a:xfrm>
          <a:prstGeom prst="roundRect">
            <a:avLst/>
          </a:prstGeom>
          <a:solidFill>
            <a:schemeClr val="accent5">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err="1">
                <a:solidFill>
                  <a:schemeClr val="accent6"/>
                </a:solidFill>
              </a:rPr>
              <a:t>MQ</a:t>
            </a:r>
            <a:r>
              <a:rPr lang="en-GB" dirty="0">
                <a:solidFill>
                  <a:schemeClr val="accent6"/>
                </a:solidFill>
              </a:rPr>
              <a:t> to </a:t>
            </a:r>
            <a:r>
              <a:rPr lang="en-GB" dirty="0" err="1">
                <a:solidFill>
                  <a:schemeClr val="accent6"/>
                </a:solidFill>
              </a:rPr>
              <a:t>WS</a:t>
            </a:r>
            <a:r>
              <a:rPr lang="en-GB" dirty="0">
                <a:solidFill>
                  <a:schemeClr val="accent6"/>
                </a:solidFill>
              </a:rPr>
              <a:t> convertor</a:t>
            </a:r>
          </a:p>
        </p:txBody>
      </p:sp>
      <p:grpSp>
        <p:nvGrpSpPr>
          <p:cNvPr id="90" name="Group 89">
            <a:extLst>
              <a:ext uri="{FF2B5EF4-FFF2-40B4-BE49-F238E27FC236}">
                <a16:creationId xmlns:a16="http://schemas.microsoft.com/office/drawing/2014/main" id="{81D8CCF0-5B95-487F-8BD6-2BF77F288717}"/>
              </a:ext>
            </a:extLst>
          </p:cNvPr>
          <p:cNvGrpSpPr/>
          <p:nvPr/>
        </p:nvGrpSpPr>
        <p:grpSpPr>
          <a:xfrm>
            <a:off x="6986299" y="3100629"/>
            <a:ext cx="377963" cy="231658"/>
            <a:chOff x="10747513" y="2001078"/>
            <a:chExt cx="1209260" cy="470233"/>
          </a:xfrm>
        </p:grpSpPr>
        <p:cxnSp>
          <p:nvCxnSpPr>
            <p:cNvPr id="95" name="Connector: Elbow 94">
              <a:extLst>
                <a:ext uri="{FF2B5EF4-FFF2-40B4-BE49-F238E27FC236}">
                  <a16:creationId xmlns:a16="http://schemas.microsoft.com/office/drawing/2014/main" id="{E04F4C03-F458-4470-B4E8-FA4C2984A1DD}"/>
                </a:ext>
              </a:extLst>
            </p:cNvPr>
            <p:cNvCxnSpPr>
              <a:cxnSpLocks/>
            </p:cNvCxnSpPr>
            <p:nvPr/>
          </p:nvCxnSpPr>
          <p:spPr>
            <a:xfrm>
              <a:off x="10747513" y="2001078"/>
              <a:ext cx="705678" cy="470233"/>
            </a:xfrm>
            <a:prstGeom prst="bentConnector3">
              <a:avLst>
                <a:gd name="adj1" fmla="val 50000"/>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96" name="Connector: Elbow 95">
              <a:extLst>
                <a:ext uri="{FF2B5EF4-FFF2-40B4-BE49-F238E27FC236}">
                  <a16:creationId xmlns:a16="http://schemas.microsoft.com/office/drawing/2014/main" id="{7EAF6D3B-18D7-4498-9F34-728D4E6B58CD}"/>
                </a:ext>
              </a:extLst>
            </p:cNvPr>
            <p:cNvCxnSpPr>
              <a:cxnSpLocks/>
            </p:cNvCxnSpPr>
            <p:nvPr/>
          </p:nvCxnSpPr>
          <p:spPr>
            <a:xfrm rot="10800000" flipV="1">
              <a:off x="11446564" y="2007484"/>
              <a:ext cx="510209" cy="463827"/>
            </a:xfrm>
            <a:prstGeom prst="bentConnector3">
              <a:avLst/>
            </a:prstGeom>
            <a:ln>
              <a:solidFill>
                <a:srgbClr val="FF0000"/>
              </a:solidFill>
            </a:ln>
          </p:spPr>
          <p:style>
            <a:lnRef idx="2">
              <a:schemeClr val="accent1"/>
            </a:lnRef>
            <a:fillRef idx="0">
              <a:schemeClr val="accent1"/>
            </a:fillRef>
            <a:effectRef idx="1">
              <a:schemeClr val="accent1"/>
            </a:effectRef>
            <a:fontRef idx="minor">
              <a:schemeClr val="tx1"/>
            </a:fontRef>
          </p:style>
        </p:cxnSp>
      </p:grpSp>
      <p:grpSp>
        <p:nvGrpSpPr>
          <p:cNvPr id="97" name="Group 96">
            <a:extLst>
              <a:ext uri="{FF2B5EF4-FFF2-40B4-BE49-F238E27FC236}">
                <a16:creationId xmlns:a16="http://schemas.microsoft.com/office/drawing/2014/main" id="{20A93A27-2B85-48BC-83E6-5F3B6145890E}"/>
              </a:ext>
            </a:extLst>
          </p:cNvPr>
          <p:cNvGrpSpPr/>
          <p:nvPr/>
        </p:nvGrpSpPr>
        <p:grpSpPr>
          <a:xfrm>
            <a:off x="7033965" y="2285346"/>
            <a:ext cx="377963" cy="231658"/>
            <a:chOff x="10747513" y="2001078"/>
            <a:chExt cx="1209260" cy="470233"/>
          </a:xfrm>
        </p:grpSpPr>
        <p:cxnSp>
          <p:nvCxnSpPr>
            <p:cNvPr id="98" name="Connector: Elbow 97">
              <a:extLst>
                <a:ext uri="{FF2B5EF4-FFF2-40B4-BE49-F238E27FC236}">
                  <a16:creationId xmlns:a16="http://schemas.microsoft.com/office/drawing/2014/main" id="{81AE0942-0782-4618-BDD9-C2771F551098}"/>
                </a:ext>
              </a:extLst>
            </p:cNvPr>
            <p:cNvCxnSpPr>
              <a:cxnSpLocks/>
            </p:cNvCxnSpPr>
            <p:nvPr/>
          </p:nvCxnSpPr>
          <p:spPr>
            <a:xfrm>
              <a:off x="10747513" y="2001078"/>
              <a:ext cx="705678" cy="470233"/>
            </a:xfrm>
            <a:prstGeom prst="bentConnector3">
              <a:avLst>
                <a:gd name="adj1" fmla="val 50000"/>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10" name="Connector: Elbow 109">
              <a:extLst>
                <a:ext uri="{FF2B5EF4-FFF2-40B4-BE49-F238E27FC236}">
                  <a16:creationId xmlns:a16="http://schemas.microsoft.com/office/drawing/2014/main" id="{A6C0004F-3200-492C-8582-3BF874F805FF}"/>
                </a:ext>
              </a:extLst>
            </p:cNvPr>
            <p:cNvCxnSpPr>
              <a:cxnSpLocks/>
            </p:cNvCxnSpPr>
            <p:nvPr/>
          </p:nvCxnSpPr>
          <p:spPr>
            <a:xfrm rot="10800000" flipV="1">
              <a:off x="11446564" y="2007484"/>
              <a:ext cx="510209" cy="463827"/>
            </a:xfrm>
            <a:prstGeom prst="bentConnector3">
              <a:avLst/>
            </a:prstGeom>
            <a:ln>
              <a:solidFill>
                <a:srgbClr val="FF0000"/>
              </a:solidFill>
            </a:ln>
          </p:spPr>
          <p:style>
            <a:lnRef idx="2">
              <a:schemeClr val="accent1"/>
            </a:lnRef>
            <a:fillRef idx="0">
              <a:schemeClr val="accent1"/>
            </a:fillRef>
            <a:effectRef idx="1">
              <a:schemeClr val="accent1"/>
            </a:effectRef>
            <a:fontRef idx="minor">
              <a:schemeClr val="tx1"/>
            </a:fontRef>
          </p:style>
        </p:cxnSp>
      </p:grpSp>
      <p:sp>
        <p:nvSpPr>
          <p:cNvPr id="111" name="Arc 110">
            <a:extLst>
              <a:ext uri="{FF2B5EF4-FFF2-40B4-BE49-F238E27FC236}">
                <a16:creationId xmlns:a16="http://schemas.microsoft.com/office/drawing/2014/main" id="{661F8FB1-262F-459A-A112-46FBACBB4539}"/>
              </a:ext>
            </a:extLst>
          </p:cNvPr>
          <p:cNvSpPr/>
          <p:nvPr/>
        </p:nvSpPr>
        <p:spPr>
          <a:xfrm>
            <a:off x="6476475" y="2893452"/>
            <a:ext cx="712200" cy="659298"/>
          </a:xfrm>
          <a:prstGeom prst="arc">
            <a:avLst>
              <a:gd name="adj1" fmla="val 11929206"/>
              <a:gd name="adj2" fmla="val 20622066"/>
            </a:avLst>
          </a:prstGeom>
          <a:ln>
            <a:solidFill>
              <a:srgbClr val="FF0000"/>
            </a:solidFill>
            <a:headEnd type="none" w="med" len="med"/>
            <a:tailEnd type="arrow" w="med" len="med"/>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GB"/>
          </a:p>
        </p:txBody>
      </p:sp>
      <p:sp>
        <p:nvSpPr>
          <p:cNvPr id="112" name="Arc 111">
            <a:extLst>
              <a:ext uri="{FF2B5EF4-FFF2-40B4-BE49-F238E27FC236}">
                <a16:creationId xmlns:a16="http://schemas.microsoft.com/office/drawing/2014/main" id="{48C985D0-5299-4DA2-B449-15721F803C72}"/>
              </a:ext>
            </a:extLst>
          </p:cNvPr>
          <p:cNvSpPr/>
          <p:nvPr/>
        </p:nvSpPr>
        <p:spPr>
          <a:xfrm>
            <a:off x="7251482" y="2770980"/>
            <a:ext cx="673650" cy="657348"/>
          </a:xfrm>
          <a:prstGeom prst="arc">
            <a:avLst>
              <a:gd name="adj1" fmla="val 11868762"/>
              <a:gd name="adj2" fmla="val 18303302"/>
            </a:avLst>
          </a:prstGeom>
          <a:ln>
            <a:solidFill>
              <a:srgbClr val="FF0000"/>
            </a:solidFill>
            <a:headEnd type="none" w="med" len="med"/>
            <a:tailEnd type="arrow" w="med" len="med"/>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GB"/>
          </a:p>
        </p:txBody>
      </p:sp>
      <p:sp>
        <p:nvSpPr>
          <p:cNvPr id="117" name="Arc 116">
            <a:extLst>
              <a:ext uri="{FF2B5EF4-FFF2-40B4-BE49-F238E27FC236}">
                <a16:creationId xmlns:a16="http://schemas.microsoft.com/office/drawing/2014/main" id="{EE6D659B-526A-40A6-A41C-7F765042E06C}"/>
              </a:ext>
            </a:extLst>
          </p:cNvPr>
          <p:cNvSpPr/>
          <p:nvPr/>
        </p:nvSpPr>
        <p:spPr>
          <a:xfrm flipH="1">
            <a:off x="7158053" y="2011018"/>
            <a:ext cx="767077" cy="1417309"/>
          </a:xfrm>
          <a:prstGeom prst="arc">
            <a:avLst>
              <a:gd name="adj1" fmla="val 12222556"/>
              <a:gd name="adj2" fmla="val 17908496"/>
            </a:avLst>
          </a:prstGeom>
          <a:ln>
            <a:solidFill>
              <a:srgbClr val="FF0000"/>
            </a:solidFill>
            <a:headEnd type="none" w="med" len="med"/>
            <a:tailEnd type="arrow" w="med" len="med"/>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GB" dirty="0"/>
          </a:p>
        </p:txBody>
      </p:sp>
      <p:sp>
        <p:nvSpPr>
          <p:cNvPr id="118" name="Arc 117">
            <a:extLst>
              <a:ext uri="{FF2B5EF4-FFF2-40B4-BE49-F238E27FC236}">
                <a16:creationId xmlns:a16="http://schemas.microsoft.com/office/drawing/2014/main" id="{35F5A2D9-30AD-4C4B-9094-A8C25FE17171}"/>
              </a:ext>
            </a:extLst>
          </p:cNvPr>
          <p:cNvSpPr/>
          <p:nvPr/>
        </p:nvSpPr>
        <p:spPr>
          <a:xfrm flipH="1">
            <a:off x="6462403" y="1900883"/>
            <a:ext cx="767077" cy="992568"/>
          </a:xfrm>
          <a:prstGeom prst="arc">
            <a:avLst>
              <a:gd name="adj1" fmla="val 12222556"/>
              <a:gd name="adj2" fmla="val 18248815"/>
            </a:avLst>
          </a:prstGeom>
          <a:ln>
            <a:solidFill>
              <a:srgbClr val="FF0000"/>
            </a:solidFill>
            <a:headEnd type="none" w="med" len="med"/>
            <a:tailEnd type="arrow" w="med" len="med"/>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GB"/>
          </a:p>
        </p:txBody>
      </p:sp>
    </p:spTree>
    <p:extLst>
      <p:ext uri="{BB962C8B-B14F-4D97-AF65-F5344CB8AC3E}">
        <p14:creationId xmlns:p14="http://schemas.microsoft.com/office/powerpoint/2010/main" val="10180564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extBox 162">
            <a:extLst>
              <a:ext uri="{FF2B5EF4-FFF2-40B4-BE49-F238E27FC236}">
                <a16:creationId xmlns:a16="http://schemas.microsoft.com/office/drawing/2014/main" id="{BC7C2891-1E72-4C55-89AC-3E122796EBEF}"/>
              </a:ext>
            </a:extLst>
          </p:cNvPr>
          <p:cNvSpPr txBox="1"/>
          <p:nvPr/>
        </p:nvSpPr>
        <p:spPr>
          <a:xfrm>
            <a:off x="6615114" y="-27676"/>
            <a:ext cx="6261544" cy="707886"/>
          </a:xfrm>
          <a:prstGeom prst="rect">
            <a:avLst/>
          </a:prstGeom>
          <a:noFill/>
        </p:spPr>
        <p:txBody>
          <a:bodyPr wrap="square" rtlCol="0">
            <a:spAutoFit/>
          </a:bodyPr>
          <a:lstStyle/>
          <a:p>
            <a:r>
              <a:rPr lang="en-GB" sz="4000" b="1" spc="-1" dirty="0">
                <a:solidFill>
                  <a:schemeClr val="bg2"/>
                </a:solidFill>
                <a:uFill>
                  <a:solidFill>
                    <a:srgbClr val="FFFFFF"/>
                  </a:solidFill>
                </a:uFill>
                <a:latin typeface="IBM Plex Sans SemiBold"/>
                <a:cs typeface="NBS Medium"/>
              </a:rPr>
              <a:t>CI Testing Options</a:t>
            </a:r>
          </a:p>
        </p:txBody>
      </p:sp>
      <p:grpSp>
        <p:nvGrpSpPr>
          <p:cNvPr id="29" name="Group 28">
            <a:extLst>
              <a:ext uri="{FF2B5EF4-FFF2-40B4-BE49-F238E27FC236}">
                <a16:creationId xmlns:a16="http://schemas.microsoft.com/office/drawing/2014/main" id="{5654C8FE-4258-45DF-8590-268F5C3C4304}"/>
              </a:ext>
            </a:extLst>
          </p:cNvPr>
          <p:cNvGrpSpPr/>
          <p:nvPr/>
        </p:nvGrpSpPr>
        <p:grpSpPr>
          <a:xfrm>
            <a:off x="8543333" y="1098582"/>
            <a:ext cx="2654755" cy="2495870"/>
            <a:chOff x="6356723" y="3295331"/>
            <a:chExt cx="2654755" cy="2495870"/>
          </a:xfrm>
        </p:grpSpPr>
        <p:sp>
          <p:nvSpPr>
            <p:cNvPr id="31" name="Rectangle 30">
              <a:extLst>
                <a:ext uri="{FF2B5EF4-FFF2-40B4-BE49-F238E27FC236}">
                  <a16:creationId xmlns:a16="http://schemas.microsoft.com/office/drawing/2014/main" id="{537680A5-927E-4EC7-9769-14DE1F43B47D}"/>
                </a:ext>
              </a:extLst>
            </p:cNvPr>
            <p:cNvSpPr/>
            <p:nvPr/>
          </p:nvSpPr>
          <p:spPr>
            <a:xfrm>
              <a:off x="6356723" y="3332329"/>
              <a:ext cx="2654755" cy="2458872"/>
            </a:xfrm>
            <a:prstGeom prst="rect">
              <a:avLst/>
            </a:prstGeom>
            <a:ln>
              <a:solidFill>
                <a:schemeClr val="accent6"/>
              </a:solidFill>
              <a:prstDash val="sysDot"/>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
          <p:nvSpPr>
            <p:cNvPr id="32" name="Isosceles Triangle 31">
              <a:extLst>
                <a:ext uri="{FF2B5EF4-FFF2-40B4-BE49-F238E27FC236}">
                  <a16:creationId xmlns:a16="http://schemas.microsoft.com/office/drawing/2014/main" id="{31769B47-2B60-4361-B44C-079796EEA0F1}"/>
                </a:ext>
              </a:extLst>
            </p:cNvPr>
            <p:cNvSpPr/>
            <p:nvPr/>
          </p:nvSpPr>
          <p:spPr>
            <a:xfrm>
              <a:off x="6752327" y="3994171"/>
              <a:ext cx="1892530" cy="1384634"/>
            </a:xfrm>
            <a:prstGeom prst="triangle">
              <a:avLst/>
            </a:prstGeom>
            <a:solidFill>
              <a:schemeClr val="bg1"/>
            </a:solidFill>
            <a:ln>
              <a:solidFill>
                <a:schemeClr val="accent6"/>
              </a:solidFill>
              <a:prstDash val="sys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33" name="TextBox 32">
              <a:extLst>
                <a:ext uri="{FF2B5EF4-FFF2-40B4-BE49-F238E27FC236}">
                  <a16:creationId xmlns:a16="http://schemas.microsoft.com/office/drawing/2014/main" id="{6D8F5E22-CFE2-4EFD-B30F-0591B150E7D7}"/>
                </a:ext>
              </a:extLst>
            </p:cNvPr>
            <p:cNvSpPr txBox="1"/>
            <p:nvPr/>
          </p:nvSpPr>
          <p:spPr>
            <a:xfrm>
              <a:off x="6374497" y="3295331"/>
              <a:ext cx="1448561" cy="400110"/>
            </a:xfrm>
            <a:prstGeom prst="rect">
              <a:avLst/>
            </a:prstGeom>
            <a:noFill/>
          </p:spPr>
          <p:txBody>
            <a:bodyPr wrap="square" rtlCol="0">
              <a:spAutoFit/>
            </a:bodyPr>
            <a:lstStyle/>
            <a:p>
              <a:r>
                <a:rPr lang="en-GB" sz="2000" b="1" spc="-1" dirty="0">
                  <a:solidFill>
                    <a:schemeClr val="bg2"/>
                  </a:solidFill>
                  <a:uFill>
                    <a:solidFill>
                      <a:srgbClr val="FFFFFF"/>
                    </a:solidFill>
                  </a:uFill>
                  <a:latin typeface="IBM Plex Sans SemiBold"/>
                  <a:ea typeface="+mj-ea"/>
                  <a:cs typeface="NBS Medium"/>
                </a:rPr>
                <a:t>Stub (</a:t>
              </a:r>
              <a:r>
                <a:rPr lang="en-GB" sz="2000" b="1" spc="-1" dirty="0" err="1">
                  <a:solidFill>
                    <a:schemeClr val="bg2"/>
                  </a:solidFill>
                  <a:uFill>
                    <a:solidFill>
                      <a:srgbClr val="FFFFFF"/>
                    </a:solidFill>
                  </a:uFill>
                  <a:latin typeface="IBM Plex Sans SemiBold"/>
                  <a:ea typeface="+mj-ea"/>
                  <a:cs typeface="NBS Medium"/>
                </a:rPr>
                <a:t>Virt</a:t>
              </a:r>
              <a:r>
                <a:rPr lang="en-GB" sz="2000" b="1" spc="-1" dirty="0">
                  <a:solidFill>
                    <a:schemeClr val="bg2"/>
                  </a:solidFill>
                  <a:uFill>
                    <a:solidFill>
                      <a:srgbClr val="FFFFFF"/>
                    </a:solidFill>
                  </a:uFill>
                  <a:latin typeface="IBM Plex Sans SemiBold"/>
                  <a:ea typeface="+mj-ea"/>
                  <a:cs typeface="NBS Medium"/>
                </a:rPr>
                <a:t>)</a:t>
              </a:r>
            </a:p>
          </p:txBody>
        </p:sp>
        <p:grpSp>
          <p:nvGrpSpPr>
            <p:cNvPr id="34" name="Group 33">
              <a:extLst>
                <a:ext uri="{FF2B5EF4-FFF2-40B4-BE49-F238E27FC236}">
                  <a16:creationId xmlns:a16="http://schemas.microsoft.com/office/drawing/2014/main" id="{BEDCA7F0-0137-4091-8EBA-FB3B68A67583}"/>
                </a:ext>
              </a:extLst>
            </p:cNvPr>
            <p:cNvGrpSpPr/>
            <p:nvPr/>
          </p:nvGrpSpPr>
          <p:grpSpPr>
            <a:xfrm>
              <a:off x="7823058" y="3503525"/>
              <a:ext cx="1006655" cy="1026385"/>
              <a:chOff x="7666680" y="2946626"/>
              <a:chExt cx="1381911" cy="1157715"/>
            </a:xfrm>
          </p:grpSpPr>
          <p:grpSp>
            <p:nvGrpSpPr>
              <p:cNvPr id="35" name="Group 34">
                <a:extLst>
                  <a:ext uri="{FF2B5EF4-FFF2-40B4-BE49-F238E27FC236}">
                    <a16:creationId xmlns:a16="http://schemas.microsoft.com/office/drawing/2014/main" id="{EAE792EA-B0FA-4FE3-93AC-637C37CB4A19}"/>
                  </a:ext>
                </a:extLst>
              </p:cNvPr>
              <p:cNvGrpSpPr/>
              <p:nvPr/>
            </p:nvGrpSpPr>
            <p:grpSpPr>
              <a:xfrm>
                <a:off x="8447134" y="3446104"/>
                <a:ext cx="601457" cy="273590"/>
                <a:chOff x="10747513" y="2001078"/>
                <a:chExt cx="1209260" cy="470233"/>
              </a:xfrm>
            </p:grpSpPr>
            <p:cxnSp>
              <p:nvCxnSpPr>
                <p:cNvPr id="40" name="Connector: Elbow 39">
                  <a:extLst>
                    <a:ext uri="{FF2B5EF4-FFF2-40B4-BE49-F238E27FC236}">
                      <a16:creationId xmlns:a16="http://schemas.microsoft.com/office/drawing/2014/main" id="{13B4C77F-7AE6-4BFB-A9A1-242E535A6D45}"/>
                    </a:ext>
                  </a:extLst>
                </p:cNvPr>
                <p:cNvCxnSpPr>
                  <a:cxnSpLocks/>
                </p:cNvCxnSpPr>
                <p:nvPr/>
              </p:nvCxnSpPr>
              <p:spPr>
                <a:xfrm>
                  <a:off x="10747513" y="2001078"/>
                  <a:ext cx="705678" cy="470233"/>
                </a:xfrm>
                <a:prstGeom prst="bentConnector3">
                  <a:avLst>
                    <a:gd name="adj1" fmla="val 50000"/>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41" name="Connector: Elbow 40">
                  <a:extLst>
                    <a:ext uri="{FF2B5EF4-FFF2-40B4-BE49-F238E27FC236}">
                      <a16:creationId xmlns:a16="http://schemas.microsoft.com/office/drawing/2014/main" id="{3F6915D8-90EF-418F-A6E0-6D2F52DD9D3C}"/>
                    </a:ext>
                  </a:extLst>
                </p:cNvPr>
                <p:cNvCxnSpPr>
                  <a:cxnSpLocks/>
                </p:cNvCxnSpPr>
                <p:nvPr/>
              </p:nvCxnSpPr>
              <p:spPr>
                <a:xfrm rot="10800000" flipV="1">
                  <a:off x="11446564" y="2007484"/>
                  <a:ext cx="510209" cy="463827"/>
                </a:xfrm>
                <a:prstGeom prst="bentConnector3">
                  <a:avLst/>
                </a:prstGeom>
                <a:ln>
                  <a:solidFill>
                    <a:schemeClr val="accent6"/>
                  </a:solidFill>
                </a:ln>
              </p:spPr>
              <p:style>
                <a:lnRef idx="2">
                  <a:schemeClr val="accent1"/>
                </a:lnRef>
                <a:fillRef idx="0">
                  <a:schemeClr val="accent1"/>
                </a:fillRef>
                <a:effectRef idx="1">
                  <a:schemeClr val="accent1"/>
                </a:effectRef>
                <a:fontRef idx="minor">
                  <a:schemeClr val="tx1"/>
                </a:fontRef>
              </p:style>
            </p:cxnSp>
          </p:grpSp>
          <p:grpSp>
            <p:nvGrpSpPr>
              <p:cNvPr id="36" name="Group 35">
                <a:extLst>
                  <a:ext uri="{FF2B5EF4-FFF2-40B4-BE49-F238E27FC236}">
                    <a16:creationId xmlns:a16="http://schemas.microsoft.com/office/drawing/2014/main" id="{564C3F2C-6249-4B19-B13C-02D38DFE1AB9}"/>
                  </a:ext>
                </a:extLst>
              </p:cNvPr>
              <p:cNvGrpSpPr/>
              <p:nvPr/>
            </p:nvGrpSpPr>
            <p:grpSpPr>
              <a:xfrm>
                <a:off x="7666680" y="3189238"/>
                <a:ext cx="602229" cy="504080"/>
                <a:chOff x="7860139" y="4241482"/>
                <a:chExt cx="583597" cy="800970"/>
              </a:xfrm>
            </p:grpSpPr>
            <p:sp>
              <p:nvSpPr>
                <p:cNvPr id="38" name="Rectangle: Single Corner Snipped 37">
                  <a:extLst>
                    <a:ext uri="{FF2B5EF4-FFF2-40B4-BE49-F238E27FC236}">
                      <a16:creationId xmlns:a16="http://schemas.microsoft.com/office/drawing/2014/main" id="{509A3E46-555E-401B-9BED-AF1CB0908900}"/>
                    </a:ext>
                  </a:extLst>
                </p:cNvPr>
                <p:cNvSpPr/>
                <p:nvPr/>
              </p:nvSpPr>
              <p:spPr>
                <a:xfrm>
                  <a:off x="7884406" y="4300330"/>
                  <a:ext cx="559330" cy="742122"/>
                </a:xfrm>
                <a:prstGeom prst="snip1Rect">
                  <a:avLst/>
                </a:prstGeom>
                <a:ln>
                  <a:solidFill>
                    <a:schemeClr val="accent4">
                      <a:lumMod val="60000"/>
                      <a:lumOff val="40000"/>
                    </a:schemeClr>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
              <p:nvSpPr>
                <p:cNvPr id="39" name="TextBox 38">
                  <a:extLst>
                    <a:ext uri="{FF2B5EF4-FFF2-40B4-BE49-F238E27FC236}">
                      <a16:creationId xmlns:a16="http://schemas.microsoft.com/office/drawing/2014/main" id="{3577997D-7C0E-47E9-8A2B-926B42F8ABAB}"/>
                    </a:ext>
                  </a:extLst>
                </p:cNvPr>
                <p:cNvSpPr txBox="1"/>
                <p:nvPr/>
              </p:nvSpPr>
              <p:spPr>
                <a:xfrm>
                  <a:off x="7860139" y="4241482"/>
                  <a:ext cx="522121" cy="661950"/>
                </a:xfrm>
                <a:prstGeom prst="rect">
                  <a:avLst/>
                </a:prstGeom>
                <a:noFill/>
              </p:spPr>
              <p:txBody>
                <a:bodyPr wrap="square" rtlCol="0">
                  <a:spAutoFit/>
                </a:bodyPr>
                <a:lstStyle/>
                <a:p>
                  <a:r>
                    <a:rPr lang="en-GB" dirty="0"/>
                    <a:t>---</a:t>
                  </a:r>
                </a:p>
              </p:txBody>
            </p:sp>
          </p:grpSp>
          <p:sp>
            <p:nvSpPr>
              <p:cNvPr id="37" name="Arc 36">
                <a:extLst>
                  <a:ext uri="{FF2B5EF4-FFF2-40B4-BE49-F238E27FC236}">
                    <a16:creationId xmlns:a16="http://schemas.microsoft.com/office/drawing/2014/main" id="{FA97FED7-D11A-4648-89AA-D24D1511A083}"/>
                  </a:ext>
                </a:extLst>
              </p:cNvPr>
              <p:cNvSpPr/>
              <p:nvPr/>
            </p:nvSpPr>
            <p:spPr>
              <a:xfrm>
                <a:off x="7978909" y="2946626"/>
                <a:ext cx="757060" cy="1157715"/>
              </a:xfrm>
              <a:prstGeom prst="arc">
                <a:avLst>
                  <a:gd name="adj1" fmla="val 13525551"/>
                  <a:gd name="adj2" fmla="val 21295094"/>
                </a:avLst>
              </a:prstGeom>
              <a:ln>
                <a:headEnd type="none" w="med" len="med"/>
                <a:tailEnd type="arrow" w="med" len="med"/>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GB"/>
              </a:p>
            </p:txBody>
          </p:sp>
        </p:grpSp>
      </p:grpSp>
      <p:cxnSp>
        <p:nvCxnSpPr>
          <p:cNvPr id="42" name="Straight Arrow Connector 41">
            <a:extLst>
              <a:ext uri="{FF2B5EF4-FFF2-40B4-BE49-F238E27FC236}">
                <a16:creationId xmlns:a16="http://schemas.microsoft.com/office/drawing/2014/main" id="{B5748978-7E10-403A-B147-D5AFE728E2A5}"/>
              </a:ext>
            </a:extLst>
          </p:cNvPr>
          <p:cNvCxnSpPr>
            <a:cxnSpLocks/>
          </p:cNvCxnSpPr>
          <p:nvPr/>
        </p:nvCxnSpPr>
        <p:spPr>
          <a:xfrm>
            <a:off x="7314593" y="2180697"/>
            <a:ext cx="2187216" cy="204236"/>
          </a:xfrm>
          <a:prstGeom prst="straightConnector1">
            <a:avLst/>
          </a:prstGeom>
          <a:ln>
            <a:headEnd w="lg" len="lg"/>
            <a:tailEnd type="triangle" w="lg" len="lg"/>
          </a:ln>
        </p:spPr>
        <p:style>
          <a:lnRef idx="2">
            <a:schemeClr val="accent1"/>
          </a:lnRef>
          <a:fillRef idx="0">
            <a:schemeClr val="accent1"/>
          </a:fillRef>
          <a:effectRef idx="1">
            <a:schemeClr val="accent1"/>
          </a:effectRef>
          <a:fontRef idx="minor">
            <a:schemeClr val="tx1"/>
          </a:fontRef>
        </p:style>
      </p:cxnSp>
      <p:cxnSp>
        <p:nvCxnSpPr>
          <p:cNvPr id="43" name="Straight Arrow Connector 42">
            <a:extLst>
              <a:ext uri="{FF2B5EF4-FFF2-40B4-BE49-F238E27FC236}">
                <a16:creationId xmlns:a16="http://schemas.microsoft.com/office/drawing/2014/main" id="{0AB4FA78-2BFF-4CE6-B8BF-565112594485}"/>
              </a:ext>
            </a:extLst>
          </p:cNvPr>
          <p:cNvCxnSpPr>
            <a:cxnSpLocks/>
          </p:cNvCxnSpPr>
          <p:nvPr/>
        </p:nvCxnSpPr>
        <p:spPr>
          <a:xfrm flipH="1" flipV="1">
            <a:off x="7314594" y="2544447"/>
            <a:ext cx="1922172" cy="171543"/>
          </a:xfrm>
          <a:prstGeom prst="straightConnector1">
            <a:avLst/>
          </a:prstGeom>
          <a:ln>
            <a:solidFill>
              <a:srgbClr val="0070C0"/>
            </a:solidFill>
            <a:tailEnd type="triangle" w="lg" len="lg"/>
          </a:ln>
        </p:spPr>
        <p:style>
          <a:lnRef idx="2">
            <a:schemeClr val="accent1"/>
          </a:lnRef>
          <a:fillRef idx="0">
            <a:schemeClr val="accent1"/>
          </a:fillRef>
          <a:effectRef idx="1">
            <a:schemeClr val="accent1"/>
          </a:effectRef>
          <a:fontRef idx="minor">
            <a:schemeClr val="tx1"/>
          </a:fontRef>
        </p:style>
      </p:cxnSp>
      <p:grpSp>
        <p:nvGrpSpPr>
          <p:cNvPr id="44" name="Group 43">
            <a:extLst>
              <a:ext uri="{FF2B5EF4-FFF2-40B4-BE49-F238E27FC236}">
                <a16:creationId xmlns:a16="http://schemas.microsoft.com/office/drawing/2014/main" id="{AA828170-82BA-43F1-AAB5-2B45BBE2E791}"/>
              </a:ext>
            </a:extLst>
          </p:cNvPr>
          <p:cNvGrpSpPr/>
          <p:nvPr/>
        </p:nvGrpSpPr>
        <p:grpSpPr>
          <a:xfrm>
            <a:off x="3324124" y="1401986"/>
            <a:ext cx="1844166" cy="2000193"/>
            <a:chOff x="675314" y="2876637"/>
            <a:chExt cx="1844166" cy="2000193"/>
          </a:xfrm>
        </p:grpSpPr>
        <p:sp>
          <p:nvSpPr>
            <p:cNvPr id="45" name="Rectangle 44">
              <a:extLst>
                <a:ext uri="{FF2B5EF4-FFF2-40B4-BE49-F238E27FC236}">
                  <a16:creationId xmlns:a16="http://schemas.microsoft.com/office/drawing/2014/main" id="{1DE12DB0-1C37-4D14-9DEE-E03F9001AF45}"/>
                </a:ext>
              </a:extLst>
            </p:cNvPr>
            <p:cNvSpPr/>
            <p:nvPr/>
          </p:nvSpPr>
          <p:spPr>
            <a:xfrm>
              <a:off x="699394" y="2917310"/>
              <a:ext cx="1820086" cy="1959520"/>
            </a:xfrm>
            <a:prstGeom prst="rect">
              <a:avLst/>
            </a:prstGeom>
            <a:ln>
              <a:prstDash val="sysDot"/>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grpSp>
          <p:nvGrpSpPr>
            <p:cNvPr id="46" name="Group 45">
              <a:extLst>
                <a:ext uri="{FF2B5EF4-FFF2-40B4-BE49-F238E27FC236}">
                  <a16:creationId xmlns:a16="http://schemas.microsoft.com/office/drawing/2014/main" id="{4DFFBEB1-E057-4A3F-A454-521E3DB3FCED}"/>
                </a:ext>
              </a:extLst>
            </p:cNvPr>
            <p:cNvGrpSpPr/>
            <p:nvPr/>
          </p:nvGrpSpPr>
          <p:grpSpPr>
            <a:xfrm>
              <a:off x="1185827" y="3069617"/>
              <a:ext cx="1142429" cy="1482809"/>
              <a:chOff x="444245" y="1232845"/>
              <a:chExt cx="1548058" cy="2009895"/>
            </a:xfrm>
          </p:grpSpPr>
          <p:grpSp>
            <p:nvGrpSpPr>
              <p:cNvPr id="48" name="Group 47">
                <a:extLst>
                  <a:ext uri="{FF2B5EF4-FFF2-40B4-BE49-F238E27FC236}">
                    <a16:creationId xmlns:a16="http://schemas.microsoft.com/office/drawing/2014/main" id="{947C3A10-00D5-4D83-BC7C-523E79F79C18}"/>
                  </a:ext>
                </a:extLst>
              </p:cNvPr>
              <p:cNvGrpSpPr/>
              <p:nvPr/>
            </p:nvGrpSpPr>
            <p:grpSpPr>
              <a:xfrm>
                <a:off x="444245" y="1232845"/>
                <a:ext cx="1548058" cy="995147"/>
                <a:chOff x="444245" y="1232845"/>
                <a:chExt cx="1548058" cy="995147"/>
              </a:xfrm>
            </p:grpSpPr>
            <p:sp>
              <p:nvSpPr>
                <p:cNvPr id="55" name="Smiley Face 54">
                  <a:extLst>
                    <a:ext uri="{FF2B5EF4-FFF2-40B4-BE49-F238E27FC236}">
                      <a16:creationId xmlns:a16="http://schemas.microsoft.com/office/drawing/2014/main" id="{C71FA7F1-97D2-4F3D-B7E4-E165122422B6}"/>
                    </a:ext>
                  </a:extLst>
                </p:cNvPr>
                <p:cNvSpPr/>
                <p:nvPr/>
              </p:nvSpPr>
              <p:spPr>
                <a:xfrm>
                  <a:off x="874181" y="1684653"/>
                  <a:ext cx="662609" cy="543339"/>
                </a:xfrm>
                <a:prstGeom prst="smileyFac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56" name="TextBox 55">
                  <a:extLst>
                    <a:ext uri="{FF2B5EF4-FFF2-40B4-BE49-F238E27FC236}">
                      <a16:creationId xmlns:a16="http://schemas.microsoft.com/office/drawing/2014/main" id="{60B32EAB-D954-4E7E-9AAF-217A7FE1CD7C}"/>
                    </a:ext>
                  </a:extLst>
                </p:cNvPr>
                <p:cNvSpPr txBox="1"/>
                <p:nvPr/>
              </p:nvSpPr>
              <p:spPr>
                <a:xfrm>
                  <a:off x="444245" y="1232845"/>
                  <a:ext cx="1548058" cy="500617"/>
                </a:xfrm>
                <a:prstGeom prst="rect">
                  <a:avLst/>
                </a:prstGeom>
                <a:noFill/>
              </p:spPr>
              <p:txBody>
                <a:bodyPr wrap="none" rtlCol="0">
                  <a:spAutoFit/>
                </a:bodyPr>
                <a:lstStyle/>
                <a:p>
                  <a:r>
                    <a:rPr lang="en-GB" dirty="0" err="1"/>
                    <a:t>Ready!API</a:t>
                  </a:r>
                  <a:endParaRPr lang="en-GB" dirty="0"/>
                </a:p>
              </p:txBody>
            </p:sp>
          </p:grpSp>
          <p:cxnSp>
            <p:nvCxnSpPr>
              <p:cNvPr id="49" name="Straight Connector 48">
                <a:extLst>
                  <a:ext uri="{FF2B5EF4-FFF2-40B4-BE49-F238E27FC236}">
                    <a16:creationId xmlns:a16="http://schemas.microsoft.com/office/drawing/2014/main" id="{9EC2E4D1-1E2B-4AF9-A0A8-1DA3E9C27944}"/>
                  </a:ext>
                </a:extLst>
              </p:cNvPr>
              <p:cNvCxnSpPr>
                <a:stCxn id="55" idx="4"/>
              </p:cNvCxnSpPr>
              <p:nvPr/>
            </p:nvCxnSpPr>
            <p:spPr>
              <a:xfrm flipH="1">
                <a:off x="1205485" y="2227992"/>
                <a:ext cx="1" cy="668040"/>
              </a:xfrm>
              <a:prstGeom prst="line">
                <a:avLst/>
              </a:prstGeom>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E67FC74E-9372-48FD-B0D0-A1AA184C2867}"/>
                  </a:ext>
                </a:extLst>
              </p:cNvPr>
              <p:cNvCxnSpPr/>
              <p:nvPr/>
            </p:nvCxnSpPr>
            <p:spPr>
              <a:xfrm>
                <a:off x="874181" y="2403033"/>
                <a:ext cx="662609"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1" name="Straight Connector 50">
                <a:extLst>
                  <a:ext uri="{FF2B5EF4-FFF2-40B4-BE49-F238E27FC236}">
                    <a16:creationId xmlns:a16="http://schemas.microsoft.com/office/drawing/2014/main" id="{3ED2CBFF-85D4-44A4-A002-DE7A2140C048}"/>
                  </a:ext>
                </a:extLst>
              </p:cNvPr>
              <p:cNvCxnSpPr/>
              <p:nvPr/>
            </p:nvCxnSpPr>
            <p:spPr>
              <a:xfrm flipH="1">
                <a:off x="980661" y="2888973"/>
                <a:ext cx="224824" cy="324678"/>
              </a:xfrm>
              <a:prstGeom prst="line">
                <a:avLst/>
              </a:prstGeom>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65019016-0E12-48AB-AEFF-83E758E734D0}"/>
                  </a:ext>
                </a:extLst>
              </p:cNvPr>
              <p:cNvCxnSpPr>
                <a:cxnSpLocks/>
              </p:cNvCxnSpPr>
              <p:nvPr/>
            </p:nvCxnSpPr>
            <p:spPr>
              <a:xfrm>
                <a:off x="1210192" y="2902142"/>
                <a:ext cx="196921" cy="340598"/>
              </a:xfrm>
              <a:prstGeom prst="line">
                <a:avLst/>
              </a:prstGeom>
            </p:spPr>
            <p:style>
              <a:lnRef idx="2">
                <a:schemeClr val="accent1"/>
              </a:lnRef>
              <a:fillRef idx="0">
                <a:schemeClr val="accent1"/>
              </a:fillRef>
              <a:effectRef idx="1">
                <a:schemeClr val="accent1"/>
              </a:effectRef>
              <a:fontRef idx="minor">
                <a:schemeClr val="tx1"/>
              </a:fontRef>
            </p:style>
          </p:cxnSp>
        </p:grpSp>
        <p:sp>
          <p:nvSpPr>
            <p:cNvPr id="47" name="TextBox 46">
              <a:extLst>
                <a:ext uri="{FF2B5EF4-FFF2-40B4-BE49-F238E27FC236}">
                  <a16:creationId xmlns:a16="http://schemas.microsoft.com/office/drawing/2014/main" id="{E1E542E5-4F81-4188-8229-7F864B0C9E86}"/>
                </a:ext>
              </a:extLst>
            </p:cNvPr>
            <p:cNvSpPr txBox="1"/>
            <p:nvPr/>
          </p:nvSpPr>
          <p:spPr>
            <a:xfrm>
              <a:off x="675314" y="2876637"/>
              <a:ext cx="1448561" cy="400110"/>
            </a:xfrm>
            <a:prstGeom prst="rect">
              <a:avLst/>
            </a:prstGeom>
            <a:noFill/>
          </p:spPr>
          <p:txBody>
            <a:bodyPr wrap="square" rtlCol="0">
              <a:spAutoFit/>
            </a:bodyPr>
            <a:lstStyle/>
            <a:p>
              <a:r>
                <a:rPr lang="en-GB" sz="2000" b="1" spc="-1" dirty="0">
                  <a:solidFill>
                    <a:schemeClr val="bg2"/>
                  </a:solidFill>
                  <a:uFill>
                    <a:solidFill>
                      <a:srgbClr val="FFFFFF"/>
                    </a:solidFill>
                  </a:uFill>
                  <a:latin typeface="IBM Plex Sans SemiBold"/>
                  <a:ea typeface="+mj-ea"/>
                  <a:cs typeface="NBS Medium"/>
                </a:rPr>
                <a:t>Test Client</a:t>
              </a:r>
            </a:p>
          </p:txBody>
        </p:sp>
      </p:grpSp>
      <p:cxnSp>
        <p:nvCxnSpPr>
          <p:cNvPr id="57" name="Straight Arrow Connector 56">
            <a:extLst>
              <a:ext uri="{FF2B5EF4-FFF2-40B4-BE49-F238E27FC236}">
                <a16:creationId xmlns:a16="http://schemas.microsoft.com/office/drawing/2014/main" id="{0013DA8D-E9DB-46E7-B585-6DD34E6CD3B7}"/>
              </a:ext>
            </a:extLst>
          </p:cNvPr>
          <p:cNvCxnSpPr>
            <a:cxnSpLocks/>
            <a:endCxn id="59" idx="1"/>
          </p:cNvCxnSpPr>
          <p:nvPr/>
        </p:nvCxnSpPr>
        <p:spPr>
          <a:xfrm>
            <a:off x="4858102" y="2416140"/>
            <a:ext cx="1297185" cy="0"/>
          </a:xfrm>
          <a:prstGeom prst="straightConnector1">
            <a:avLst/>
          </a:prstGeom>
          <a:ln>
            <a:tailEnd type="triangle" w="lg" len="lg"/>
          </a:ln>
        </p:spPr>
        <p:style>
          <a:lnRef idx="2">
            <a:schemeClr val="accent1"/>
          </a:lnRef>
          <a:fillRef idx="0">
            <a:schemeClr val="accent1"/>
          </a:fillRef>
          <a:effectRef idx="1">
            <a:schemeClr val="accent1"/>
          </a:effectRef>
          <a:fontRef idx="minor">
            <a:schemeClr val="tx1"/>
          </a:fontRef>
        </p:style>
      </p:cxnSp>
      <p:grpSp>
        <p:nvGrpSpPr>
          <p:cNvPr id="58" name="Group 57">
            <a:extLst>
              <a:ext uri="{FF2B5EF4-FFF2-40B4-BE49-F238E27FC236}">
                <a16:creationId xmlns:a16="http://schemas.microsoft.com/office/drawing/2014/main" id="{62CE32AC-DF61-43B8-B03E-66F308DDEE74}"/>
              </a:ext>
            </a:extLst>
          </p:cNvPr>
          <p:cNvGrpSpPr/>
          <p:nvPr/>
        </p:nvGrpSpPr>
        <p:grpSpPr>
          <a:xfrm>
            <a:off x="6009743" y="1238337"/>
            <a:ext cx="1304850" cy="1625179"/>
            <a:chOff x="5956734" y="3570720"/>
            <a:chExt cx="1304850" cy="1625179"/>
          </a:xfrm>
        </p:grpSpPr>
        <p:sp>
          <p:nvSpPr>
            <p:cNvPr id="59" name="Rectangle 58">
              <a:extLst>
                <a:ext uri="{FF2B5EF4-FFF2-40B4-BE49-F238E27FC236}">
                  <a16:creationId xmlns:a16="http://schemas.microsoft.com/office/drawing/2014/main" id="{5571CE14-B314-415E-A33B-BF443218AE68}"/>
                </a:ext>
              </a:extLst>
            </p:cNvPr>
            <p:cNvSpPr/>
            <p:nvPr/>
          </p:nvSpPr>
          <p:spPr>
            <a:xfrm>
              <a:off x="6102278" y="4301147"/>
              <a:ext cx="1159306" cy="894752"/>
            </a:xfrm>
            <a:prstGeom prst="rect">
              <a:avLst/>
            </a:prstGeom>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dirty="0">
                  <a:ln w="0"/>
                  <a:solidFill>
                    <a:schemeClr val="tx1"/>
                  </a:solidFill>
                  <a:effectLst>
                    <a:outerShdw blurRad="38100" dist="19050" dir="2700000" algn="tl" rotWithShape="0">
                      <a:schemeClr val="dk1">
                        <a:alpha val="40000"/>
                      </a:schemeClr>
                    </a:outerShdw>
                  </a:effectLst>
                </a:rPr>
                <a:t>XXXX</a:t>
              </a:r>
            </a:p>
          </p:txBody>
        </p:sp>
        <p:sp>
          <p:nvSpPr>
            <p:cNvPr id="61" name="Arc 60">
              <a:extLst>
                <a:ext uri="{FF2B5EF4-FFF2-40B4-BE49-F238E27FC236}">
                  <a16:creationId xmlns:a16="http://schemas.microsoft.com/office/drawing/2014/main" id="{7A8DC19E-1B9F-47D2-9534-2AC3A5574168}"/>
                </a:ext>
              </a:extLst>
            </p:cNvPr>
            <p:cNvSpPr/>
            <p:nvPr/>
          </p:nvSpPr>
          <p:spPr>
            <a:xfrm flipH="1">
              <a:off x="6197023" y="3570720"/>
              <a:ext cx="850574" cy="1157715"/>
            </a:xfrm>
            <a:prstGeom prst="arc">
              <a:avLst>
                <a:gd name="adj1" fmla="val 9276821"/>
                <a:gd name="adj2" fmla="val 19641670"/>
              </a:avLst>
            </a:prstGeom>
            <a:ln>
              <a:solidFill>
                <a:schemeClr val="bg2"/>
              </a:solidFill>
              <a:headEnd type="none" w="med" len="med"/>
              <a:tailEnd type="arrow" w="med" len="med"/>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GB"/>
            </a:p>
          </p:txBody>
        </p:sp>
        <p:grpSp>
          <p:nvGrpSpPr>
            <p:cNvPr id="62" name="Group 61">
              <a:extLst>
                <a:ext uri="{FF2B5EF4-FFF2-40B4-BE49-F238E27FC236}">
                  <a16:creationId xmlns:a16="http://schemas.microsoft.com/office/drawing/2014/main" id="{E45BBB8D-295F-450C-841D-ABF5C22D42CF}"/>
                </a:ext>
              </a:extLst>
            </p:cNvPr>
            <p:cNvGrpSpPr/>
            <p:nvPr/>
          </p:nvGrpSpPr>
          <p:grpSpPr>
            <a:xfrm>
              <a:off x="5956734" y="3816779"/>
              <a:ext cx="601457" cy="273590"/>
              <a:chOff x="10747513" y="2001078"/>
              <a:chExt cx="1209260" cy="470233"/>
            </a:xfrm>
          </p:grpSpPr>
          <p:cxnSp>
            <p:nvCxnSpPr>
              <p:cNvPr id="66" name="Connector: Elbow 65">
                <a:extLst>
                  <a:ext uri="{FF2B5EF4-FFF2-40B4-BE49-F238E27FC236}">
                    <a16:creationId xmlns:a16="http://schemas.microsoft.com/office/drawing/2014/main" id="{BBAC6CBC-F47B-4C75-9565-9DC79B37F676}"/>
                  </a:ext>
                </a:extLst>
              </p:cNvPr>
              <p:cNvCxnSpPr>
                <a:cxnSpLocks/>
              </p:cNvCxnSpPr>
              <p:nvPr/>
            </p:nvCxnSpPr>
            <p:spPr>
              <a:xfrm>
                <a:off x="10747513" y="2001078"/>
                <a:ext cx="705678" cy="470233"/>
              </a:xfrm>
              <a:prstGeom prst="bentConnector3">
                <a:avLst>
                  <a:gd name="adj1" fmla="val 50000"/>
                </a:avLst>
              </a:prstGeom>
              <a:ln>
                <a:solidFill>
                  <a:srgbClr val="FFC000"/>
                </a:solidFill>
              </a:ln>
            </p:spPr>
            <p:style>
              <a:lnRef idx="2">
                <a:schemeClr val="accent1"/>
              </a:lnRef>
              <a:fillRef idx="0">
                <a:schemeClr val="accent1"/>
              </a:fillRef>
              <a:effectRef idx="1">
                <a:schemeClr val="accent1"/>
              </a:effectRef>
              <a:fontRef idx="minor">
                <a:schemeClr val="tx1"/>
              </a:fontRef>
            </p:style>
          </p:cxnSp>
          <p:cxnSp>
            <p:nvCxnSpPr>
              <p:cNvPr id="67" name="Connector: Elbow 66">
                <a:extLst>
                  <a:ext uri="{FF2B5EF4-FFF2-40B4-BE49-F238E27FC236}">
                    <a16:creationId xmlns:a16="http://schemas.microsoft.com/office/drawing/2014/main" id="{B73B66B1-205D-416E-B2ED-6A000F9A96A0}"/>
                  </a:ext>
                </a:extLst>
              </p:cNvPr>
              <p:cNvCxnSpPr>
                <a:cxnSpLocks/>
              </p:cNvCxnSpPr>
              <p:nvPr/>
            </p:nvCxnSpPr>
            <p:spPr>
              <a:xfrm rot="10800000" flipV="1">
                <a:off x="11446564" y="2007484"/>
                <a:ext cx="510209" cy="463827"/>
              </a:xfrm>
              <a:prstGeom prst="bentConnector3">
                <a:avLst/>
              </a:prstGeom>
              <a:ln>
                <a:solidFill>
                  <a:srgbClr val="FFC000"/>
                </a:solidFill>
              </a:ln>
            </p:spPr>
            <p:style>
              <a:lnRef idx="2">
                <a:schemeClr val="accent1"/>
              </a:lnRef>
              <a:fillRef idx="0">
                <a:schemeClr val="accent1"/>
              </a:fillRef>
              <a:effectRef idx="1">
                <a:schemeClr val="accent1"/>
              </a:effectRef>
              <a:fontRef idx="minor">
                <a:schemeClr val="tx1"/>
              </a:fontRef>
            </p:style>
          </p:cxnSp>
        </p:grpSp>
        <p:grpSp>
          <p:nvGrpSpPr>
            <p:cNvPr id="63" name="Group 62">
              <a:extLst>
                <a:ext uri="{FF2B5EF4-FFF2-40B4-BE49-F238E27FC236}">
                  <a16:creationId xmlns:a16="http://schemas.microsoft.com/office/drawing/2014/main" id="{F06B766A-17AF-42FA-819E-6E6135F9DAB9}"/>
                </a:ext>
              </a:extLst>
            </p:cNvPr>
            <p:cNvGrpSpPr/>
            <p:nvPr/>
          </p:nvGrpSpPr>
          <p:grpSpPr>
            <a:xfrm>
              <a:off x="6688708" y="4244874"/>
              <a:ext cx="479584" cy="406074"/>
              <a:chOff x="7860140" y="4300330"/>
              <a:chExt cx="583596" cy="808813"/>
            </a:xfrm>
          </p:grpSpPr>
          <p:sp>
            <p:nvSpPr>
              <p:cNvPr id="64" name="Rectangle: Single Corner Snipped 63">
                <a:extLst>
                  <a:ext uri="{FF2B5EF4-FFF2-40B4-BE49-F238E27FC236}">
                    <a16:creationId xmlns:a16="http://schemas.microsoft.com/office/drawing/2014/main" id="{E0D6D581-37EE-41B0-9A47-CADA37FF35EF}"/>
                  </a:ext>
                </a:extLst>
              </p:cNvPr>
              <p:cNvSpPr/>
              <p:nvPr/>
            </p:nvSpPr>
            <p:spPr>
              <a:xfrm>
                <a:off x="7884406" y="4300330"/>
                <a:ext cx="559330" cy="742122"/>
              </a:xfrm>
              <a:prstGeom prst="snip1Rect">
                <a:avLst/>
              </a:prstGeom>
              <a:ln>
                <a:solidFill>
                  <a:srgbClr val="92D050"/>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
            <p:nvSpPr>
              <p:cNvPr id="65" name="TextBox 64">
                <a:extLst>
                  <a:ext uri="{FF2B5EF4-FFF2-40B4-BE49-F238E27FC236}">
                    <a16:creationId xmlns:a16="http://schemas.microsoft.com/office/drawing/2014/main" id="{4088F620-51A3-41B5-B45A-C85C7261F03D}"/>
                  </a:ext>
                </a:extLst>
              </p:cNvPr>
              <p:cNvSpPr txBox="1"/>
              <p:nvPr/>
            </p:nvSpPr>
            <p:spPr>
              <a:xfrm>
                <a:off x="7860140" y="4373512"/>
                <a:ext cx="496230" cy="735631"/>
              </a:xfrm>
              <a:prstGeom prst="rect">
                <a:avLst/>
              </a:prstGeom>
              <a:noFill/>
              <a:ln>
                <a:noFill/>
              </a:ln>
            </p:spPr>
            <p:txBody>
              <a:bodyPr wrap="square" rtlCol="0">
                <a:spAutoFit/>
              </a:bodyPr>
              <a:lstStyle/>
              <a:p>
                <a:r>
                  <a:rPr lang="en-GB" dirty="0"/>
                  <a:t>--</a:t>
                </a:r>
              </a:p>
            </p:txBody>
          </p:sp>
        </p:grpSp>
      </p:grpSp>
      <p:grpSp>
        <p:nvGrpSpPr>
          <p:cNvPr id="68" name="Group 67">
            <a:extLst>
              <a:ext uri="{FF2B5EF4-FFF2-40B4-BE49-F238E27FC236}">
                <a16:creationId xmlns:a16="http://schemas.microsoft.com/office/drawing/2014/main" id="{4740A0A5-2B66-4C70-88A8-B42011BB320F}"/>
              </a:ext>
            </a:extLst>
          </p:cNvPr>
          <p:cNvGrpSpPr/>
          <p:nvPr/>
        </p:nvGrpSpPr>
        <p:grpSpPr>
          <a:xfrm>
            <a:off x="9258982" y="3930661"/>
            <a:ext cx="2654755" cy="2495870"/>
            <a:chOff x="6356723" y="3295331"/>
            <a:chExt cx="2654755" cy="2495870"/>
          </a:xfrm>
        </p:grpSpPr>
        <p:sp>
          <p:nvSpPr>
            <p:cNvPr id="69" name="Rectangle 68">
              <a:extLst>
                <a:ext uri="{FF2B5EF4-FFF2-40B4-BE49-F238E27FC236}">
                  <a16:creationId xmlns:a16="http://schemas.microsoft.com/office/drawing/2014/main" id="{ABDF8449-1B89-40B6-A3B7-758304420037}"/>
                </a:ext>
              </a:extLst>
            </p:cNvPr>
            <p:cNvSpPr/>
            <p:nvPr/>
          </p:nvSpPr>
          <p:spPr>
            <a:xfrm>
              <a:off x="6356723" y="3332329"/>
              <a:ext cx="2654755" cy="2458872"/>
            </a:xfrm>
            <a:prstGeom prst="rect">
              <a:avLst/>
            </a:prstGeom>
            <a:ln>
              <a:solidFill>
                <a:schemeClr val="accent6"/>
              </a:solidFill>
              <a:prstDash val="sysDot"/>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
          <p:nvSpPr>
            <p:cNvPr id="70" name="Isosceles Triangle 69">
              <a:extLst>
                <a:ext uri="{FF2B5EF4-FFF2-40B4-BE49-F238E27FC236}">
                  <a16:creationId xmlns:a16="http://schemas.microsoft.com/office/drawing/2014/main" id="{9D5D9C67-2E6E-4CE6-8FDA-632B0839B411}"/>
                </a:ext>
              </a:extLst>
            </p:cNvPr>
            <p:cNvSpPr/>
            <p:nvPr/>
          </p:nvSpPr>
          <p:spPr>
            <a:xfrm>
              <a:off x="6752327" y="3994171"/>
              <a:ext cx="1892530" cy="1384634"/>
            </a:xfrm>
            <a:prstGeom prst="triangle">
              <a:avLst/>
            </a:prstGeom>
            <a:solidFill>
              <a:schemeClr val="bg1"/>
            </a:solidFill>
            <a:ln>
              <a:solidFill>
                <a:schemeClr val="accent6"/>
              </a:solidFill>
              <a:prstDash val="sys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71" name="TextBox 70">
              <a:extLst>
                <a:ext uri="{FF2B5EF4-FFF2-40B4-BE49-F238E27FC236}">
                  <a16:creationId xmlns:a16="http://schemas.microsoft.com/office/drawing/2014/main" id="{F04CCFD3-E7C8-44DF-85A9-8E93C4D8CF5A}"/>
                </a:ext>
              </a:extLst>
            </p:cNvPr>
            <p:cNvSpPr txBox="1"/>
            <p:nvPr/>
          </p:nvSpPr>
          <p:spPr>
            <a:xfrm>
              <a:off x="6374497" y="3295331"/>
              <a:ext cx="1448561" cy="400110"/>
            </a:xfrm>
            <a:prstGeom prst="rect">
              <a:avLst/>
            </a:prstGeom>
            <a:noFill/>
          </p:spPr>
          <p:txBody>
            <a:bodyPr wrap="square" rtlCol="0">
              <a:spAutoFit/>
            </a:bodyPr>
            <a:lstStyle/>
            <a:p>
              <a:r>
                <a:rPr lang="en-GB" sz="2000" b="1" spc="-1" dirty="0">
                  <a:solidFill>
                    <a:schemeClr val="bg2"/>
                  </a:solidFill>
                  <a:uFill>
                    <a:solidFill>
                      <a:srgbClr val="FFFFFF"/>
                    </a:solidFill>
                  </a:uFill>
                  <a:latin typeface="IBM Plex Sans SemiBold"/>
                  <a:ea typeface="+mj-ea"/>
                  <a:cs typeface="NBS Medium"/>
                </a:rPr>
                <a:t>Stub (</a:t>
              </a:r>
              <a:r>
                <a:rPr lang="en-GB" sz="2000" b="1" spc="-1" dirty="0" err="1">
                  <a:solidFill>
                    <a:schemeClr val="bg2"/>
                  </a:solidFill>
                  <a:uFill>
                    <a:solidFill>
                      <a:srgbClr val="FFFFFF"/>
                    </a:solidFill>
                  </a:uFill>
                  <a:latin typeface="IBM Plex Sans SemiBold"/>
                  <a:ea typeface="+mj-ea"/>
                  <a:cs typeface="NBS Medium"/>
                </a:rPr>
                <a:t>Virt</a:t>
              </a:r>
              <a:r>
                <a:rPr lang="en-GB" sz="2000" b="1" spc="-1" dirty="0">
                  <a:solidFill>
                    <a:schemeClr val="bg2"/>
                  </a:solidFill>
                  <a:uFill>
                    <a:solidFill>
                      <a:srgbClr val="FFFFFF"/>
                    </a:solidFill>
                  </a:uFill>
                  <a:latin typeface="IBM Plex Sans SemiBold"/>
                  <a:ea typeface="+mj-ea"/>
                  <a:cs typeface="NBS Medium"/>
                </a:rPr>
                <a:t>)</a:t>
              </a:r>
            </a:p>
          </p:txBody>
        </p:sp>
        <p:grpSp>
          <p:nvGrpSpPr>
            <p:cNvPr id="72" name="Group 71">
              <a:extLst>
                <a:ext uri="{FF2B5EF4-FFF2-40B4-BE49-F238E27FC236}">
                  <a16:creationId xmlns:a16="http://schemas.microsoft.com/office/drawing/2014/main" id="{0AB293F1-54F7-4250-8CEA-EFB085007D44}"/>
                </a:ext>
              </a:extLst>
            </p:cNvPr>
            <p:cNvGrpSpPr/>
            <p:nvPr/>
          </p:nvGrpSpPr>
          <p:grpSpPr>
            <a:xfrm>
              <a:off x="7823058" y="3503525"/>
              <a:ext cx="1006655" cy="1026385"/>
              <a:chOff x="7666680" y="2946626"/>
              <a:chExt cx="1381911" cy="1157715"/>
            </a:xfrm>
          </p:grpSpPr>
          <p:grpSp>
            <p:nvGrpSpPr>
              <p:cNvPr id="73" name="Group 72">
                <a:extLst>
                  <a:ext uri="{FF2B5EF4-FFF2-40B4-BE49-F238E27FC236}">
                    <a16:creationId xmlns:a16="http://schemas.microsoft.com/office/drawing/2014/main" id="{6442BDE9-EADF-459E-92A4-8CC4FD07EA3C}"/>
                  </a:ext>
                </a:extLst>
              </p:cNvPr>
              <p:cNvGrpSpPr/>
              <p:nvPr/>
            </p:nvGrpSpPr>
            <p:grpSpPr>
              <a:xfrm>
                <a:off x="8447134" y="3446104"/>
                <a:ext cx="601457" cy="273590"/>
                <a:chOff x="10747513" y="2001078"/>
                <a:chExt cx="1209260" cy="470233"/>
              </a:xfrm>
            </p:grpSpPr>
            <p:cxnSp>
              <p:nvCxnSpPr>
                <p:cNvPr id="78" name="Connector: Elbow 77">
                  <a:extLst>
                    <a:ext uri="{FF2B5EF4-FFF2-40B4-BE49-F238E27FC236}">
                      <a16:creationId xmlns:a16="http://schemas.microsoft.com/office/drawing/2014/main" id="{CC2D1AB0-DBA2-4B6F-B8B8-CE31B8061B72}"/>
                    </a:ext>
                  </a:extLst>
                </p:cNvPr>
                <p:cNvCxnSpPr>
                  <a:cxnSpLocks/>
                </p:cNvCxnSpPr>
                <p:nvPr/>
              </p:nvCxnSpPr>
              <p:spPr>
                <a:xfrm>
                  <a:off x="10747513" y="2001078"/>
                  <a:ext cx="705678" cy="470233"/>
                </a:xfrm>
                <a:prstGeom prst="bentConnector3">
                  <a:avLst>
                    <a:gd name="adj1" fmla="val 50000"/>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79" name="Connector: Elbow 78">
                  <a:extLst>
                    <a:ext uri="{FF2B5EF4-FFF2-40B4-BE49-F238E27FC236}">
                      <a16:creationId xmlns:a16="http://schemas.microsoft.com/office/drawing/2014/main" id="{9A7773B7-5446-4C79-B968-F6B9F63C661E}"/>
                    </a:ext>
                  </a:extLst>
                </p:cNvPr>
                <p:cNvCxnSpPr>
                  <a:cxnSpLocks/>
                </p:cNvCxnSpPr>
                <p:nvPr/>
              </p:nvCxnSpPr>
              <p:spPr>
                <a:xfrm rot="10800000" flipV="1">
                  <a:off x="11446564" y="2007484"/>
                  <a:ext cx="510209" cy="463827"/>
                </a:xfrm>
                <a:prstGeom prst="bentConnector3">
                  <a:avLst/>
                </a:prstGeom>
                <a:ln>
                  <a:solidFill>
                    <a:schemeClr val="accent6"/>
                  </a:solidFill>
                </a:ln>
              </p:spPr>
              <p:style>
                <a:lnRef idx="2">
                  <a:schemeClr val="accent1"/>
                </a:lnRef>
                <a:fillRef idx="0">
                  <a:schemeClr val="accent1"/>
                </a:fillRef>
                <a:effectRef idx="1">
                  <a:schemeClr val="accent1"/>
                </a:effectRef>
                <a:fontRef idx="minor">
                  <a:schemeClr val="tx1"/>
                </a:fontRef>
              </p:style>
            </p:cxnSp>
          </p:grpSp>
          <p:grpSp>
            <p:nvGrpSpPr>
              <p:cNvPr id="74" name="Group 73">
                <a:extLst>
                  <a:ext uri="{FF2B5EF4-FFF2-40B4-BE49-F238E27FC236}">
                    <a16:creationId xmlns:a16="http://schemas.microsoft.com/office/drawing/2014/main" id="{B70C9670-32AF-4A5E-B383-3D29200C6B0F}"/>
                  </a:ext>
                </a:extLst>
              </p:cNvPr>
              <p:cNvGrpSpPr/>
              <p:nvPr/>
            </p:nvGrpSpPr>
            <p:grpSpPr>
              <a:xfrm>
                <a:off x="7666680" y="3189238"/>
                <a:ext cx="602229" cy="504080"/>
                <a:chOff x="7860139" y="4241482"/>
                <a:chExt cx="583597" cy="800970"/>
              </a:xfrm>
            </p:grpSpPr>
            <p:sp>
              <p:nvSpPr>
                <p:cNvPr id="76" name="Rectangle: Single Corner Snipped 75">
                  <a:extLst>
                    <a:ext uri="{FF2B5EF4-FFF2-40B4-BE49-F238E27FC236}">
                      <a16:creationId xmlns:a16="http://schemas.microsoft.com/office/drawing/2014/main" id="{ADCBA644-3B0B-4632-A98A-2944082D56CD}"/>
                    </a:ext>
                  </a:extLst>
                </p:cNvPr>
                <p:cNvSpPr/>
                <p:nvPr/>
              </p:nvSpPr>
              <p:spPr>
                <a:xfrm>
                  <a:off x="7884406" y="4300330"/>
                  <a:ext cx="559330" cy="742122"/>
                </a:xfrm>
                <a:prstGeom prst="snip1Rect">
                  <a:avLst/>
                </a:prstGeom>
                <a:ln>
                  <a:solidFill>
                    <a:schemeClr val="accent4">
                      <a:lumMod val="60000"/>
                      <a:lumOff val="40000"/>
                    </a:schemeClr>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
              <p:nvSpPr>
                <p:cNvPr id="77" name="TextBox 76">
                  <a:extLst>
                    <a:ext uri="{FF2B5EF4-FFF2-40B4-BE49-F238E27FC236}">
                      <a16:creationId xmlns:a16="http://schemas.microsoft.com/office/drawing/2014/main" id="{B4A53098-581C-48C9-8BE6-9746CB740DBE}"/>
                    </a:ext>
                  </a:extLst>
                </p:cNvPr>
                <p:cNvSpPr txBox="1"/>
                <p:nvPr/>
              </p:nvSpPr>
              <p:spPr>
                <a:xfrm>
                  <a:off x="7860139" y="4241482"/>
                  <a:ext cx="522121" cy="661950"/>
                </a:xfrm>
                <a:prstGeom prst="rect">
                  <a:avLst/>
                </a:prstGeom>
                <a:noFill/>
              </p:spPr>
              <p:txBody>
                <a:bodyPr wrap="square" rtlCol="0">
                  <a:spAutoFit/>
                </a:bodyPr>
                <a:lstStyle/>
                <a:p>
                  <a:r>
                    <a:rPr lang="en-GB" dirty="0"/>
                    <a:t>---</a:t>
                  </a:r>
                </a:p>
              </p:txBody>
            </p:sp>
          </p:grpSp>
          <p:sp>
            <p:nvSpPr>
              <p:cNvPr id="75" name="Arc 74">
                <a:extLst>
                  <a:ext uri="{FF2B5EF4-FFF2-40B4-BE49-F238E27FC236}">
                    <a16:creationId xmlns:a16="http://schemas.microsoft.com/office/drawing/2014/main" id="{1CF77A2F-769B-4FE0-B54C-6BE4B99F2C76}"/>
                  </a:ext>
                </a:extLst>
              </p:cNvPr>
              <p:cNvSpPr/>
              <p:nvPr/>
            </p:nvSpPr>
            <p:spPr>
              <a:xfrm>
                <a:off x="7978909" y="2946626"/>
                <a:ext cx="757060" cy="1157715"/>
              </a:xfrm>
              <a:prstGeom prst="arc">
                <a:avLst>
                  <a:gd name="adj1" fmla="val 13525551"/>
                  <a:gd name="adj2" fmla="val 21295094"/>
                </a:avLst>
              </a:prstGeom>
              <a:ln>
                <a:headEnd type="none" w="med" len="med"/>
                <a:tailEnd type="arrow" w="med" len="med"/>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GB"/>
              </a:p>
            </p:txBody>
          </p:sp>
        </p:grpSp>
      </p:grpSp>
      <p:cxnSp>
        <p:nvCxnSpPr>
          <p:cNvPr id="80" name="Straight Arrow Connector 79">
            <a:extLst>
              <a:ext uri="{FF2B5EF4-FFF2-40B4-BE49-F238E27FC236}">
                <a16:creationId xmlns:a16="http://schemas.microsoft.com/office/drawing/2014/main" id="{B8929ABD-B758-4688-9014-44F9DEFDCC80}"/>
              </a:ext>
            </a:extLst>
          </p:cNvPr>
          <p:cNvCxnSpPr>
            <a:cxnSpLocks/>
          </p:cNvCxnSpPr>
          <p:nvPr/>
        </p:nvCxnSpPr>
        <p:spPr>
          <a:xfrm>
            <a:off x="9005623" y="5167342"/>
            <a:ext cx="1103281" cy="220015"/>
          </a:xfrm>
          <a:prstGeom prst="straightConnector1">
            <a:avLst/>
          </a:prstGeom>
          <a:ln>
            <a:headEnd w="lg" len="lg"/>
            <a:tailEnd type="triangle" w="lg" len="lg"/>
          </a:ln>
        </p:spPr>
        <p:style>
          <a:lnRef idx="2">
            <a:schemeClr val="accent1"/>
          </a:lnRef>
          <a:fillRef idx="0">
            <a:schemeClr val="accent1"/>
          </a:fillRef>
          <a:effectRef idx="1">
            <a:schemeClr val="accent1"/>
          </a:effectRef>
          <a:fontRef idx="minor">
            <a:schemeClr val="tx1"/>
          </a:fontRef>
        </p:style>
      </p:cxnSp>
      <p:cxnSp>
        <p:nvCxnSpPr>
          <p:cNvPr id="81" name="Straight Arrow Connector 80">
            <a:extLst>
              <a:ext uri="{FF2B5EF4-FFF2-40B4-BE49-F238E27FC236}">
                <a16:creationId xmlns:a16="http://schemas.microsoft.com/office/drawing/2014/main" id="{EC352513-4ECE-4DA5-9ED5-D0CD736A5E86}"/>
              </a:ext>
            </a:extLst>
          </p:cNvPr>
          <p:cNvCxnSpPr>
            <a:cxnSpLocks/>
          </p:cNvCxnSpPr>
          <p:nvPr/>
        </p:nvCxnSpPr>
        <p:spPr>
          <a:xfrm flipH="1" flipV="1">
            <a:off x="8938937" y="5338983"/>
            <a:ext cx="1062099" cy="245189"/>
          </a:xfrm>
          <a:prstGeom prst="straightConnector1">
            <a:avLst/>
          </a:prstGeom>
          <a:ln>
            <a:solidFill>
              <a:srgbClr val="0070C0"/>
            </a:solidFill>
            <a:tailEnd type="triangle" w="lg" len="lg"/>
          </a:ln>
        </p:spPr>
        <p:style>
          <a:lnRef idx="2">
            <a:schemeClr val="accent1"/>
          </a:lnRef>
          <a:fillRef idx="0">
            <a:schemeClr val="accent1"/>
          </a:fillRef>
          <a:effectRef idx="1">
            <a:schemeClr val="accent1"/>
          </a:effectRef>
          <a:fontRef idx="minor">
            <a:schemeClr val="tx1"/>
          </a:fontRef>
        </p:style>
      </p:cxnSp>
      <p:grpSp>
        <p:nvGrpSpPr>
          <p:cNvPr id="82" name="Group 81">
            <a:extLst>
              <a:ext uri="{FF2B5EF4-FFF2-40B4-BE49-F238E27FC236}">
                <a16:creationId xmlns:a16="http://schemas.microsoft.com/office/drawing/2014/main" id="{DA6CDD26-00AB-471E-9236-9FDC9D6BAF57}"/>
              </a:ext>
            </a:extLst>
          </p:cNvPr>
          <p:cNvGrpSpPr/>
          <p:nvPr/>
        </p:nvGrpSpPr>
        <p:grpSpPr>
          <a:xfrm>
            <a:off x="3403673" y="4234065"/>
            <a:ext cx="1844166" cy="2000193"/>
            <a:chOff x="675314" y="2876637"/>
            <a:chExt cx="1844166" cy="2000193"/>
          </a:xfrm>
        </p:grpSpPr>
        <p:sp>
          <p:nvSpPr>
            <p:cNvPr id="84" name="Rectangle 83">
              <a:extLst>
                <a:ext uri="{FF2B5EF4-FFF2-40B4-BE49-F238E27FC236}">
                  <a16:creationId xmlns:a16="http://schemas.microsoft.com/office/drawing/2014/main" id="{8B59A33F-5AC2-4AC1-AD5E-F3B9C7AECEA8}"/>
                </a:ext>
              </a:extLst>
            </p:cNvPr>
            <p:cNvSpPr/>
            <p:nvPr/>
          </p:nvSpPr>
          <p:spPr>
            <a:xfrm>
              <a:off x="699394" y="2917310"/>
              <a:ext cx="1820086" cy="1959520"/>
            </a:xfrm>
            <a:prstGeom prst="rect">
              <a:avLst/>
            </a:prstGeom>
            <a:ln>
              <a:prstDash val="sysDot"/>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grpSp>
          <p:nvGrpSpPr>
            <p:cNvPr id="85" name="Group 84">
              <a:extLst>
                <a:ext uri="{FF2B5EF4-FFF2-40B4-BE49-F238E27FC236}">
                  <a16:creationId xmlns:a16="http://schemas.microsoft.com/office/drawing/2014/main" id="{0AB3787A-AAF3-48B0-A0E7-2F9291CF9FDD}"/>
                </a:ext>
              </a:extLst>
            </p:cNvPr>
            <p:cNvGrpSpPr/>
            <p:nvPr/>
          </p:nvGrpSpPr>
          <p:grpSpPr>
            <a:xfrm>
              <a:off x="1225143" y="3084610"/>
              <a:ext cx="1142429" cy="1467816"/>
              <a:chOff x="497521" y="1253167"/>
              <a:chExt cx="1548057" cy="1989573"/>
            </a:xfrm>
          </p:grpSpPr>
          <p:grpSp>
            <p:nvGrpSpPr>
              <p:cNvPr id="87" name="Group 86">
                <a:extLst>
                  <a:ext uri="{FF2B5EF4-FFF2-40B4-BE49-F238E27FC236}">
                    <a16:creationId xmlns:a16="http://schemas.microsoft.com/office/drawing/2014/main" id="{5A0D6C81-B722-493C-B8BF-3DAF07AB8FD9}"/>
                  </a:ext>
                </a:extLst>
              </p:cNvPr>
              <p:cNvGrpSpPr/>
              <p:nvPr/>
            </p:nvGrpSpPr>
            <p:grpSpPr>
              <a:xfrm>
                <a:off x="497521" y="1253167"/>
                <a:ext cx="1548057" cy="974825"/>
                <a:chOff x="497521" y="1253167"/>
                <a:chExt cx="1548057" cy="974825"/>
              </a:xfrm>
            </p:grpSpPr>
            <p:sp>
              <p:nvSpPr>
                <p:cNvPr id="94" name="Smiley Face 93">
                  <a:extLst>
                    <a:ext uri="{FF2B5EF4-FFF2-40B4-BE49-F238E27FC236}">
                      <a16:creationId xmlns:a16="http://schemas.microsoft.com/office/drawing/2014/main" id="{A9EEF73D-FF52-4B97-A228-A1F6D02C3C6F}"/>
                    </a:ext>
                  </a:extLst>
                </p:cNvPr>
                <p:cNvSpPr/>
                <p:nvPr/>
              </p:nvSpPr>
              <p:spPr>
                <a:xfrm>
                  <a:off x="874181" y="1684653"/>
                  <a:ext cx="662609" cy="543339"/>
                </a:xfrm>
                <a:prstGeom prst="smileyFac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96" name="TextBox 95">
                  <a:extLst>
                    <a:ext uri="{FF2B5EF4-FFF2-40B4-BE49-F238E27FC236}">
                      <a16:creationId xmlns:a16="http://schemas.microsoft.com/office/drawing/2014/main" id="{56AEA52F-72C4-4518-A472-68CED7B9015F}"/>
                    </a:ext>
                  </a:extLst>
                </p:cNvPr>
                <p:cNvSpPr txBox="1"/>
                <p:nvPr/>
              </p:nvSpPr>
              <p:spPr>
                <a:xfrm>
                  <a:off x="497521" y="1253167"/>
                  <a:ext cx="1548057" cy="876079"/>
                </a:xfrm>
                <a:prstGeom prst="rect">
                  <a:avLst/>
                </a:prstGeom>
                <a:noFill/>
              </p:spPr>
              <p:txBody>
                <a:bodyPr wrap="none" rtlCol="0">
                  <a:spAutoFit/>
                </a:bodyPr>
                <a:lstStyle/>
                <a:p>
                  <a:r>
                    <a:rPr lang="en-GB" dirty="0" err="1"/>
                    <a:t>Ready!API</a:t>
                  </a:r>
                  <a:endParaRPr lang="en-GB" dirty="0"/>
                </a:p>
                <a:p>
                  <a:endParaRPr lang="en-GB" dirty="0"/>
                </a:p>
              </p:txBody>
            </p:sp>
          </p:grpSp>
          <p:cxnSp>
            <p:nvCxnSpPr>
              <p:cNvPr id="88" name="Straight Connector 87">
                <a:extLst>
                  <a:ext uri="{FF2B5EF4-FFF2-40B4-BE49-F238E27FC236}">
                    <a16:creationId xmlns:a16="http://schemas.microsoft.com/office/drawing/2014/main" id="{6FBE2273-90B4-42C3-8F14-F115FEF41F76}"/>
                  </a:ext>
                </a:extLst>
              </p:cNvPr>
              <p:cNvCxnSpPr>
                <a:stCxn id="94" idx="4"/>
              </p:cNvCxnSpPr>
              <p:nvPr/>
            </p:nvCxnSpPr>
            <p:spPr>
              <a:xfrm flipH="1">
                <a:off x="1205485" y="2227992"/>
                <a:ext cx="1" cy="668040"/>
              </a:xfrm>
              <a:prstGeom prst="line">
                <a:avLst/>
              </a:prstGeom>
            </p:spPr>
            <p:style>
              <a:lnRef idx="2">
                <a:schemeClr val="accent1"/>
              </a:lnRef>
              <a:fillRef idx="0">
                <a:schemeClr val="accent1"/>
              </a:fillRef>
              <a:effectRef idx="1">
                <a:schemeClr val="accent1"/>
              </a:effectRef>
              <a:fontRef idx="minor">
                <a:schemeClr val="tx1"/>
              </a:fontRef>
            </p:style>
          </p:cxnSp>
          <p:cxnSp>
            <p:nvCxnSpPr>
              <p:cNvPr id="90" name="Straight Connector 89">
                <a:extLst>
                  <a:ext uri="{FF2B5EF4-FFF2-40B4-BE49-F238E27FC236}">
                    <a16:creationId xmlns:a16="http://schemas.microsoft.com/office/drawing/2014/main" id="{C519C14F-BAB5-4879-B95A-0ABB5C0DF6E6}"/>
                  </a:ext>
                </a:extLst>
              </p:cNvPr>
              <p:cNvCxnSpPr/>
              <p:nvPr/>
            </p:nvCxnSpPr>
            <p:spPr>
              <a:xfrm>
                <a:off x="874181" y="2403033"/>
                <a:ext cx="662609"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91" name="Straight Connector 90">
                <a:extLst>
                  <a:ext uri="{FF2B5EF4-FFF2-40B4-BE49-F238E27FC236}">
                    <a16:creationId xmlns:a16="http://schemas.microsoft.com/office/drawing/2014/main" id="{E8D2086E-C60C-4F5C-9A5B-E55966E0EB0E}"/>
                  </a:ext>
                </a:extLst>
              </p:cNvPr>
              <p:cNvCxnSpPr/>
              <p:nvPr/>
            </p:nvCxnSpPr>
            <p:spPr>
              <a:xfrm flipH="1">
                <a:off x="980661" y="2888973"/>
                <a:ext cx="224824" cy="324678"/>
              </a:xfrm>
              <a:prstGeom prst="line">
                <a:avLst/>
              </a:prstGeom>
            </p:spPr>
            <p:style>
              <a:lnRef idx="2">
                <a:schemeClr val="accent1"/>
              </a:lnRef>
              <a:fillRef idx="0">
                <a:schemeClr val="accent1"/>
              </a:fillRef>
              <a:effectRef idx="1">
                <a:schemeClr val="accent1"/>
              </a:effectRef>
              <a:fontRef idx="minor">
                <a:schemeClr val="tx1"/>
              </a:fontRef>
            </p:style>
          </p:cxnSp>
          <p:cxnSp>
            <p:nvCxnSpPr>
              <p:cNvPr id="92" name="Straight Connector 91">
                <a:extLst>
                  <a:ext uri="{FF2B5EF4-FFF2-40B4-BE49-F238E27FC236}">
                    <a16:creationId xmlns:a16="http://schemas.microsoft.com/office/drawing/2014/main" id="{AC68143C-2E2E-41B5-901D-427F43C9256A}"/>
                  </a:ext>
                </a:extLst>
              </p:cNvPr>
              <p:cNvCxnSpPr>
                <a:cxnSpLocks/>
              </p:cNvCxnSpPr>
              <p:nvPr/>
            </p:nvCxnSpPr>
            <p:spPr>
              <a:xfrm>
                <a:off x="1210192" y="2902142"/>
                <a:ext cx="196921" cy="340598"/>
              </a:xfrm>
              <a:prstGeom prst="line">
                <a:avLst/>
              </a:prstGeom>
            </p:spPr>
            <p:style>
              <a:lnRef idx="2">
                <a:schemeClr val="accent1"/>
              </a:lnRef>
              <a:fillRef idx="0">
                <a:schemeClr val="accent1"/>
              </a:fillRef>
              <a:effectRef idx="1">
                <a:schemeClr val="accent1"/>
              </a:effectRef>
              <a:fontRef idx="minor">
                <a:schemeClr val="tx1"/>
              </a:fontRef>
            </p:style>
          </p:cxnSp>
        </p:grpSp>
        <p:sp>
          <p:nvSpPr>
            <p:cNvPr id="86" name="TextBox 85">
              <a:extLst>
                <a:ext uri="{FF2B5EF4-FFF2-40B4-BE49-F238E27FC236}">
                  <a16:creationId xmlns:a16="http://schemas.microsoft.com/office/drawing/2014/main" id="{2FD9D53D-3B36-40A6-AF01-D75E35B357C3}"/>
                </a:ext>
              </a:extLst>
            </p:cNvPr>
            <p:cNvSpPr txBox="1"/>
            <p:nvPr/>
          </p:nvSpPr>
          <p:spPr>
            <a:xfrm>
              <a:off x="675314" y="2876637"/>
              <a:ext cx="1448561" cy="400110"/>
            </a:xfrm>
            <a:prstGeom prst="rect">
              <a:avLst/>
            </a:prstGeom>
            <a:noFill/>
          </p:spPr>
          <p:txBody>
            <a:bodyPr wrap="square" rtlCol="0">
              <a:spAutoFit/>
            </a:bodyPr>
            <a:lstStyle/>
            <a:p>
              <a:r>
                <a:rPr lang="en-GB" sz="2000" b="1" spc="-1" dirty="0">
                  <a:solidFill>
                    <a:schemeClr val="bg2"/>
                  </a:solidFill>
                  <a:uFill>
                    <a:solidFill>
                      <a:srgbClr val="FFFFFF"/>
                    </a:solidFill>
                  </a:uFill>
                  <a:latin typeface="IBM Plex Sans SemiBold"/>
                  <a:ea typeface="+mj-ea"/>
                  <a:cs typeface="NBS Medium"/>
                </a:rPr>
                <a:t>Test Client</a:t>
              </a:r>
            </a:p>
          </p:txBody>
        </p:sp>
      </p:grpSp>
      <p:cxnSp>
        <p:nvCxnSpPr>
          <p:cNvPr id="98" name="Straight Arrow Connector 97">
            <a:extLst>
              <a:ext uri="{FF2B5EF4-FFF2-40B4-BE49-F238E27FC236}">
                <a16:creationId xmlns:a16="http://schemas.microsoft.com/office/drawing/2014/main" id="{AC11B383-483F-447D-AE95-D496742769AD}"/>
              </a:ext>
            </a:extLst>
          </p:cNvPr>
          <p:cNvCxnSpPr>
            <a:cxnSpLocks/>
            <a:endCxn id="100" idx="1"/>
          </p:cNvCxnSpPr>
          <p:nvPr/>
        </p:nvCxnSpPr>
        <p:spPr>
          <a:xfrm>
            <a:off x="4969565" y="5338983"/>
            <a:ext cx="802181" cy="0"/>
          </a:xfrm>
          <a:prstGeom prst="straightConnector1">
            <a:avLst/>
          </a:prstGeom>
          <a:ln>
            <a:tailEnd type="triangle" w="lg" len="lg"/>
          </a:ln>
        </p:spPr>
        <p:style>
          <a:lnRef idx="2">
            <a:schemeClr val="accent1"/>
          </a:lnRef>
          <a:fillRef idx="0">
            <a:schemeClr val="accent1"/>
          </a:fillRef>
          <a:effectRef idx="1">
            <a:schemeClr val="accent1"/>
          </a:effectRef>
          <a:fontRef idx="minor">
            <a:schemeClr val="tx1"/>
          </a:fontRef>
        </p:style>
      </p:cxnSp>
      <p:grpSp>
        <p:nvGrpSpPr>
          <p:cNvPr id="99" name="Group 98">
            <a:extLst>
              <a:ext uri="{FF2B5EF4-FFF2-40B4-BE49-F238E27FC236}">
                <a16:creationId xmlns:a16="http://schemas.microsoft.com/office/drawing/2014/main" id="{C7A66D57-D25E-45DB-94A0-7D60312D7E10}"/>
              </a:ext>
            </a:extLst>
          </p:cNvPr>
          <p:cNvGrpSpPr/>
          <p:nvPr/>
        </p:nvGrpSpPr>
        <p:grpSpPr>
          <a:xfrm>
            <a:off x="5626202" y="4161180"/>
            <a:ext cx="1304850" cy="1625179"/>
            <a:chOff x="5956734" y="3570720"/>
            <a:chExt cx="1304850" cy="1625179"/>
          </a:xfrm>
        </p:grpSpPr>
        <p:sp>
          <p:nvSpPr>
            <p:cNvPr id="100" name="Rectangle 99">
              <a:extLst>
                <a:ext uri="{FF2B5EF4-FFF2-40B4-BE49-F238E27FC236}">
                  <a16:creationId xmlns:a16="http://schemas.microsoft.com/office/drawing/2014/main" id="{88563ECC-2A19-43AB-9579-DE9F643E05E1}"/>
                </a:ext>
              </a:extLst>
            </p:cNvPr>
            <p:cNvSpPr/>
            <p:nvPr/>
          </p:nvSpPr>
          <p:spPr>
            <a:xfrm>
              <a:off x="6102278" y="4301147"/>
              <a:ext cx="1159306" cy="894752"/>
            </a:xfrm>
            <a:prstGeom prst="rect">
              <a:avLst/>
            </a:prstGeom>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dirty="0">
                  <a:ln w="0"/>
                  <a:solidFill>
                    <a:schemeClr val="tx1"/>
                  </a:solidFill>
                  <a:effectLst>
                    <a:outerShdw blurRad="38100" dist="19050" dir="2700000" algn="tl" rotWithShape="0">
                      <a:schemeClr val="dk1">
                        <a:alpha val="40000"/>
                      </a:schemeClr>
                    </a:outerShdw>
                  </a:effectLst>
                </a:rPr>
                <a:t>XXXX</a:t>
              </a:r>
            </a:p>
          </p:txBody>
        </p:sp>
        <p:sp>
          <p:nvSpPr>
            <p:cNvPr id="101" name="Arc 100">
              <a:extLst>
                <a:ext uri="{FF2B5EF4-FFF2-40B4-BE49-F238E27FC236}">
                  <a16:creationId xmlns:a16="http://schemas.microsoft.com/office/drawing/2014/main" id="{878F0298-C01E-44B6-BC1F-9369157ECA15}"/>
                </a:ext>
              </a:extLst>
            </p:cNvPr>
            <p:cNvSpPr/>
            <p:nvPr/>
          </p:nvSpPr>
          <p:spPr>
            <a:xfrm flipH="1">
              <a:off x="6197023" y="3570720"/>
              <a:ext cx="850574" cy="1157715"/>
            </a:xfrm>
            <a:prstGeom prst="arc">
              <a:avLst>
                <a:gd name="adj1" fmla="val 9276821"/>
                <a:gd name="adj2" fmla="val 19641670"/>
              </a:avLst>
            </a:prstGeom>
            <a:ln>
              <a:solidFill>
                <a:schemeClr val="bg2"/>
              </a:solidFill>
              <a:headEnd type="none" w="med" len="med"/>
              <a:tailEnd type="arrow" w="med" len="med"/>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GB"/>
            </a:p>
          </p:txBody>
        </p:sp>
        <p:grpSp>
          <p:nvGrpSpPr>
            <p:cNvPr id="102" name="Group 101">
              <a:extLst>
                <a:ext uri="{FF2B5EF4-FFF2-40B4-BE49-F238E27FC236}">
                  <a16:creationId xmlns:a16="http://schemas.microsoft.com/office/drawing/2014/main" id="{8CA41767-F088-4EEF-B4A7-760FDD341588}"/>
                </a:ext>
              </a:extLst>
            </p:cNvPr>
            <p:cNvGrpSpPr/>
            <p:nvPr/>
          </p:nvGrpSpPr>
          <p:grpSpPr>
            <a:xfrm>
              <a:off x="5956734" y="3816779"/>
              <a:ext cx="601457" cy="273590"/>
              <a:chOff x="10747513" y="2001078"/>
              <a:chExt cx="1209260" cy="470233"/>
            </a:xfrm>
          </p:grpSpPr>
          <p:cxnSp>
            <p:nvCxnSpPr>
              <p:cNvPr id="106" name="Connector: Elbow 105">
                <a:extLst>
                  <a:ext uri="{FF2B5EF4-FFF2-40B4-BE49-F238E27FC236}">
                    <a16:creationId xmlns:a16="http://schemas.microsoft.com/office/drawing/2014/main" id="{79C5BB30-494F-436C-9D78-0F337537BFB7}"/>
                  </a:ext>
                </a:extLst>
              </p:cNvPr>
              <p:cNvCxnSpPr>
                <a:cxnSpLocks/>
              </p:cNvCxnSpPr>
              <p:nvPr/>
            </p:nvCxnSpPr>
            <p:spPr>
              <a:xfrm>
                <a:off x="10747513" y="2001078"/>
                <a:ext cx="705678" cy="470233"/>
              </a:xfrm>
              <a:prstGeom prst="bentConnector3">
                <a:avLst>
                  <a:gd name="adj1" fmla="val 50000"/>
                </a:avLst>
              </a:prstGeom>
              <a:ln>
                <a:solidFill>
                  <a:srgbClr val="FFC000"/>
                </a:solidFill>
              </a:ln>
            </p:spPr>
            <p:style>
              <a:lnRef idx="2">
                <a:schemeClr val="accent1"/>
              </a:lnRef>
              <a:fillRef idx="0">
                <a:schemeClr val="accent1"/>
              </a:fillRef>
              <a:effectRef idx="1">
                <a:schemeClr val="accent1"/>
              </a:effectRef>
              <a:fontRef idx="minor">
                <a:schemeClr val="tx1"/>
              </a:fontRef>
            </p:style>
          </p:cxnSp>
          <p:cxnSp>
            <p:nvCxnSpPr>
              <p:cNvPr id="107" name="Connector: Elbow 106">
                <a:extLst>
                  <a:ext uri="{FF2B5EF4-FFF2-40B4-BE49-F238E27FC236}">
                    <a16:creationId xmlns:a16="http://schemas.microsoft.com/office/drawing/2014/main" id="{DB6C8CA1-DC73-4B6D-AFE5-1C568007F364}"/>
                  </a:ext>
                </a:extLst>
              </p:cNvPr>
              <p:cNvCxnSpPr>
                <a:cxnSpLocks/>
              </p:cNvCxnSpPr>
              <p:nvPr/>
            </p:nvCxnSpPr>
            <p:spPr>
              <a:xfrm rot="10800000" flipV="1">
                <a:off x="11446564" y="2007484"/>
                <a:ext cx="510209" cy="463827"/>
              </a:xfrm>
              <a:prstGeom prst="bentConnector3">
                <a:avLst/>
              </a:prstGeom>
              <a:ln>
                <a:solidFill>
                  <a:srgbClr val="FFC000"/>
                </a:solidFill>
              </a:ln>
            </p:spPr>
            <p:style>
              <a:lnRef idx="2">
                <a:schemeClr val="accent1"/>
              </a:lnRef>
              <a:fillRef idx="0">
                <a:schemeClr val="accent1"/>
              </a:fillRef>
              <a:effectRef idx="1">
                <a:schemeClr val="accent1"/>
              </a:effectRef>
              <a:fontRef idx="minor">
                <a:schemeClr val="tx1"/>
              </a:fontRef>
            </p:style>
          </p:cxnSp>
        </p:grpSp>
        <p:grpSp>
          <p:nvGrpSpPr>
            <p:cNvPr id="103" name="Group 102">
              <a:extLst>
                <a:ext uri="{FF2B5EF4-FFF2-40B4-BE49-F238E27FC236}">
                  <a16:creationId xmlns:a16="http://schemas.microsoft.com/office/drawing/2014/main" id="{22145C6A-08F5-45F3-89F2-DF9F3490DB71}"/>
                </a:ext>
              </a:extLst>
            </p:cNvPr>
            <p:cNvGrpSpPr/>
            <p:nvPr/>
          </p:nvGrpSpPr>
          <p:grpSpPr>
            <a:xfrm>
              <a:off x="6688708" y="4244874"/>
              <a:ext cx="479584" cy="406074"/>
              <a:chOff x="7860140" y="4300330"/>
              <a:chExt cx="583596" cy="808813"/>
            </a:xfrm>
          </p:grpSpPr>
          <p:sp>
            <p:nvSpPr>
              <p:cNvPr id="104" name="Rectangle: Single Corner Snipped 103">
                <a:extLst>
                  <a:ext uri="{FF2B5EF4-FFF2-40B4-BE49-F238E27FC236}">
                    <a16:creationId xmlns:a16="http://schemas.microsoft.com/office/drawing/2014/main" id="{6A1C085F-8E22-4675-8597-4793A5DBD47E}"/>
                  </a:ext>
                </a:extLst>
              </p:cNvPr>
              <p:cNvSpPr/>
              <p:nvPr/>
            </p:nvSpPr>
            <p:spPr>
              <a:xfrm>
                <a:off x="7884406" y="4300330"/>
                <a:ext cx="559330" cy="742122"/>
              </a:xfrm>
              <a:prstGeom prst="snip1Rect">
                <a:avLst/>
              </a:prstGeom>
              <a:ln>
                <a:solidFill>
                  <a:srgbClr val="92D050"/>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
            <p:nvSpPr>
              <p:cNvPr id="105" name="TextBox 104">
                <a:extLst>
                  <a:ext uri="{FF2B5EF4-FFF2-40B4-BE49-F238E27FC236}">
                    <a16:creationId xmlns:a16="http://schemas.microsoft.com/office/drawing/2014/main" id="{426BD74B-3C13-43AF-AB61-4C6024DC7379}"/>
                  </a:ext>
                </a:extLst>
              </p:cNvPr>
              <p:cNvSpPr txBox="1"/>
              <p:nvPr/>
            </p:nvSpPr>
            <p:spPr>
              <a:xfrm>
                <a:off x="7860140" y="4373512"/>
                <a:ext cx="496230" cy="735631"/>
              </a:xfrm>
              <a:prstGeom prst="rect">
                <a:avLst/>
              </a:prstGeom>
              <a:noFill/>
              <a:ln>
                <a:noFill/>
              </a:ln>
            </p:spPr>
            <p:txBody>
              <a:bodyPr wrap="square" rtlCol="0">
                <a:spAutoFit/>
              </a:bodyPr>
              <a:lstStyle/>
              <a:p>
                <a:r>
                  <a:rPr lang="en-GB" dirty="0"/>
                  <a:t>--</a:t>
                </a:r>
              </a:p>
            </p:txBody>
          </p:sp>
        </p:grpSp>
      </p:grpSp>
      <p:grpSp>
        <p:nvGrpSpPr>
          <p:cNvPr id="108" name="Group 107">
            <a:extLst>
              <a:ext uri="{FF2B5EF4-FFF2-40B4-BE49-F238E27FC236}">
                <a16:creationId xmlns:a16="http://schemas.microsoft.com/office/drawing/2014/main" id="{1DEF1551-A6CA-4BB4-8F4E-E2F03929DA42}"/>
              </a:ext>
            </a:extLst>
          </p:cNvPr>
          <p:cNvGrpSpPr/>
          <p:nvPr/>
        </p:nvGrpSpPr>
        <p:grpSpPr>
          <a:xfrm>
            <a:off x="7683670" y="4159036"/>
            <a:ext cx="1304850" cy="1625179"/>
            <a:chOff x="5956734" y="3570720"/>
            <a:chExt cx="1304850" cy="1625179"/>
          </a:xfrm>
        </p:grpSpPr>
        <p:sp>
          <p:nvSpPr>
            <p:cNvPr id="109" name="Rectangle 108">
              <a:extLst>
                <a:ext uri="{FF2B5EF4-FFF2-40B4-BE49-F238E27FC236}">
                  <a16:creationId xmlns:a16="http://schemas.microsoft.com/office/drawing/2014/main" id="{65EC2C8E-A6CD-44EA-B1E7-5AE5701D00E9}"/>
                </a:ext>
              </a:extLst>
            </p:cNvPr>
            <p:cNvSpPr/>
            <p:nvPr/>
          </p:nvSpPr>
          <p:spPr>
            <a:xfrm>
              <a:off x="6102278" y="4301147"/>
              <a:ext cx="1159306" cy="894752"/>
            </a:xfrm>
            <a:prstGeom prst="rect">
              <a:avLst/>
            </a:prstGeom>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dirty="0" err="1">
                  <a:ln w="0"/>
                  <a:solidFill>
                    <a:schemeClr val="tx1"/>
                  </a:solidFill>
                  <a:effectLst>
                    <a:outerShdw blurRad="38100" dist="19050" dir="2700000" algn="tl" rotWithShape="0">
                      <a:schemeClr val="dk1">
                        <a:alpha val="40000"/>
                      </a:schemeClr>
                    </a:outerShdw>
                  </a:effectLst>
                </a:rPr>
                <a:t>YYYY</a:t>
              </a:r>
              <a:endParaRPr lang="en-GB" dirty="0">
                <a:ln w="0"/>
                <a:solidFill>
                  <a:schemeClr val="tx1"/>
                </a:solidFill>
                <a:effectLst>
                  <a:outerShdw blurRad="38100" dist="19050" dir="2700000" algn="tl" rotWithShape="0">
                    <a:schemeClr val="dk1">
                      <a:alpha val="40000"/>
                    </a:schemeClr>
                  </a:outerShdw>
                </a:effectLst>
              </a:endParaRPr>
            </a:p>
          </p:txBody>
        </p:sp>
        <p:sp>
          <p:nvSpPr>
            <p:cNvPr id="113" name="Arc 112">
              <a:extLst>
                <a:ext uri="{FF2B5EF4-FFF2-40B4-BE49-F238E27FC236}">
                  <a16:creationId xmlns:a16="http://schemas.microsoft.com/office/drawing/2014/main" id="{478E12B3-55C4-4C76-907C-7241C52960A8}"/>
                </a:ext>
              </a:extLst>
            </p:cNvPr>
            <p:cNvSpPr/>
            <p:nvPr/>
          </p:nvSpPr>
          <p:spPr>
            <a:xfrm flipH="1">
              <a:off x="6197023" y="3570720"/>
              <a:ext cx="850574" cy="1157715"/>
            </a:xfrm>
            <a:prstGeom prst="arc">
              <a:avLst>
                <a:gd name="adj1" fmla="val 9276821"/>
                <a:gd name="adj2" fmla="val 19641670"/>
              </a:avLst>
            </a:prstGeom>
            <a:ln>
              <a:solidFill>
                <a:schemeClr val="bg2"/>
              </a:solidFill>
              <a:headEnd type="none" w="med" len="med"/>
              <a:tailEnd type="arrow" w="med" len="med"/>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GB"/>
            </a:p>
          </p:txBody>
        </p:sp>
        <p:grpSp>
          <p:nvGrpSpPr>
            <p:cNvPr id="114" name="Group 113">
              <a:extLst>
                <a:ext uri="{FF2B5EF4-FFF2-40B4-BE49-F238E27FC236}">
                  <a16:creationId xmlns:a16="http://schemas.microsoft.com/office/drawing/2014/main" id="{8C3569FB-3EC2-4FF4-9055-0E9073824DFC}"/>
                </a:ext>
              </a:extLst>
            </p:cNvPr>
            <p:cNvGrpSpPr/>
            <p:nvPr/>
          </p:nvGrpSpPr>
          <p:grpSpPr>
            <a:xfrm>
              <a:off x="5956734" y="3816779"/>
              <a:ext cx="601457" cy="273590"/>
              <a:chOff x="10747513" y="2001078"/>
              <a:chExt cx="1209260" cy="470233"/>
            </a:xfrm>
          </p:grpSpPr>
          <p:cxnSp>
            <p:nvCxnSpPr>
              <p:cNvPr id="120" name="Connector: Elbow 119">
                <a:extLst>
                  <a:ext uri="{FF2B5EF4-FFF2-40B4-BE49-F238E27FC236}">
                    <a16:creationId xmlns:a16="http://schemas.microsoft.com/office/drawing/2014/main" id="{61C2FD17-2CEC-4563-B6B7-42BA5A531E92}"/>
                  </a:ext>
                </a:extLst>
              </p:cNvPr>
              <p:cNvCxnSpPr>
                <a:cxnSpLocks/>
              </p:cNvCxnSpPr>
              <p:nvPr/>
            </p:nvCxnSpPr>
            <p:spPr>
              <a:xfrm>
                <a:off x="10747513" y="2001078"/>
                <a:ext cx="705678" cy="470233"/>
              </a:xfrm>
              <a:prstGeom prst="bentConnector3">
                <a:avLst>
                  <a:gd name="adj1" fmla="val 50000"/>
                </a:avLst>
              </a:prstGeom>
              <a:ln>
                <a:solidFill>
                  <a:srgbClr val="FFC000"/>
                </a:solidFill>
              </a:ln>
            </p:spPr>
            <p:style>
              <a:lnRef idx="2">
                <a:schemeClr val="accent1"/>
              </a:lnRef>
              <a:fillRef idx="0">
                <a:schemeClr val="accent1"/>
              </a:fillRef>
              <a:effectRef idx="1">
                <a:schemeClr val="accent1"/>
              </a:effectRef>
              <a:fontRef idx="minor">
                <a:schemeClr val="tx1"/>
              </a:fontRef>
            </p:style>
          </p:cxnSp>
          <p:cxnSp>
            <p:nvCxnSpPr>
              <p:cNvPr id="121" name="Connector: Elbow 120">
                <a:extLst>
                  <a:ext uri="{FF2B5EF4-FFF2-40B4-BE49-F238E27FC236}">
                    <a16:creationId xmlns:a16="http://schemas.microsoft.com/office/drawing/2014/main" id="{4144BFCF-6761-4CB3-88C3-BD5B643296A7}"/>
                  </a:ext>
                </a:extLst>
              </p:cNvPr>
              <p:cNvCxnSpPr>
                <a:cxnSpLocks/>
              </p:cNvCxnSpPr>
              <p:nvPr/>
            </p:nvCxnSpPr>
            <p:spPr>
              <a:xfrm rot="10800000" flipV="1">
                <a:off x="11446564" y="2007484"/>
                <a:ext cx="510209" cy="463827"/>
              </a:xfrm>
              <a:prstGeom prst="bentConnector3">
                <a:avLst/>
              </a:prstGeom>
              <a:ln>
                <a:solidFill>
                  <a:srgbClr val="FFC000"/>
                </a:solidFill>
              </a:ln>
            </p:spPr>
            <p:style>
              <a:lnRef idx="2">
                <a:schemeClr val="accent1"/>
              </a:lnRef>
              <a:fillRef idx="0">
                <a:schemeClr val="accent1"/>
              </a:fillRef>
              <a:effectRef idx="1">
                <a:schemeClr val="accent1"/>
              </a:effectRef>
              <a:fontRef idx="minor">
                <a:schemeClr val="tx1"/>
              </a:fontRef>
            </p:style>
          </p:cxnSp>
        </p:grpSp>
        <p:grpSp>
          <p:nvGrpSpPr>
            <p:cNvPr id="115" name="Group 114">
              <a:extLst>
                <a:ext uri="{FF2B5EF4-FFF2-40B4-BE49-F238E27FC236}">
                  <a16:creationId xmlns:a16="http://schemas.microsoft.com/office/drawing/2014/main" id="{6398DF21-6F4C-40D3-90D2-D7CA9DE9BFB2}"/>
                </a:ext>
              </a:extLst>
            </p:cNvPr>
            <p:cNvGrpSpPr/>
            <p:nvPr/>
          </p:nvGrpSpPr>
          <p:grpSpPr>
            <a:xfrm>
              <a:off x="6688708" y="4244874"/>
              <a:ext cx="479584" cy="406074"/>
              <a:chOff x="7860140" y="4300330"/>
              <a:chExt cx="583596" cy="808813"/>
            </a:xfrm>
          </p:grpSpPr>
          <p:sp>
            <p:nvSpPr>
              <p:cNvPr id="116" name="Rectangle: Single Corner Snipped 115">
                <a:extLst>
                  <a:ext uri="{FF2B5EF4-FFF2-40B4-BE49-F238E27FC236}">
                    <a16:creationId xmlns:a16="http://schemas.microsoft.com/office/drawing/2014/main" id="{4524F3CC-1A19-47B2-BC14-0CB28A1952BE}"/>
                  </a:ext>
                </a:extLst>
              </p:cNvPr>
              <p:cNvSpPr/>
              <p:nvPr/>
            </p:nvSpPr>
            <p:spPr>
              <a:xfrm>
                <a:off x="7884406" y="4300330"/>
                <a:ext cx="559330" cy="742122"/>
              </a:xfrm>
              <a:prstGeom prst="snip1Rect">
                <a:avLst/>
              </a:prstGeom>
              <a:ln>
                <a:solidFill>
                  <a:srgbClr val="92D050"/>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
            <p:nvSpPr>
              <p:cNvPr id="119" name="TextBox 118">
                <a:extLst>
                  <a:ext uri="{FF2B5EF4-FFF2-40B4-BE49-F238E27FC236}">
                    <a16:creationId xmlns:a16="http://schemas.microsoft.com/office/drawing/2014/main" id="{397E42B1-8DD4-4DF3-9E61-0B1E4DDD6CA8}"/>
                  </a:ext>
                </a:extLst>
              </p:cNvPr>
              <p:cNvSpPr txBox="1"/>
              <p:nvPr/>
            </p:nvSpPr>
            <p:spPr>
              <a:xfrm>
                <a:off x="7860140" y="4373512"/>
                <a:ext cx="496230" cy="735631"/>
              </a:xfrm>
              <a:prstGeom prst="rect">
                <a:avLst/>
              </a:prstGeom>
              <a:noFill/>
              <a:ln>
                <a:noFill/>
              </a:ln>
            </p:spPr>
            <p:txBody>
              <a:bodyPr wrap="square" rtlCol="0">
                <a:spAutoFit/>
              </a:bodyPr>
              <a:lstStyle/>
              <a:p>
                <a:r>
                  <a:rPr lang="en-GB" dirty="0"/>
                  <a:t>--</a:t>
                </a:r>
              </a:p>
            </p:txBody>
          </p:sp>
        </p:grpSp>
      </p:grpSp>
      <p:cxnSp>
        <p:nvCxnSpPr>
          <p:cNvPr id="122" name="Straight Arrow Connector 121">
            <a:extLst>
              <a:ext uri="{FF2B5EF4-FFF2-40B4-BE49-F238E27FC236}">
                <a16:creationId xmlns:a16="http://schemas.microsoft.com/office/drawing/2014/main" id="{7F07EB67-63C4-4287-8BA9-46C2225566F5}"/>
              </a:ext>
            </a:extLst>
          </p:cNvPr>
          <p:cNvCxnSpPr>
            <a:cxnSpLocks/>
          </p:cNvCxnSpPr>
          <p:nvPr/>
        </p:nvCxnSpPr>
        <p:spPr>
          <a:xfrm flipV="1">
            <a:off x="6945611" y="5197095"/>
            <a:ext cx="913552" cy="19556"/>
          </a:xfrm>
          <a:prstGeom prst="straightConnector1">
            <a:avLst/>
          </a:prstGeom>
          <a:ln>
            <a:tailEnd type="triangle" w="lg" len="lg"/>
          </a:ln>
        </p:spPr>
        <p:style>
          <a:lnRef idx="2">
            <a:schemeClr val="accent1"/>
          </a:lnRef>
          <a:fillRef idx="0">
            <a:schemeClr val="accent1"/>
          </a:fillRef>
          <a:effectRef idx="1">
            <a:schemeClr val="accent1"/>
          </a:effectRef>
          <a:fontRef idx="minor">
            <a:schemeClr val="tx1"/>
          </a:fontRef>
        </p:style>
      </p:cxnSp>
      <p:cxnSp>
        <p:nvCxnSpPr>
          <p:cNvPr id="123" name="Straight Arrow Connector 122">
            <a:extLst>
              <a:ext uri="{FF2B5EF4-FFF2-40B4-BE49-F238E27FC236}">
                <a16:creationId xmlns:a16="http://schemas.microsoft.com/office/drawing/2014/main" id="{AF7B9458-D4FD-4111-A418-1FC59C51AEDD}"/>
              </a:ext>
            </a:extLst>
          </p:cNvPr>
          <p:cNvCxnSpPr>
            <a:cxnSpLocks/>
          </p:cNvCxnSpPr>
          <p:nvPr/>
        </p:nvCxnSpPr>
        <p:spPr>
          <a:xfrm flipH="1" flipV="1">
            <a:off x="6945611" y="5499754"/>
            <a:ext cx="913553" cy="678"/>
          </a:xfrm>
          <a:prstGeom prst="straightConnector1">
            <a:avLst/>
          </a:prstGeom>
          <a:ln>
            <a:solidFill>
              <a:srgbClr val="0070C0"/>
            </a:solidFill>
            <a:tailEnd type="triangle" w="lg" len="lg"/>
          </a:ln>
        </p:spPr>
        <p:style>
          <a:lnRef idx="2">
            <a:schemeClr val="accent1"/>
          </a:lnRef>
          <a:fillRef idx="0">
            <a:schemeClr val="accent1"/>
          </a:fillRef>
          <a:effectRef idx="1">
            <a:schemeClr val="accent1"/>
          </a:effectRef>
          <a:fontRef idx="minor">
            <a:schemeClr val="tx1"/>
          </a:fontRef>
        </p:style>
      </p:cxnSp>
      <p:sp>
        <p:nvSpPr>
          <p:cNvPr id="124" name="TextBox 123">
            <a:extLst>
              <a:ext uri="{FF2B5EF4-FFF2-40B4-BE49-F238E27FC236}">
                <a16:creationId xmlns:a16="http://schemas.microsoft.com/office/drawing/2014/main" id="{1675137A-042A-4BF0-91F3-D68FECC3FF0C}"/>
              </a:ext>
            </a:extLst>
          </p:cNvPr>
          <p:cNvSpPr txBox="1"/>
          <p:nvPr/>
        </p:nvSpPr>
        <p:spPr>
          <a:xfrm>
            <a:off x="395945" y="1270152"/>
            <a:ext cx="1108573" cy="400110"/>
          </a:xfrm>
          <a:prstGeom prst="rect">
            <a:avLst/>
          </a:prstGeom>
          <a:noFill/>
        </p:spPr>
        <p:txBody>
          <a:bodyPr wrap="none" rtlCol="0">
            <a:spAutoFit/>
          </a:bodyPr>
          <a:lstStyle/>
          <a:p>
            <a:r>
              <a:rPr lang="en-GB" sz="2000" b="1" dirty="0"/>
              <a:t>Option 1</a:t>
            </a:r>
          </a:p>
        </p:txBody>
      </p:sp>
      <p:sp>
        <p:nvSpPr>
          <p:cNvPr id="125" name="TextBox 124">
            <a:extLst>
              <a:ext uri="{FF2B5EF4-FFF2-40B4-BE49-F238E27FC236}">
                <a16:creationId xmlns:a16="http://schemas.microsoft.com/office/drawing/2014/main" id="{26E542CA-C661-4A10-A4E3-4FF9A5806CF0}"/>
              </a:ext>
            </a:extLst>
          </p:cNvPr>
          <p:cNvSpPr txBox="1"/>
          <p:nvPr/>
        </p:nvSpPr>
        <p:spPr>
          <a:xfrm>
            <a:off x="395944" y="4170460"/>
            <a:ext cx="1108573" cy="400110"/>
          </a:xfrm>
          <a:prstGeom prst="rect">
            <a:avLst/>
          </a:prstGeom>
          <a:noFill/>
        </p:spPr>
        <p:txBody>
          <a:bodyPr wrap="none" rtlCol="0">
            <a:spAutoFit/>
          </a:bodyPr>
          <a:lstStyle/>
          <a:p>
            <a:r>
              <a:rPr lang="en-GB" sz="2000" b="1" dirty="0"/>
              <a:t>Option 2</a:t>
            </a:r>
          </a:p>
        </p:txBody>
      </p:sp>
      <p:sp>
        <p:nvSpPr>
          <p:cNvPr id="126" name="TextBox 125">
            <a:extLst>
              <a:ext uri="{FF2B5EF4-FFF2-40B4-BE49-F238E27FC236}">
                <a16:creationId xmlns:a16="http://schemas.microsoft.com/office/drawing/2014/main" id="{D4DD4333-1AC5-4A59-8AD3-79152895D674}"/>
              </a:ext>
            </a:extLst>
          </p:cNvPr>
          <p:cNvSpPr txBox="1"/>
          <p:nvPr/>
        </p:nvSpPr>
        <p:spPr>
          <a:xfrm>
            <a:off x="577196" y="1749594"/>
            <a:ext cx="2020158" cy="1077218"/>
          </a:xfrm>
          <a:prstGeom prst="rect">
            <a:avLst/>
          </a:prstGeom>
          <a:noFill/>
        </p:spPr>
        <p:txBody>
          <a:bodyPr wrap="square" rtlCol="0">
            <a:spAutoFit/>
          </a:bodyPr>
          <a:lstStyle/>
          <a:p>
            <a:r>
              <a:rPr lang="en-GB" sz="1600" dirty="0"/>
              <a:t>Repeat of UT, but with deployed service and </a:t>
            </a:r>
            <a:r>
              <a:rPr lang="en-GB" sz="1600" dirty="0" err="1"/>
              <a:t>SoR</a:t>
            </a:r>
            <a:r>
              <a:rPr lang="en-GB" sz="1600" dirty="0"/>
              <a:t> stubs and convertors.</a:t>
            </a:r>
            <a:endParaRPr lang="en-GB" sz="1600" b="1" i="1" dirty="0"/>
          </a:p>
        </p:txBody>
      </p:sp>
      <p:sp>
        <p:nvSpPr>
          <p:cNvPr id="127" name="TextBox 126">
            <a:extLst>
              <a:ext uri="{FF2B5EF4-FFF2-40B4-BE49-F238E27FC236}">
                <a16:creationId xmlns:a16="http://schemas.microsoft.com/office/drawing/2014/main" id="{B3488013-2A2D-4A1F-A4C0-37C58496167E}"/>
              </a:ext>
            </a:extLst>
          </p:cNvPr>
          <p:cNvSpPr txBox="1"/>
          <p:nvPr/>
        </p:nvSpPr>
        <p:spPr>
          <a:xfrm>
            <a:off x="717828" y="4570570"/>
            <a:ext cx="2020158" cy="1077218"/>
          </a:xfrm>
          <a:prstGeom prst="rect">
            <a:avLst/>
          </a:prstGeom>
          <a:noFill/>
        </p:spPr>
        <p:txBody>
          <a:bodyPr wrap="square" rtlCol="0">
            <a:spAutoFit/>
          </a:bodyPr>
          <a:lstStyle/>
          <a:p>
            <a:r>
              <a:rPr lang="en-GB" sz="1600" dirty="0"/>
              <a:t>Pairs of services. Stub for pair (</a:t>
            </a:r>
            <a:r>
              <a:rPr lang="en-GB" sz="1600" dirty="0" err="1"/>
              <a:t>YYYY</a:t>
            </a:r>
            <a:r>
              <a:rPr lang="en-GB" sz="1600" dirty="0"/>
              <a:t>) needs to support test cases of service (XXXX)</a:t>
            </a:r>
            <a:endParaRPr lang="en-GB" sz="1600" b="1" i="1" dirty="0"/>
          </a:p>
        </p:txBody>
      </p:sp>
    </p:spTree>
    <p:extLst>
      <p:ext uri="{BB962C8B-B14F-4D97-AF65-F5344CB8AC3E}">
        <p14:creationId xmlns:p14="http://schemas.microsoft.com/office/powerpoint/2010/main" val="17868100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extBox 162">
            <a:extLst>
              <a:ext uri="{FF2B5EF4-FFF2-40B4-BE49-F238E27FC236}">
                <a16:creationId xmlns:a16="http://schemas.microsoft.com/office/drawing/2014/main" id="{BC7C2891-1E72-4C55-89AC-3E122796EBEF}"/>
              </a:ext>
            </a:extLst>
          </p:cNvPr>
          <p:cNvSpPr txBox="1"/>
          <p:nvPr/>
        </p:nvSpPr>
        <p:spPr>
          <a:xfrm>
            <a:off x="6615114" y="-27676"/>
            <a:ext cx="6261544" cy="707886"/>
          </a:xfrm>
          <a:prstGeom prst="rect">
            <a:avLst/>
          </a:prstGeom>
          <a:noFill/>
        </p:spPr>
        <p:txBody>
          <a:bodyPr wrap="square" rtlCol="0">
            <a:spAutoFit/>
          </a:bodyPr>
          <a:lstStyle/>
          <a:p>
            <a:r>
              <a:rPr lang="en-GB" sz="4000" b="1" spc="-1" dirty="0">
                <a:solidFill>
                  <a:schemeClr val="bg2"/>
                </a:solidFill>
                <a:uFill>
                  <a:solidFill>
                    <a:srgbClr val="FFFFFF"/>
                  </a:solidFill>
                </a:uFill>
                <a:latin typeface="IBM Plex Sans SemiBold"/>
                <a:cs typeface="NBS Medium"/>
              </a:rPr>
              <a:t>CI Testing Options</a:t>
            </a:r>
          </a:p>
        </p:txBody>
      </p:sp>
      <p:grpSp>
        <p:nvGrpSpPr>
          <p:cNvPr id="68" name="Group 67">
            <a:extLst>
              <a:ext uri="{FF2B5EF4-FFF2-40B4-BE49-F238E27FC236}">
                <a16:creationId xmlns:a16="http://schemas.microsoft.com/office/drawing/2014/main" id="{4740A0A5-2B66-4C70-88A8-B42011BB320F}"/>
              </a:ext>
            </a:extLst>
          </p:cNvPr>
          <p:cNvGrpSpPr/>
          <p:nvPr/>
        </p:nvGrpSpPr>
        <p:grpSpPr>
          <a:xfrm>
            <a:off x="10327341" y="4063726"/>
            <a:ext cx="1826627" cy="2256071"/>
            <a:chOff x="6356723" y="3295331"/>
            <a:chExt cx="2654755" cy="2495870"/>
          </a:xfrm>
        </p:grpSpPr>
        <p:sp>
          <p:nvSpPr>
            <p:cNvPr id="69" name="Rectangle 68">
              <a:extLst>
                <a:ext uri="{FF2B5EF4-FFF2-40B4-BE49-F238E27FC236}">
                  <a16:creationId xmlns:a16="http://schemas.microsoft.com/office/drawing/2014/main" id="{ABDF8449-1B89-40B6-A3B7-758304420037}"/>
                </a:ext>
              </a:extLst>
            </p:cNvPr>
            <p:cNvSpPr/>
            <p:nvPr/>
          </p:nvSpPr>
          <p:spPr>
            <a:xfrm>
              <a:off x="6356723" y="3332329"/>
              <a:ext cx="2654755" cy="2458872"/>
            </a:xfrm>
            <a:prstGeom prst="rect">
              <a:avLst/>
            </a:prstGeom>
            <a:ln>
              <a:solidFill>
                <a:schemeClr val="accent6"/>
              </a:solidFill>
              <a:prstDash val="sysDot"/>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
          <p:nvSpPr>
            <p:cNvPr id="70" name="Isosceles Triangle 69">
              <a:extLst>
                <a:ext uri="{FF2B5EF4-FFF2-40B4-BE49-F238E27FC236}">
                  <a16:creationId xmlns:a16="http://schemas.microsoft.com/office/drawing/2014/main" id="{9D5D9C67-2E6E-4CE6-8FDA-632B0839B411}"/>
                </a:ext>
              </a:extLst>
            </p:cNvPr>
            <p:cNvSpPr/>
            <p:nvPr/>
          </p:nvSpPr>
          <p:spPr>
            <a:xfrm>
              <a:off x="6752327" y="3994171"/>
              <a:ext cx="1892530" cy="1384634"/>
            </a:xfrm>
            <a:prstGeom prst="triangle">
              <a:avLst/>
            </a:prstGeom>
            <a:solidFill>
              <a:schemeClr val="bg1"/>
            </a:solidFill>
            <a:ln>
              <a:solidFill>
                <a:schemeClr val="accent6"/>
              </a:solidFill>
              <a:prstDash val="sys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71" name="TextBox 70">
              <a:extLst>
                <a:ext uri="{FF2B5EF4-FFF2-40B4-BE49-F238E27FC236}">
                  <a16:creationId xmlns:a16="http://schemas.microsoft.com/office/drawing/2014/main" id="{F04CCFD3-E7C8-44DF-85A9-8E93C4D8CF5A}"/>
                </a:ext>
              </a:extLst>
            </p:cNvPr>
            <p:cNvSpPr txBox="1"/>
            <p:nvPr/>
          </p:nvSpPr>
          <p:spPr>
            <a:xfrm>
              <a:off x="6374497" y="3295331"/>
              <a:ext cx="1448561" cy="400110"/>
            </a:xfrm>
            <a:prstGeom prst="rect">
              <a:avLst/>
            </a:prstGeom>
            <a:noFill/>
          </p:spPr>
          <p:txBody>
            <a:bodyPr wrap="square" rtlCol="0">
              <a:spAutoFit/>
            </a:bodyPr>
            <a:lstStyle/>
            <a:p>
              <a:r>
                <a:rPr lang="en-GB" sz="2000" b="1" spc="-1" dirty="0">
                  <a:solidFill>
                    <a:schemeClr val="bg2"/>
                  </a:solidFill>
                  <a:uFill>
                    <a:solidFill>
                      <a:srgbClr val="FFFFFF"/>
                    </a:solidFill>
                  </a:uFill>
                  <a:latin typeface="IBM Plex Sans SemiBold"/>
                  <a:ea typeface="+mj-ea"/>
                  <a:cs typeface="NBS Medium"/>
                </a:rPr>
                <a:t>Stub (</a:t>
              </a:r>
              <a:r>
                <a:rPr lang="en-GB" sz="2000" b="1" spc="-1" dirty="0" err="1">
                  <a:solidFill>
                    <a:schemeClr val="bg2"/>
                  </a:solidFill>
                  <a:uFill>
                    <a:solidFill>
                      <a:srgbClr val="FFFFFF"/>
                    </a:solidFill>
                  </a:uFill>
                  <a:latin typeface="IBM Plex Sans SemiBold"/>
                  <a:ea typeface="+mj-ea"/>
                  <a:cs typeface="NBS Medium"/>
                </a:rPr>
                <a:t>Virt</a:t>
              </a:r>
              <a:r>
                <a:rPr lang="en-GB" sz="2000" b="1" spc="-1" dirty="0">
                  <a:solidFill>
                    <a:schemeClr val="bg2"/>
                  </a:solidFill>
                  <a:uFill>
                    <a:solidFill>
                      <a:srgbClr val="FFFFFF"/>
                    </a:solidFill>
                  </a:uFill>
                  <a:latin typeface="IBM Plex Sans SemiBold"/>
                  <a:ea typeface="+mj-ea"/>
                  <a:cs typeface="NBS Medium"/>
                </a:rPr>
                <a:t>)</a:t>
              </a:r>
            </a:p>
          </p:txBody>
        </p:sp>
        <p:grpSp>
          <p:nvGrpSpPr>
            <p:cNvPr id="72" name="Group 71">
              <a:extLst>
                <a:ext uri="{FF2B5EF4-FFF2-40B4-BE49-F238E27FC236}">
                  <a16:creationId xmlns:a16="http://schemas.microsoft.com/office/drawing/2014/main" id="{0AB293F1-54F7-4250-8CEA-EFB085007D44}"/>
                </a:ext>
              </a:extLst>
            </p:cNvPr>
            <p:cNvGrpSpPr/>
            <p:nvPr/>
          </p:nvGrpSpPr>
          <p:grpSpPr>
            <a:xfrm>
              <a:off x="7823058" y="3503525"/>
              <a:ext cx="1006655" cy="1026385"/>
              <a:chOff x="7666680" y="2946626"/>
              <a:chExt cx="1381911" cy="1157715"/>
            </a:xfrm>
          </p:grpSpPr>
          <p:grpSp>
            <p:nvGrpSpPr>
              <p:cNvPr id="73" name="Group 72">
                <a:extLst>
                  <a:ext uri="{FF2B5EF4-FFF2-40B4-BE49-F238E27FC236}">
                    <a16:creationId xmlns:a16="http://schemas.microsoft.com/office/drawing/2014/main" id="{6442BDE9-EADF-459E-92A4-8CC4FD07EA3C}"/>
                  </a:ext>
                </a:extLst>
              </p:cNvPr>
              <p:cNvGrpSpPr/>
              <p:nvPr/>
            </p:nvGrpSpPr>
            <p:grpSpPr>
              <a:xfrm>
                <a:off x="8447134" y="3446104"/>
                <a:ext cx="601457" cy="273590"/>
                <a:chOff x="10747513" y="2001078"/>
                <a:chExt cx="1209260" cy="470233"/>
              </a:xfrm>
            </p:grpSpPr>
            <p:cxnSp>
              <p:nvCxnSpPr>
                <p:cNvPr id="78" name="Connector: Elbow 77">
                  <a:extLst>
                    <a:ext uri="{FF2B5EF4-FFF2-40B4-BE49-F238E27FC236}">
                      <a16:creationId xmlns:a16="http://schemas.microsoft.com/office/drawing/2014/main" id="{CC2D1AB0-DBA2-4B6F-B8B8-CE31B8061B72}"/>
                    </a:ext>
                  </a:extLst>
                </p:cNvPr>
                <p:cNvCxnSpPr>
                  <a:cxnSpLocks/>
                </p:cNvCxnSpPr>
                <p:nvPr/>
              </p:nvCxnSpPr>
              <p:spPr>
                <a:xfrm>
                  <a:off x="10747513" y="2001078"/>
                  <a:ext cx="705678" cy="470233"/>
                </a:xfrm>
                <a:prstGeom prst="bentConnector3">
                  <a:avLst>
                    <a:gd name="adj1" fmla="val 50000"/>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79" name="Connector: Elbow 78">
                  <a:extLst>
                    <a:ext uri="{FF2B5EF4-FFF2-40B4-BE49-F238E27FC236}">
                      <a16:creationId xmlns:a16="http://schemas.microsoft.com/office/drawing/2014/main" id="{9A7773B7-5446-4C79-B968-F6B9F63C661E}"/>
                    </a:ext>
                  </a:extLst>
                </p:cNvPr>
                <p:cNvCxnSpPr>
                  <a:cxnSpLocks/>
                </p:cNvCxnSpPr>
                <p:nvPr/>
              </p:nvCxnSpPr>
              <p:spPr>
                <a:xfrm rot="10800000" flipV="1">
                  <a:off x="11446564" y="2007484"/>
                  <a:ext cx="510209" cy="463827"/>
                </a:xfrm>
                <a:prstGeom prst="bentConnector3">
                  <a:avLst/>
                </a:prstGeom>
                <a:ln>
                  <a:solidFill>
                    <a:schemeClr val="accent6"/>
                  </a:solidFill>
                </a:ln>
              </p:spPr>
              <p:style>
                <a:lnRef idx="2">
                  <a:schemeClr val="accent1"/>
                </a:lnRef>
                <a:fillRef idx="0">
                  <a:schemeClr val="accent1"/>
                </a:fillRef>
                <a:effectRef idx="1">
                  <a:schemeClr val="accent1"/>
                </a:effectRef>
                <a:fontRef idx="minor">
                  <a:schemeClr val="tx1"/>
                </a:fontRef>
              </p:style>
            </p:cxnSp>
          </p:grpSp>
          <p:grpSp>
            <p:nvGrpSpPr>
              <p:cNvPr id="74" name="Group 73">
                <a:extLst>
                  <a:ext uri="{FF2B5EF4-FFF2-40B4-BE49-F238E27FC236}">
                    <a16:creationId xmlns:a16="http://schemas.microsoft.com/office/drawing/2014/main" id="{B70C9670-32AF-4A5E-B383-3D29200C6B0F}"/>
                  </a:ext>
                </a:extLst>
              </p:cNvPr>
              <p:cNvGrpSpPr/>
              <p:nvPr/>
            </p:nvGrpSpPr>
            <p:grpSpPr>
              <a:xfrm>
                <a:off x="7666680" y="3189238"/>
                <a:ext cx="602229" cy="504080"/>
                <a:chOff x="7860139" y="4241482"/>
                <a:chExt cx="583597" cy="800970"/>
              </a:xfrm>
            </p:grpSpPr>
            <p:sp>
              <p:nvSpPr>
                <p:cNvPr id="76" name="Rectangle: Single Corner Snipped 75">
                  <a:extLst>
                    <a:ext uri="{FF2B5EF4-FFF2-40B4-BE49-F238E27FC236}">
                      <a16:creationId xmlns:a16="http://schemas.microsoft.com/office/drawing/2014/main" id="{ADCBA644-3B0B-4632-A98A-2944082D56CD}"/>
                    </a:ext>
                  </a:extLst>
                </p:cNvPr>
                <p:cNvSpPr/>
                <p:nvPr/>
              </p:nvSpPr>
              <p:spPr>
                <a:xfrm>
                  <a:off x="7884406" y="4300330"/>
                  <a:ext cx="559330" cy="742122"/>
                </a:xfrm>
                <a:prstGeom prst="snip1Rect">
                  <a:avLst/>
                </a:prstGeom>
                <a:ln>
                  <a:solidFill>
                    <a:schemeClr val="accent4">
                      <a:lumMod val="60000"/>
                      <a:lumOff val="40000"/>
                    </a:schemeClr>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
              <p:nvSpPr>
                <p:cNvPr id="77" name="TextBox 76">
                  <a:extLst>
                    <a:ext uri="{FF2B5EF4-FFF2-40B4-BE49-F238E27FC236}">
                      <a16:creationId xmlns:a16="http://schemas.microsoft.com/office/drawing/2014/main" id="{B4A53098-581C-48C9-8BE6-9746CB740DBE}"/>
                    </a:ext>
                  </a:extLst>
                </p:cNvPr>
                <p:cNvSpPr txBox="1"/>
                <p:nvPr/>
              </p:nvSpPr>
              <p:spPr>
                <a:xfrm>
                  <a:off x="7860139" y="4241482"/>
                  <a:ext cx="522121" cy="732308"/>
                </a:xfrm>
                <a:prstGeom prst="rect">
                  <a:avLst/>
                </a:prstGeom>
                <a:noFill/>
              </p:spPr>
              <p:txBody>
                <a:bodyPr wrap="square" rtlCol="0">
                  <a:spAutoFit/>
                </a:bodyPr>
                <a:lstStyle/>
                <a:p>
                  <a:r>
                    <a:rPr lang="en-GB" dirty="0"/>
                    <a:t>-</a:t>
                  </a:r>
                </a:p>
              </p:txBody>
            </p:sp>
          </p:grpSp>
          <p:sp>
            <p:nvSpPr>
              <p:cNvPr id="75" name="Arc 74">
                <a:extLst>
                  <a:ext uri="{FF2B5EF4-FFF2-40B4-BE49-F238E27FC236}">
                    <a16:creationId xmlns:a16="http://schemas.microsoft.com/office/drawing/2014/main" id="{1CF77A2F-769B-4FE0-B54C-6BE4B99F2C76}"/>
                  </a:ext>
                </a:extLst>
              </p:cNvPr>
              <p:cNvSpPr/>
              <p:nvPr/>
            </p:nvSpPr>
            <p:spPr>
              <a:xfrm>
                <a:off x="7978909" y="2946626"/>
                <a:ext cx="757060" cy="1157715"/>
              </a:xfrm>
              <a:prstGeom prst="arc">
                <a:avLst>
                  <a:gd name="adj1" fmla="val 13525551"/>
                  <a:gd name="adj2" fmla="val 21295094"/>
                </a:avLst>
              </a:prstGeom>
              <a:ln>
                <a:headEnd type="none" w="med" len="med"/>
                <a:tailEnd type="arrow" w="med" len="med"/>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GB"/>
              </a:p>
            </p:txBody>
          </p:sp>
        </p:grpSp>
      </p:grpSp>
      <p:cxnSp>
        <p:nvCxnSpPr>
          <p:cNvPr id="80" name="Straight Arrow Connector 79">
            <a:extLst>
              <a:ext uri="{FF2B5EF4-FFF2-40B4-BE49-F238E27FC236}">
                <a16:creationId xmlns:a16="http://schemas.microsoft.com/office/drawing/2014/main" id="{B8929ABD-B758-4688-9014-44F9DEFDCC80}"/>
              </a:ext>
            </a:extLst>
          </p:cNvPr>
          <p:cNvCxnSpPr>
            <a:cxnSpLocks/>
          </p:cNvCxnSpPr>
          <p:nvPr/>
        </p:nvCxnSpPr>
        <p:spPr>
          <a:xfrm>
            <a:off x="10139330" y="5294019"/>
            <a:ext cx="815954" cy="142624"/>
          </a:xfrm>
          <a:prstGeom prst="straightConnector1">
            <a:avLst/>
          </a:prstGeom>
          <a:ln>
            <a:headEnd w="lg" len="lg"/>
            <a:tailEnd type="triangle" w="lg" len="lg"/>
          </a:ln>
        </p:spPr>
        <p:style>
          <a:lnRef idx="2">
            <a:schemeClr val="accent1"/>
          </a:lnRef>
          <a:fillRef idx="0">
            <a:schemeClr val="accent1"/>
          </a:fillRef>
          <a:effectRef idx="1">
            <a:schemeClr val="accent1"/>
          </a:effectRef>
          <a:fontRef idx="minor">
            <a:schemeClr val="tx1"/>
          </a:fontRef>
        </p:style>
      </p:cxnSp>
      <p:cxnSp>
        <p:nvCxnSpPr>
          <p:cNvPr id="81" name="Straight Arrow Connector 80">
            <a:extLst>
              <a:ext uri="{FF2B5EF4-FFF2-40B4-BE49-F238E27FC236}">
                <a16:creationId xmlns:a16="http://schemas.microsoft.com/office/drawing/2014/main" id="{EC352513-4ECE-4DA5-9ED5-D0CD736A5E86}"/>
              </a:ext>
            </a:extLst>
          </p:cNvPr>
          <p:cNvCxnSpPr>
            <a:cxnSpLocks/>
          </p:cNvCxnSpPr>
          <p:nvPr/>
        </p:nvCxnSpPr>
        <p:spPr>
          <a:xfrm flipH="1" flipV="1">
            <a:off x="10162254" y="5518363"/>
            <a:ext cx="648341" cy="156333"/>
          </a:xfrm>
          <a:prstGeom prst="straightConnector1">
            <a:avLst/>
          </a:prstGeom>
          <a:ln>
            <a:solidFill>
              <a:srgbClr val="0070C0"/>
            </a:solidFill>
            <a:tailEnd type="triangle" w="lg" len="lg"/>
          </a:ln>
        </p:spPr>
        <p:style>
          <a:lnRef idx="2">
            <a:schemeClr val="accent1"/>
          </a:lnRef>
          <a:fillRef idx="0">
            <a:schemeClr val="accent1"/>
          </a:fillRef>
          <a:effectRef idx="1">
            <a:schemeClr val="accent1"/>
          </a:effectRef>
          <a:fontRef idx="minor">
            <a:schemeClr val="tx1"/>
          </a:fontRef>
        </p:style>
      </p:cxnSp>
      <p:grpSp>
        <p:nvGrpSpPr>
          <p:cNvPr id="82" name="Group 81">
            <a:extLst>
              <a:ext uri="{FF2B5EF4-FFF2-40B4-BE49-F238E27FC236}">
                <a16:creationId xmlns:a16="http://schemas.microsoft.com/office/drawing/2014/main" id="{DA6CDD26-00AB-471E-9236-9FDC9D6BAF57}"/>
              </a:ext>
            </a:extLst>
          </p:cNvPr>
          <p:cNvGrpSpPr/>
          <p:nvPr/>
        </p:nvGrpSpPr>
        <p:grpSpPr>
          <a:xfrm>
            <a:off x="2025693" y="4239167"/>
            <a:ext cx="1844166" cy="2000193"/>
            <a:chOff x="675314" y="2876637"/>
            <a:chExt cx="1844166" cy="2000193"/>
          </a:xfrm>
        </p:grpSpPr>
        <p:sp>
          <p:nvSpPr>
            <p:cNvPr id="84" name="Rectangle 83">
              <a:extLst>
                <a:ext uri="{FF2B5EF4-FFF2-40B4-BE49-F238E27FC236}">
                  <a16:creationId xmlns:a16="http://schemas.microsoft.com/office/drawing/2014/main" id="{8B59A33F-5AC2-4AC1-AD5E-F3B9C7AECEA8}"/>
                </a:ext>
              </a:extLst>
            </p:cNvPr>
            <p:cNvSpPr/>
            <p:nvPr/>
          </p:nvSpPr>
          <p:spPr>
            <a:xfrm>
              <a:off x="699394" y="2917310"/>
              <a:ext cx="1820086" cy="1959520"/>
            </a:xfrm>
            <a:prstGeom prst="rect">
              <a:avLst/>
            </a:prstGeom>
            <a:ln>
              <a:prstDash val="sysDot"/>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grpSp>
          <p:nvGrpSpPr>
            <p:cNvPr id="85" name="Group 84">
              <a:extLst>
                <a:ext uri="{FF2B5EF4-FFF2-40B4-BE49-F238E27FC236}">
                  <a16:creationId xmlns:a16="http://schemas.microsoft.com/office/drawing/2014/main" id="{0AB3787A-AAF3-48B0-A0E7-2F9291CF9FDD}"/>
                </a:ext>
              </a:extLst>
            </p:cNvPr>
            <p:cNvGrpSpPr/>
            <p:nvPr/>
          </p:nvGrpSpPr>
          <p:grpSpPr>
            <a:xfrm>
              <a:off x="1197351" y="3113046"/>
              <a:ext cx="1142429" cy="1439380"/>
              <a:chOff x="459861" y="1291711"/>
              <a:chExt cx="1548058" cy="1951029"/>
            </a:xfrm>
          </p:grpSpPr>
          <p:grpSp>
            <p:nvGrpSpPr>
              <p:cNvPr id="87" name="Group 86">
                <a:extLst>
                  <a:ext uri="{FF2B5EF4-FFF2-40B4-BE49-F238E27FC236}">
                    <a16:creationId xmlns:a16="http://schemas.microsoft.com/office/drawing/2014/main" id="{5A0D6C81-B722-493C-B8BF-3DAF07AB8FD9}"/>
                  </a:ext>
                </a:extLst>
              </p:cNvPr>
              <p:cNvGrpSpPr/>
              <p:nvPr/>
            </p:nvGrpSpPr>
            <p:grpSpPr>
              <a:xfrm>
                <a:off x="459861" y="1291711"/>
                <a:ext cx="1548058" cy="936281"/>
                <a:chOff x="459861" y="1291711"/>
                <a:chExt cx="1548058" cy="936281"/>
              </a:xfrm>
            </p:grpSpPr>
            <p:sp>
              <p:nvSpPr>
                <p:cNvPr id="94" name="Smiley Face 93">
                  <a:extLst>
                    <a:ext uri="{FF2B5EF4-FFF2-40B4-BE49-F238E27FC236}">
                      <a16:creationId xmlns:a16="http://schemas.microsoft.com/office/drawing/2014/main" id="{A9EEF73D-FF52-4B97-A228-A1F6D02C3C6F}"/>
                    </a:ext>
                  </a:extLst>
                </p:cNvPr>
                <p:cNvSpPr/>
                <p:nvPr/>
              </p:nvSpPr>
              <p:spPr>
                <a:xfrm>
                  <a:off x="874181" y="1684653"/>
                  <a:ext cx="662609" cy="543339"/>
                </a:xfrm>
                <a:prstGeom prst="smileyFac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96" name="TextBox 95">
                  <a:extLst>
                    <a:ext uri="{FF2B5EF4-FFF2-40B4-BE49-F238E27FC236}">
                      <a16:creationId xmlns:a16="http://schemas.microsoft.com/office/drawing/2014/main" id="{56AEA52F-72C4-4518-A472-68CED7B9015F}"/>
                    </a:ext>
                  </a:extLst>
                </p:cNvPr>
                <p:cNvSpPr txBox="1"/>
                <p:nvPr/>
              </p:nvSpPr>
              <p:spPr>
                <a:xfrm>
                  <a:off x="459861" y="1291711"/>
                  <a:ext cx="1548058" cy="500617"/>
                </a:xfrm>
                <a:prstGeom prst="rect">
                  <a:avLst/>
                </a:prstGeom>
                <a:noFill/>
              </p:spPr>
              <p:txBody>
                <a:bodyPr wrap="none" rtlCol="0">
                  <a:spAutoFit/>
                </a:bodyPr>
                <a:lstStyle/>
                <a:p>
                  <a:r>
                    <a:rPr lang="en-GB" dirty="0" err="1"/>
                    <a:t>Ready!API</a:t>
                  </a:r>
                  <a:endParaRPr lang="en-GB" dirty="0"/>
                </a:p>
              </p:txBody>
            </p:sp>
          </p:grpSp>
          <p:cxnSp>
            <p:nvCxnSpPr>
              <p:cNvPr id="88" name="Straight Connector 87">
                <a:extLst>
                  <a:ext uri="{FF2B5EF4-FFF2-40B4-BE49-F238E27FC236}">
                    <a16:creationId xmlns:a16="http://schemas.microsoft.com/office/drawing/2014/main" id="{6FBE2273-90B4-42C3-8F14-F115FEF41F76}"/>
                  </a:ext>
                </a:extLst>
              </p:cNvPr>
              <p:cNvCxnSpPr>
                <a:stCxn id="94" idx="4"/>
              </p:cNvCxnSpPr>
              <p:nvPr/>
            </p:nvCxnSpPr>
            <p:spPr>
              <a:xfrm flipH="1">
                <a:off x="1205485" y="2227992"/>
                <a:ext cx="1" cy="668040"/>
              </a:xfrm>
              <a:prstGeom prst="line">
                <a:avLst/>
              </a:prstGeom>
            </p:spPr>
            <p:style>
              <a:lnRef idx="2">
                <a:schemeClr val="accent1"/>
              </a:lnRef>
              <a:fillRef idx="0">
                <a:schemeClr val="accent1"/>
              </a:fillRef>
              <a:effectRef idx="1">
                <a:schemeClr val="accent1"/>
              </a:effectRef>
              <a:fontRef idx="minor">
                <a:schemeClr val="tx1"/>
              </a:fontRef>
            </p:style>
          </p:cxnSp>
          <p:cxnSp>
            <p:nvCxnSpPr>
              <p:cNvPr id="90" name="Straight Connector 89">
                <a:extLst>
                  <a:ext uri="{FF2B5EF4-FFF2-40B4-BE49-F238E27FC236}">
                    <a16:creationId xmlns:a16="http://schemas.microsoft.com/office/drawing/2014/main" id="{C519C14F-BAB5-4879-B95A-0ABB5C0DF6E6}"/>
                  </a:ext>
                </a:extLst>
              </p:cNvPr>
              <p:cNvCxnSpPr/>
              <p:nvPr/>
            </p:nvCxnSpPr>
            <p:spPr>
              <a:xfrm>
                <a:off x="874181" y="2403033"/>
                <a:ext cx="662609"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91" name="Straight Connector 90">
                <a:extLst>
                  <a:ext uri="{FF2B5EF4-FFF2-40B4-BE49-F238E27FC236}">
                    <a16:creationId xmlns:a16="http://schemas.microsoft.com/office/drawing/2014/main" id="{E8D2086E-C60C-4F5C-9A5B-E55966E0EB0E}"/>
                  </a:ext>
                </a:extLst>
              </p:cNvPr>
              <p:cNvCxnSpPr/>
              <p:nvPr/>
            </p:nvCxnSpPr>
            <p:spPr>
              <a:xfrm flipH="1">
                <a:off x="980661" y="2888973"/>
                <a:ext cx="224824" cy="324678"/>
              </a:xfrm>
              <a:prstGeom prst="line">
                <a:avLst/>
              </a:prstGeom>
            </p:spPr>
            <p:style>
              <a:lnRef idx="2">
                <a:schemeClr val="accent1"/>
              </a:lnRef>
              <a:fillRef idx="0">
                <a:schemeClr val="accent1"/>
              </a:fillRef>
              <a:effectRef idx="1">
                <a:schemeClr val="accent1"/>
              </a:effectRef>
              <a:fontRef idx="minor">
                <a:schemeClr val="tx1"/>
              </a:fontRef>
            </p:style>
          </p:cxnSp>
          <p:cxnSp>
            <p:nvCxnSpPr>
              <p:cNvPr id="92" name="Straight Connector 91">
                <a:extLst>
                  <a:ext uri="{FF2B5EF4-FFF2-40B4-BE49-F238E27FC236}">
                    <a16:creationId xmlns:a16="http://schemas.microsoft.com/office/drawing/2014/main" id="{AC68143C-2E2E-41B5-901D-427F43C9256A}"/>
                  </a:ext>
                </a:extLst>
              </p:cNvPr>
              <p:cNvCxnSpPr>
                <a:cxnSpLocks/>
              </p:cNvCxnSpPr>
              <p:nvPr/>
            </p:nvCxnSpPr>
            <p:spPr>
              <a:xfrm>
                <a:off x="1210192" y="2902142"/>
                <a:ext cx="196921" cy="340598"/>
              </a:xfrm>
              <a:prstGeom prst="line">
                <a:avLst/>
              </a:prstGeom>
            </p:spPr>
            <p:style>
              <a:lnRef idx="2">
                <a:schemeClr val="accent1"/>
              </a:lnRef>
              <a:fillRef idx="0">
                <a:schemeClr val="accent1"/>
              </a:fillRef>
              <a:effectRef idx="1">
                <a:schemeClr val="accent1"/>
              </a:effectRef>
              <a:fontRef idx="minor">
                <a:schemeClr val="tx1"/>
              </a:fontRef>
            </p:style>
          </p:cxnSp>
        </p:grpSp>
        <p:sp>
          <p:nvSpPr>
            <p:cNvPr id="86" name="TextBox 85">
              <a:extLst>
                <a:ext uri="{FF2B5EF4-FFF2-40B4-BE49-F238E27FC236}">
                  <a16:creationId xmlns:a16="http://schemas.microsoft.com/office/drawing/2014/main" id="{2FD9D53D-3B36-40A6-AF01-D75E35B357C3}"/>
                </a:ext>
              </a:extLst>
            </p:cNvPr>
            <p:cNvSpPr txBox="1"/>
            <p:nvPr/>
          </p:nvSpPr>
          <p:spPr>
            <a:xfrm>
              <a:off x="675314" y="2876637"/>
              <a:ext cx="1448561" cy="400110"/>
            </a:xfrm>
            <a:prstGeom prst="rect">
              <a:avLst/>
            </a:prstGeom>
            <a:noFill/>
          </p:spPr>
          <p:txBody>
            <a:bodyPr wrap="square" rtlCol="0">
              <a:spAutoFit/>
            </a:bodyPr>
            <a:lstStyle/>
            <a:p>
              <a:r>
                <a:rPr lang="en-GB" sz="2000" b="1" spc="-1" dirty="0">
                  <a:solidFill>
                    <a:schemeClr val="bg2"/>
                  </a:solidFill>
                  <a:uFill>
                    <a:solidFill>
                      <a:srgbClr val="FFFFFF"/>
                    </a:solidFill>
                  </a:uFill>
                  <a:latin typeface="IBM Plex Sans SemiBold"/>
                  <a:ea typeface="+mj-ea"/>
                  <a:cs typeface="NBS Medium"/>
                </a:rPr>
                <a:t>Test Client</a:t>
              </a:r>
            </a:p>
          </p:txBody>
        </p:sp>
      </p:grpSp>
      <p:cxnSp>
        <p:nvCxnSpPr>
          <p:cNvPr id="98" name="Straight Arrow Connector 97">
            <a:extLst>
              <a:ext uri="{FF2B5EF4-FFF2-40B4-BE49-F238E27FC236}">
                <a16:creationId xmlns:a16="http://schemas.microsoft.com/office/drawing/2014/main" id="{AC11B383-483F-447D-AE95-D496742769AD}"/>
              </a:ext>
            </a:extLst>
          </p:cNvPr>
          <p:cNvCxnSpPr>
            <a:cxnSpLocks/>
            <a:endCxn id="100" idx="1"/>
          </p:cNvCxnSpPr>
          <p:nvPr/>
        </p:nvCxnSpPr>
        <p:spPr>
          <a:xfrm>
            <a:off x="3431416" y="5383389"/>
            <a:ext cx="802181" cy="0"/>
          </a:xfrm>
          <a:prstGeom prst="straightConnector1">
            <a:avLst/>
          </a:prstGeom>
          <a:ln>
            <a:tailEnd type="triangle" w="lg" len="lg"/>
          </a:ln>
        </p:spPr>
        <p:style>
          <a:lnRef idx="2">
            <a:schemeClr val="accent1"/>
          </a:lnRef>
          <a:fillRef idx="0">
            <a:schemeClr val="accent1"/>
          </a:fillRef>
          <a:effectRef idx="1">
            <a:schemeClr val="accent1"/>
          </a:effectRef>
          <a:fontRef idx="minor">
            <a:schemeClr val="tx1"/>
          </a:fontRef>
        </p:style>
      </p:cxnSp>
      <p:grpSp>
        <p:nvGrpSpPr>
          <p:cNvPr id="99" name="Group 98">
            <a:extLst>
              <a:ext uri="{FF2B5EF4-FFF2-40B4-BE49-F238E27FC236}">
                <a16:creationId xmlns:a16="http://schemas.microsoft.com/office/drawing/2014/main" id="{C7A66D57-D25E-45DB-94A0-7D60312D7E10}"/>
              </a:ext>
            </a:extLst>
          </p:cNvPr>
          <p:cNvGrpSpPr/>
          <p:nvPr/>
        </p:nvGrpSpPr>
        <p:grpSpPr>
          <a:xfrm>
            <a:off x="4088053" y="4205586"/>
            <a:ext cx="1304850" cy="1625179"/>
            <a:chOff x="5956734" y="3570720"/>
            <a:chExt cx="1304850" cy="1625179"/>
          </a:xfrm>
        </p:grpSpPr>
        <p:sp>
          <p:nvSpPr>
            <p:cNvPr id="100" name="Rectangle 99">
              <a:extLst>
                <a:ext uri="{FF2B5EF4-FFF2-40B4-BE49-F238E27FC236}">
                  <a16:creationId xmlns:a16="http://schemas.microsoft.com/office/drawing/2014/main" id="{88563ECC-2A19-43AB-9579-DE9F643E05E1}"/>
                </a:ext>
              </a:extLst>
            </p:cNvPr>
            <p:cNvSpPr/>
            <p:nvPr/>
          </p:nvSpPr>
          <p:spPr>
            <a:xfrm>
              <a:off x="6102278" y="4301147"/>
              <a:ext cx="1159306" cy="894752"/>
            </a:xfrm>
            <a:prstGeom prst="rect">
              <a:avLst/>
            </a:prstGeom>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dirty="0">
                  <a:ln w="0"/>
                  <a:solidFill>
                    <a:schemeClr val="tx1"/>
                  </a:solidFill>
                  <a:effectLst>
                    <a:outerShdw blurRad="38100" dist="19050" dir="2700000" algn="tl" rotWithShape="0">
                      <a:schemeClr val="dk1">
                        <a:alpha val="40000"/>
                      </a:schemeClr>
                    </a:outerShdw>
                  </a:effectLst>
                </a:rPr>
                <a:t>XXXX</a:t>
              </a:r>
            </a:p>
          </p:txBody>
        </p:sp>
        <p:sp>
          <p:nvSpPr>
            <p:cNvPr id="101" name="Arc 100">
              <a:extLst>
                <a:ext uri="{FF2B5EF4-FFF2-40B4-BE49-F238E27FC236}">
                  <a16:creationId xmlns:a16="http://schemas.microsoft.com/office/drawing/2014/main" id="{878F0298-C01E-44B6-BC1F-9369157ECA15}"/>
                </a:ext>
              </a:extLst>
            </p:cNvPr>
            <p:cNvSpPr/>
            <p:nvPr/>
          </p:nvSpPr>
          <p:spPr>
            <a:xfrm flipH="1">
              <a:off x="6197023" y="3570720"/>
              <a:ext cx="850574" cy="1157715"/>
            </a:xfrm>
            <a:prstGeom prst="arc">
              <a:avLst>
                <a:gd name="adj1" fmla="val 9276821"/>
                <a:gd name="adj2" fmla="val 19641670"/>
              </a:avLst>
            </a:prstGeom>
            <a:ln>
              <a:solidFill>
                <a:schemeClr val="bg2"/>
              </a:solidFill>
              <a:headEnd type="none" w="med" len="med"/>
              <a:tailEnd type="arrow" w="med" len="med"/>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GB"/>
            </a:p>
          </p:txBody>
        </p:sp>
        <p:grpSp>
          <p:nvGrpSpPr>
            <p:cNvPr id="102" name="Group 101">
              <a:extLst>
                <a:ext uri="{FF2B5EF4-FFF2-40B4-BE49-F238E27FC236}">
                  <a16:creationId xmlns:a16="http://schemas.microsoft.com/office/drawing/2014/main" id="{8CA41767-F088-4EEF-B4A7-760FDD341588}"/>
                </a:ext>
              </a:extLst>
            </p:cNvPr>
            <p:cNvGrpSpPr/>
            <p:nvPr/>
          </p:nvGrpSpPr>
          <p:grpSpPr>
            <a:xfrm>
              <a:off x="5956734" y="3816779"/>
              <a:ext cx="601457" cy="273590"/>
              <a:chOff x="10747513" y="2001078"/>
              <a:chExt cx="1209260" cy="470233"/>
            </a:xfrm>
          </p:grpSpPr>
          <p:cxnSp>
            <p:nvCxnSpPr>
              <p:cNvPr id="106" name="Connector: Elbow 105">
                <a:extLst>
                  <a:ext uri="{FF2B5EF4-FFF2-40B4-BE49-F238E27FC236}">
                    <a16:creationId xmlns:a16="http://schemas.microsoft.com/office/drawing/2014/main" id="{79C5BB30-494F-436C-9D78-0F337537BFB7}"/>
                  </a:ext>
                </a:extLst>
              </p:cNvPr>
              <p:cNvCxnSpPr>
                <a:cxnSpLocks/>
              </p:cNvCxnSpPr>
              <p:nvPr/>
            </p:nvCxnSpPr>
            <p:spPr>
              <a:xfrm>
                <a:off x="10747513" y="2001078"/>
                <a:ext cx="705678" cy="470233"/>
              </a:xfrm>
              <a:prstGeom prst="bentConnector3">
                <a:avLst>
                  <a:gd name="adj1" fmla="val 50000"/>
                </a:avLst>
              </a:prstGeom>
              <a:ln>
                <a:solidFill>
                  <a:srgbClr val="FFC000"/>
                </a:solidFill>
              </a:ln>
            </p:spPr>
            <p:style>
              <a:lnRef idx="2">
                <a:schemeClr val="accent1"/>
              </a:lnRef>
              <a:fillRef idx="0">
                <a:schemeClr val="accent1"/>
              </a:fillRef>
              <a:effectRef idx="1">
                <a:schemeClr val="accent1"/>
              </a:effectRef>
              <a:fontRef idx="minor">
                <a:schemeClr val="tx1"/>
              </a:fontRef>
            </p:style>
          </p:cxnSp>
          <p:cxnSp>
            <p:nvCxnSpPr>
              <p:cNvPr id="107" name="Connector: Elbow 106">
                <a:extLst>
                  <a:ext uri="{FF2B5EF4-FFF2-40B4-BE49-F238E27FC236}">
                    <a16:creationId xmlns:a16="http://schemas.microsoft.com/office/drawing/2014/main" id="{DB6C8CA1-DC73-4B6D-AFE5-1C568007F364}"/>
                  </a:ext>
                </a:extLst>
              </p:cNvPr>
              <p:cNvCxnSpPr>
                <a:cxnSpLocks/>
              </p:cNvCxnSpPr>
              <p:nvPr/>
            </p:nvCxnSpPr>
            <p:spPr>
              <a:xfrm rot="10800000" flipV="1">
                <a:off x="11446564" y="2007484"/>
                <a:ext cx="510209" cy="463827"/>
              </a:xfrm>
              <a:prstGeom prst="bentConnector3">
                <a:avLst/>
              </a:prstGeom>
              <a:ln>
                <a:solidFill>
                  <a:srgbClr val="FFC000"/>
                </a:solidFill>
              </a:ln>
            </p:spPr>
            <p:style>
              <a:lnRef idx="2">
                <a:schemeClr val="accent1"/>
              </a:lnRef>
              <a:fillRef idx="0">
                <a:schemeClr val="accent1"/>
              </a:fillRef>
              <a:effectRef idx="1">
                <a:schemeClr val="accent1"/>
              </a:effectRef>
              <a:fontRef idx="minor">
                <a:schemeClr val="tx1"/>
              </a:fontRef>
            </p:style>
          </p:cxnSp>
        </p:grpSp>
        <p:grpSp>
          <p:nvGrpSpPr>
            <p:cNvPr id="103" name="Group 102">
              <a:extLst>
                <a:ext uri="{FF2B5EF4-FFF2-40B4-BE49-F238E27FC236}">
                  <a16:creationId xmlns:a16="http://schemas.microsoft.com/office/drawing/2014/main" id="{22145C6A-08F5-45F3-89F2-DF9F3490DB71}"/>
                </a:ext>
              </a:extLst>
            </p:cNvPr>
            <p:cNvGrpSpPr/>
            <p:nvPr/>
          </p:nvGrpSpPr>
          <p:grpSpPr>
            <a:xfrm>
              <a:off x="6688708" y="4244874"/>
              <a:ext cx="479584" cy="406074"/>
              <a:chOff x="7860140" y="4300330"/>
              <a:chExt cx="583596" cy="808813"/>
            </a:xfrm>
          </p:grpSpPr>
          <p:sp>
            <p:nvSpPr>
              <p:cNvPr id="104" name="Rectangle: Single Corner Snipped 103">
                <a:extLst>
                  <a:ext uri="{FF2B5EF4-FFF2-40B4-BE49-F238E27FC236}">
                    <a16:creationId xmlns:a16="http://schemas.microsoft.com/office/drawing/2014/main" id="{6A1C085F-8E22-4675-8597-4793A5DBD47E}"/>
                  </a:ext>
                </a:extLst>
              </p:cNvPr>
              <p:cNvSpPr/>
              <p:nvPr/>
            </p:nvSpPr>
            <p:spPr>
              <a:xfrm>
                <a:off x="7884406" y="4300330"/>
                <a:ext cx="559330" cy="742122"/>
              </a:xfrm>
              <a:prstGeom prst="snip1Rect">
                <a:avLst/>
              </a:prstGeom>
              <a:ln>
                <a:solidFill>
                  <a:srgbClr val="92D050"/>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
            <p:nvSpPr>
              <p:cNvPr id="105" name="TextBox 104">
                <a:extLst>
                  <a:ext uri="{FF2B5EF4-FFF2-40B4-BE49-F238E27FC236}">
                    <a16:creationId xmlns:a16="http://schemas.microsoft.com/office/drawing/2014/main" id="{426BD74B-3C13-43AF-AB61-4C6024DC7379}"/>
                  </a:ext>
                </a:extLst>
              </p:cNvPr>
              <p:cNvSpPr txBox="1"/>
              <p:nvPr/>
            </p:nvSpPr>
            <p:spPr>
              <a:xfrm>
                <a:off x="7860140" y="4373512"/>
                <a:ext cx="496230" cy="735631"/>
              </a:xfrm>
              <a:prstGeom prst="rect">
                <a:avLst/>
              </a:prstGeom>
              <a:noFill/>
              <a:ln>
                <a:noFill/>
              </a:ln>
            </p:spPr>
            <p:txBody>
              <a:bodyPr wrap="square" rtlCol="0">
                <a:spAutoFit/>
              </a:bodyPr>
              <a:lstStyle/>
              <a:p>
                <a:r>
                  <a:rPr lang="en-GB" dirty="0"/>
                  <a:t>--</a:t>
                </a:r>
              </a:p>
            </p:txBody>
          </p:sp>
        </p:grpSp>
      </p:grpSp>
      <p:grpSp>
        <p:nvGrpSpPr>
          <p:cNvPr id="108" name="Group 107">
            <a:extLst>
              <a:ext uri="{FF2B5EF4-FFF2-40B4-BE49-F238E27FC236}">
                <a16:creationId xmlns:a16="http://schemas.microsoft.com/office/drawing/2014/main" id="{1DEF1551-A6CA-4BB4-8F4E-E2F03929DA42}"/>
              </a:ext>
            </a:extLst>
          </p:cNvPr>
          <p:cNvGrpSpPr/>
          <p:nvPr/>
        </p:nvGrpSpPr>
        <p:grpSpPr>
          <a:xfrm>
            <a:off x="7298260" y="4159036"/>
            <a:ext cx="1304850" cy="1625179"/>
            <a:chOff x="5956734" y="3570720"/>
            <a:chExt cx="1304850" cy="1625179"/>
          </a:xfrm>
        </p:grpSpPr>
        <p:sp>
          <p:nvSpPr>
            <p:cNvPr id="109" name="Rectangle 108">
              <a:extLst>
                <a:ext uri="{FF2B5EF4-FFF2-40B4-BE49-F238E27FC236}">
                  <a16:creationId xmlns:a16="http://schemas.microsoft.com/office/drawing/2014/main" id="{65EC2C8E-A6CD-44EA-B1E7-5AE5701D00E9}"/>
                </a:ext>
              </a:extLst>
            </p:cNvPr>
            <p:cNvSpPr/>
            <p:nvPr/>
          </p:nvSpPr>
          <p:spPr>
            <a:xfrm>
              <a:off x="6102278" y="4301147"/>
              <a:ext cx="1159306" cy="894752"/>
            </a:xfrm>
            <a:prstGeom prst="rect">
              <a:avLst/>
            </a:prstGeom>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dirty="0">
                  <a:ln w="0"/>
                  <a:solidFill>
                    <a:schemeClr val="tx1"/>
                  </a:solidFill>
                  <a:effectLst>
                    <a:outerShdw blurRad="38100" dist="19050" dir="2700000" algn="tl" rotWithShape="0">
                      <a:schemeClr val="dk1">
                        <a:alpha val="40000"/>
                      </a:schemeClr>
                    </a:outerShdw>
                  </a:effectLst>
                </a:rPr>
                <a:t>ZZZZ </a:t>
              </a:r>
            </a:p>
          </p:txBody>
        </p:sp>
        <p:sp>
          <p:nvSpPr>
            <p:cNvPr id="113" name="Arc 112">
              <a:extLst>
                <a:ext uri="{FF2B5EF4-FFF2-40B4-BE49-F238E27FC236}">
                  <a16:creationId xmlns:a16="http://schemas.microsoft.com/office/drawing/2014/main" id="{478E12B3-55C4-4C76-907C-7241C52960A8}"/>
                </a:ext>
              </a:extLst>
            </p:cNvPr>
            <p:cNvSpPr/>
            <p:nvPr/>
          </p:nvSpPr>
          <p:spPr>
            <a:xfrm flipH="1">
              <a:off x="6197023" y="3570720"/>
              <a:ext cx="850574" cy="1157715"/>
            </a:xfrm>
            <a:prstGeom prst="arc">
              <a:avLst>
                <a:gd name="adj1" fmla="val 9276821"/>
                <a:gd name="adj2" fmla="val 19641670"/>
              </a:avLst>
            </a:prstGeom>
            <a:ln>
              <a:solidFill>
                <a:schemeClr val="bg2"/>
              </a:solidFill>
              <a:headEnd type="none" w="med" len="med"/>
              <a:tailEnd type="arrow" w="med" len="med"/>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GB"/>
            </a:p>
          </p:txBody>
        </p:sp>
        <p:grpSp>
          <p:nvGrpSpPr>
            <p:cNvPr id="114" name="Group 113">
              <a:extLst>
                <a:ext uri="{FF2B5EF4-FFF2-40B4-BE49-F238E27FC236}">
                  <a16:creationId xmlns:a16="http://schemas.microsoft.com/office/drawing/2014/main" id="{8C3569FB-3EC2-4FF4-9055-0E9073824DFC}"/>
                </a:ext>
              </a:extLst>
            </p:cNvPr>
            <p:cNvGrpSpPr/>
            <p:nvPr/>
          </p:nvGrpSpPr>
          <p:grpSpPr>
            <a:xfrm>
              <a:off x="5956734" y="3816779"/>
              <a:ext cx="601457" cy="273590"/>
              <a:chOff x="10747513" y="2001078"/>
              <a:chExt cx="1209260" cy="470233"/>
            </a:xfrm>
          </p:grpSpPr>
          <p:cxnSp>
            <p:nvCxnSpPr>
              <p:cNvPr id="120" name="Connector: Elbow 119">
                <a:extLst>
                  <a:ext uri="{FF2B5EF4-FFF2-40B4-BE49-F238E27FC236}">
                    <a16:creationId xmlns:a16="http://schemas.microsoft.com/office/drawing/2014/main" id="{61C2FD17-2CEC-4563-B6B7-42BA5A531E92}"/>
                  </a:ext>
                </a:extLst>
              </p:cNvPr>
              <p:cNvCxnSpPr>
                <a:cxnSpLocks/>
              </p:cNvCxnSpPr>
              <p:nvPr/>
            </p:nvCxnSpPr>
            <p:spPr>
              <a:xfrm>
                <a:off x="10747513" y="2001078"/>
                <a:ext cx="705678" cy="470233"/>
              </a:xfrm>
              <a:prstGeom prst="bentConnector3">
                <a:avLst>
                  <a:gd name="adj1" fmla="val 50000"/>
                </a:avLst>
              </a:prstGeom>
              <a:ln>
                <a:solidFill>
                  <a:srgbClr val="FFC000"/>
                </a:solidFill>
              </a:ln>
            </p:spPr>
            <p:style>
              <a:lnRef idx="2">
                <a:schemeClr val="accent1"/>
              </a:lnRef>
              <a:fillRef idx="0">
                <a:schemeClr val="accent1"/>
              </a:fillRef>
              <a:effectRef idx="1">
                <a:schemeClr val="accent1"/>
              </a:effectRef>
              <a:fontRef idx="minor">
                <a:schemeClr val="tx1"/>
              </a:fontRef>
            </p:style>
          </p:cxnSp>
          <p:cxnSp>
            <p:nvCxnSpPr>
              <p:cNvPr id="121" name="Connector: Elbow 120">
                <a:extLst>
                  <a:ext uri="{FF2B5EF4-FFF2-40B4-BE49-F238E27FC236}">
                    <a16:creationId xmlns:a16="http://schemas.microsoft.com/office/drawing/2014/main" id="{4144BFCF-6761-4CB3-88C3-BD5B643296A7}"/>
                  </a:ext>
                </a:extLst>
              </p:cNvPr>
              <p:cNvCxnSpPr>
                <a:cxnSpLocks/>
              </p:cNvCxnSpPr>
              <p:nvPr/>
            </p:nvCxnSpPr>
            <p:spPr>
              <a:xfrm rot="10800000" flipV="1">
                <a:off x="11446564" y="2007484"/>
                <a:ext cx="510209" cy="463827"/>
              </a:xfrm>
              <a:prstGeom prst="bentConnector3">
                <a:avLst/>
              </a:prstGeom>
              <a:ln>
                <a:solidFill>
                  <a:srgbClr val="FFC000"/>
                </a:solidFill>
              </a:ln>
            </p:spPr>
            <p:style>
              <a:lnRef idx="2">
                <a:schemeClr val="accent1"/>
              </a:lnRef>
              <a:fillRef idx="0">
                <a:schemeClr val="accent1"/>
              </a:fillRef>
              <a:effectRef idx="1">
                <a:schemeClr val="accent1"/>
              </a:effectRef>
              <a:fontRef idx="minor">
                <a:schemeClr val="tx1"/>
              </a:fontRef>
            </p:style>
          </p:cxnSp>
        </p:grpSp>
        <p:grpSp>
          <p:nvGrpSpPr>
            <p:cNvPr id="115" name="Group 114">
              <a:extLst>
                <a:ext uri="{FF2B5EF4-FFF2-40B4-BE49-F238E27FC236}">
                  <a16:creationId xmlns:a16="http://schemas.microsoft.com/office/drawing/2014/main" id="{6398DF21-6F4C-40D3-90D2-D7CA9DE9BFB2}"/>
                </a:ext>
              </a:extLst>
            </p:cNvPr>
            <p:cNvGrpSpPr/>
            <p:nvPr/>
          </p:nvGrpSpPr>
          <p:grpSpPr>
            <a:xfrm>
              <a:off x="6688708" y="4244874"/>
              <a:ext cx="479584" cy="406074"/>
              <a:chOff x="7860140" y="4300330"/>
              <a:chExt cx="583596" cy="808813"/>
            </a:xfrm>
          </p:grpSpPr>
          <p:sp>
            <p:nvSpPr>
              <p:cNvPr id="116" name="Rectangle: Single Corner Snipped 115">
                <a:extLst>
                  <a:ext uri="{FF2B5EF4-FFF2-40B4-BE49-F238E27FC236}">
                    <a16:creationId xmlns:a16="http://schemas.microsoft.com/office/drawing/2014/main" id="{4524F3CC-1A19-47B2-BC14-0CB28A1952BE}"/>
                  </a:ext>
                </a:extLst>
              </p:cNvPr>
              <p:cNvSpPr/>
              <p:nvPr/>
            </p:nvSpPr>
            <p:spPr>
              <a:xfrm>
                <a:off x="7884406" y="4300330"/>
                <a:ext cx="559330" cy="742122"/>
              </a:xfrm>
              <a:prstGeom prst="snip1Rect">
                <a:avLst/>
              </a:prstGeom>
              <a:ln>
                <a:solidFill>
                  <a:srgbClr val="92D050"/>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
            <p:nvSpPr>
              <p:cNvPr id="119" name="TextBox 118">
                <a:extLst>
                  <a:ext uri="{FF2B5EF4-FFF2-40B4-BE49-F238E27FC236}">
                    <a16:creationId xmlns:a16="http://schemas.microsoft.com/office/drawing/2014/main" id="{397E42B1-8DD4-4DF3-9E61-0B1E4DDD6CA8}"/>
                  </a:ext>
                </a:extLst>
              </p:cNvPr>
              <p:cNvSpPr txBox="1"/>
              <p:nvPr/>
            </p:nvSpPr>
            <p:spPr>
              <a:xfrm>
                <a:off x="7860140" y="4373512"/>
                <a:ext cx="496230" cy="735631"/>
              </a:xfrm>
              <a:prstGeom prst="rect">
                <a:avLst/>
              </a:prstGeom>
              <a:noFill/>
              <a:ln>
                <a:noFill/>
              </a:ln>
            </p:spPr>
            <p:txBody>
              <a:bodyPr wrap="square" rtlCol="0">
                <a:spAutoFit/>
              </a:bodyPr>
              <a:lstStyle/>
              <a:p>
                <a:r>
                  <a:rPr lang="en-GB" dirty="0"/>
                  <a:t>--</a:t>
                </a:r>
              </a:p>
            </p:txBody>
          </p:sp>
        </p:grpSp>
      </p:grpSp>
      <p:cxnSp>
        <p:nvCxnSpPr>
          <p:cNvPr id="122" name="Straight Arrow Connector 121">
            <a:extLst>
              <a:ext uri="{FF2B5EF4-FFF2-40B4-BE49-F238E27FC236}">
                <a16:creationId xmlns:a16="http://schemas.microsoft.com/office/drawing/2014/main" id="{7F07EB67-63C4-4287-8BA9-46C2225566F5}"/>
              </a:ext>
            </a:extLst>
          </p:cNvPr>
          <p:cNvCxnSpPr>
            <a:cxnSpLocks/>
          </p:cNvCxnSpPr>
          <p:nvPr/>
        </p:nvCxnSpPr>
        <p:spPr>
          <a:xfrm>
            <a:off x="7117134" y="5204764"/>
            <a:ext cx="360337" cy="1017"/>
          </a:xfrm>
          <a:prstGeom prst="straightConnector1">
            <a:avLst/>
          </a:prstGeom>
          <a:ln>
            <a:tailEnd type="triangle" w="lg" len="lg"/>
          </a:ln>
        </p:spPr>
        <p:style>
          <a:lnRef idx="2">
            <a:schemeClr val="accent1"/>
          </a:lnRef>
          <a:fillRef idx="0">
            <a:schemeClr val="accent1"/>
          </a:fillRef>
          <a:effectRef idx="1">
            <a:schemeClr val="accent1"/>
          </a:effectRef>
          <a:fontRef idx="minor">
            <a:schemeClr val="tx1"/>
          </a:fontRef>
        </p:style>
      </p:cxnSp>
      <p:cxnSp>
        <p:nvCxnSpPr>
          <p:cNvPr id="123" name="Straight Arrow Connector 122">
            <a:extLst>
              <a:ext uri="{FF2B5EF4-FFF2-40B4-BE49-F238E27FC236}">
                <a16:creationId xmlns:a16="http://schemas.microsoft.com/office/drawing/2014/main" id="{AF7B9458-D4FD-4111-A418-1FC59C51AEDD}"/>
              </a:ext>
            </a:extLst>
          </p:cNvPr>
          <p:cNvCxnSpPr>
            <a:cxnSpLocks/>
          </p:cNvCxnSpPr>
          <p:nvPr/>
        </p:nvCxnSpPr>
        <p:spPr>
          <a:xfrm flipH="1" flipV="1">
            <a:off x="7092273" y="5489225"/>
            <a:ext cx="351531" cy="10529"/>
          </a:xfrm>
          <a:prstGeom prst="straightConnector1">
            <a:avLst/>
          </a:prstGeom>
          <a:ln>
            <a:solidFill>
              <a:srgbClr val="0070C0"/>
            </a:solidFill>
            <a:tailEnd type="triangle" w="lg" len="lg"/>
          </a:ln>
        </p:spPr>
        <p:style>
          <a:lnRef idx="2">
            <a:schemeClr val="accent1"/>
          </a:lnRef>
          <a:fillRef idx="0">
            <a:schemeClr val="accent1"/>
          </a:fillRef>
          <a:effectRef idx="1">
            <a:schemeClr val="accent1"/>
          </a:effectRef>
          <a:fontRef idx="minor">
            <a:schemeClr val="tx1"/>
          </a:fontRef>
        </p:style>
      </p:cxnSp>
      <p:sp>
        <p:nvSpPr>
          <p:cNvPr id="124" name="TextBox 123">
            <a:extLst>
              <a:ext uri="{FF2B5EF4-FFF2-40B4-BE49-F238E27FC236}">
                <a16:creationId xmlns:a16="http://schemas.microsoft.com/office/drawing/2014/main" id="{1675137A-042A-4BF0-91F3-D68FECC3FF0C}"/>
              </a:ext>
            </a:extLst>
          </p:cNvPr>
          <p:cNvSpPr txBox="1"/>
          <p:nvPr/>
        </p:nvSpPr>
        <p:spPr>
          <a:xfrm>
            <a:off x="395945" y="1270152"/>
            <a:ext cx="1108573" cy="400110"/>
          </a:xfrm>
          <a:prstGeom prst="rect">
            <a:avLst/>
          </a:prstGeom>
          <a:noFill/>
        </p:spPr>
        <p:txBody>
          <a:bodyPr wrap="none" rtlCol="0">
            <a:spAutoFit/>
          </a:bodyPr>
          <a:lstStyle/>
          <a:p>
            <a:r>
              <a:rPr lang="en-GB" sz="2000" b="1" dirty="0"/>
              <a:t>Option 3</a:t>
            </a:r>
          </a:p>
        </p:txBody>
      </p:sp>
      <p:sp>
        <p:nvSpPr>
          <p:cNvPr id="125" name="TextBox 124">
            <a:extLst>
              <a:ext uri="{FF2B5EF4-FFF2-40B4-BE49-F238E27FC236}">
                <a16:creationId xmlns:a16="http://schemas.microsoft.com/office/drawing/2014/main" id="{26E542CA-C661-4A10-A4E3-4FF9A5806CF0}"/>
              </a:ext>
            </a:extLst>
          </p:cNvPr>
          <p:cNvSpPr txBox="1"/>
          <p:nvPr/>
        </p:nvSpPr>
        <p:spPr>
          <a:xfrm>
            <a:off x="395944" y="4170460"/>
            <a:ext cx="1108573" cy="400110"/>
          </a:xfrm>
          <a:prstGeom prst="rect">
            <a:avLst/>
          </a:prstGeom>
          <a:noFill/>
        </p:spPr>
        <p:txBody>
          <a:bodyPr wrap="none" rtlCol="0">
            <a:spAutoFit/>
          </a:bodyPr>
          <a:lstStyle/>
          <a:p>
            <a:r>
              <a:rPr lang="en-GB" sz="2000" b="1" dirty="0"/>
              <a:t>Option 4</a:t>
            </a:r>
          </a:p>
        </p:txBody>
      </p:sp>
      <p:sp>
        <p:nvSpPr>
          <p:cNvPr id="126" name="TextBox 125">
            <a:extLst>
              <a:ext uri="{FF2B5EF4-FFF2-40B4-BE49-F238E27FC236}">
                <a16:creationId xmlns:a16="http://schemas.microsoft.com/office/drawing/2014/main" id="{D4DD4333-1AC5-4A59-8AD3-79152895D674}"/>
              </a:ext>
            </a:extLst>
          </p:cNvPr>
          <p:cNvSpPr txBox="1"/>
          <p:nvPr/>
        </p:nvSpPr>
        <p:spPr>
          <a:xfrm>
            <a:off x="577195" y="1749594"/>
            <a:ext cx="2974387" cy="338554"/>
          </a:xfrm>
          <a:prstGeom prst="rect">
            <a:avLst/>
          </a:prstGeom>
          <a:noFill/>
        </p:spPr>
        <p:txBody>
          <a:bodyPr wrap="square" rtlCol="0">
            <a:spAutoFit/>
          </a:bodyPr>
          <a:lstStyle/>
          <a:p>
            <a:r>
              <a:rPr lang="en-GB" sz="1600" dirty="0"/>
              <a:t>Don’t do any testing in CIT</a:t>
            </a:r>
            <a:endParaRPr lang="en-GB" sz="1600" b="1" i="1" dirty="0"/>
          </a:p>
        </p:txBody>
      </p:sp>
      <p:sp>
        <p:nvSpPr>
          <p:cNvPr id="127" name="TextBox 126">
            <a:extLst>
              <a:ext uri="{FF2B5EF4-FFF2-40B4-BE49-F238E27FC236}">
                <a16:creationId xmlns:a16="http://schemas.microsoft.com/office/drawing/2014/main" id="{B3488013-2A2D-4A1F-A4C0-37C58496167E}"/>
              </a:ext>
            </a:extLst>
          </p:cNvPr>
          <p:cNvSpPr txBox="1"/>
          <p:nvPr/>
        </p:nvSpPr>
        <p:spPr>
          <a:xfrm>
            <a:off x="139194" y="4570570"/>
            <a:ext cx="2160791" cy="1815882"/>
          </a:xfrm>
          <a:prstGeom prst="rect">
            <a:avLst/>
          </a:prstGeom>
          <a:noFill/>
        </p:spPr>
        <p:txBody>
          <a:bodyPr wrap="square" rtlCol="0">
            <a:spAutoFit/>
          </a:bodyPr>
          <a:lstStyle/>
          <a:p>
            <a:r>
              <a:rPr lang="en-GB" sz="1600" dirty="0"/>
              <a:t>Complete stack of services needed for a process.  Stubs for lowest services, e.g. </a:t>
            </a:r>
            <a:r>
              <a:rPr lang="en-GB" sz="1600" dirty="0" err="1"/>
              <a:t>SoR</a:t>
            </a:r>
            <a:r>
              <a:rPr lang="en-GB" sz="1600" dirty="0"/>
              <a:t> stubs need to support test cases for the service (XXXX)</a:t>
            </a:r>
            <a:endParaRPr lang="en-GB" sz="1600" b="1" i="1" dirty="0"/>
          </a:p>
        </p:txBody>
      </p:sp>
      <p:grpSp>
        <p:nvGrpSpPr>
          <p:cNvPr id="89" name="Group 88">
            <a:extLst>
              <a:ext uri="{FF2B5EF4-FFF2-40B4-BE49-F238E27FC236}">
                <a16:creationId xmlns:a16="http://schemas.microsoft.com/office/drawing/2014/main" id="{441BE17F-E69D-4ED5-BA95-050156CD64A8}"/>
              </a:ext>
            </a:extLst>
          </p:cNvPr>
          <p:cNvGrpSpPr/>
          <p:nvPr/>
        </p:nvGrpSpPr>
        <p:grpSpPr>
          <a:xfrm>
            <a:off x="5779438" y="4159036"/>
            <a:ext cx="1304850" cy="1625179"/>
            <a:chOff x="5956734" y="3570720"/>
            <a:chExt cx="1304850" cy="1625179"/>
          </a:xfrm>
        </p:grpSpPr>
        <p:sp>
          <p:nvSpPr>
            <p:cNvPr id="93" name="Rectangle 92">
              <a:extLst>
                <a:ext uri="{FF2B5EF4-FFF2-40B4-BE49-F238E27FC236}">
                  <a16:creationId xmlns:a16="http://schemas.microsoft.com/office/drawing/2014/main" id="{F938C3EE-DD2A-4B51-B3A0-7370D34D9B56}"/>
                </a:ext>
              </a:extLst>
            </p:cNvPr>
            <p:cNvSpPr/>
            <p:nvPr/>
          </p:nvSpPr>
          <p:spPr>
            <a:xfrm>
              <a:off x="6102278" y="4301147"/>
              <a:ext cx="1159306" cy="894752"/>
            </a:xfrm>
            <a:prstGeom prst="rect">
              <a:avLst/>
            </a:prstGeom>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dirty="0">
                  <a:ln w="0"/>
                  <a:solidFill>
                    <a:schemeClr val="tx1"/>
                  </a:solidFill>
                  <a:effectLst>
                    <a:outerShdw blurRad="38100" dist="19050" dir="2700000" algn="tl" rotWithShape="0">
                      <a:schemeClr val="dk1">
                        <a:alpha val="40000"/>
                      </a:schemeClr>
                    </a:outerShdw>
                  </a:effectLst>
                </a:rPr>
                <a:t>ZZZZ </a:t>
              </a:r>
            </a:p>
          </p:txBody>
        </p:sp>
        <p:sp>
          <p:nvSpPr>
            <p:cNvPr id="95" name="Arc 94">
              <a:extLst>
                <a:ext uri="{FF2B5EF4-FFF2-40B4-BE49-F238E27FC236}">
                  <a16:creationId xmlns:a16="http://schemas.microsoft.com/office/drawing/2014/main" id="{7A8D020A-CDAC-41B9-9E3B-767CB70CF1FE}"/>
                </a:ext>
              </a:extLst>
            </p:cNvPr>
            <p:cNvSpPr/>
            <p:nvPr/>
          </p:nvSpPr>
          <p:spPr>
            <a:xfrm flipH="1">
              <a:off x="6197023" y="3570720"/>
              <a:ext cx="850574" cy="1157715"/>
            </a:xfrm>
            <a:prstGeom prst="arc">
              <a:avLst>
                <a:gd name="adj1" fmla="val 9276821"/>
                <a:gd name="adj2" fmla="val 19641670"/>
              </a:avLst>
            </a:prstGeom>
            <a:ln>
              <a:solidFill>
                <a:schemeClr val="bg2"/>
              </a:solidFill>
              <a:headEnd type="none" w="med" len="med"/>
              <a:tailEnd type="arrow" w="med" len="med"/>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GB"/>
            </a:p>
          </p:txBody>
        </p:sp>
        <p:grpSp>
          <p:nvGrpSpPr>
            <p:cNvPr id="97" name="Group 96">
              <a:extLst>
                <a:ext uri="{FF2B5EF4-FFF2-40B4-BE49-F238E27FC236}">
                  <a16:creationId xmlns:a16="http://schemas.microsoft.com/office/drawing/2014/main" id="{EE4E5759-02C8-4A74-9F11-0EBBD802423F}"/>
                </a:ext>
              </a:extLst>
            </p:cNvPr>
            <p:cNvGrpSpPr/>
            <p:nvPr/>
          </p:nvGrpSpPr>
          <p:grpSpPr>
            <a:xfrm>
              <a:off x="5956734" y="3816779"/>
              <a:ext cx="601457" cy="273590"/>
              <a:chOff x="10747513" y="2001078"/>
              <a:chExt cx="1209260" cy="470233"/>
            </a:xfrm>
          </p:grpSpPr>
          <p:cxnSp>
            <p:nvCxnSpPr>
              <p:cNvPr id="117" name="Connector: Elbow 116">
                <a:extLst>
                  <a:ext uri="{FF2B5EF4-FFF2-40B4-BE49-F238E27FC236}">
                    <a16:creationId xmlns:a16="http://schemas.microsoft.com/office/drawing/2014/main" id="{F58B2715-D2B3-4DD3-90AD-A4BF4548593C}"/>
                  </a:ext>
                </a:extLst>
              </p:cNvPr>
              <p:cNvCxnSpPr>
                <a:cxnSpLocks/>
              </p:cNvCxnSpPr>
              <p:nvPr/>
            </p:nvCxnSpPr>
            <p:spPr>
              <a:xfrm>
                <a:off x="10747513" y="2001078"/>
                <a:ext cx="705678" cy="470233"/>
              </a:xfrm>
              <a:prstGeom prst="bentConnector3">
                <a:avLst>
                  <a:gd name="adj1" fmla="val 50000"/>
                </a:avLst>
              </a:prstGeom>
              <a:ln>
                <a:solidFill>
                  <a:srgbClr val="FFC000"/>
                </a:solidFill>
              </a:ln>
            </p:spPr>
            <p:style>
              <a:lnRef idx="2">
                <a:schemeClr val="accent1"/>
              </a:lnRef>
              <a:fillRef idx="0">
                <a:schemeClr val="accent1"/>
              </a:fillRef>
              <a:effectRef idx="1">
                <a:schemeClr val="accent1"/>
              </a:effectRef>
              <a:fontRef idx="minor">
                <a:schemeClr val="tx1"/>
              </a:fontRef>
            </p:style>
          </p:cxnSp>
          <p:cxnSp>
            <p:nvCxnSpPr>
              <p:cNvPr id="118" name="Connector: Elbow 117">
                <a:extLst>
                  <a:ext uri="{FF2B5EF4-FFF2-40B4-BE49-F238E27FC236}">
                    <a16:creationId xmlns:a16="http://schemas.microsoft.com/office/drawing/2014/main" id="{21AFDC27-E5A1-4240-A88D-F8BFBC5F018C}"/>
                  </a:ext>
                </a:extLst>
              </p:cNvPr>
              <p:cNvCxnSpPr>
                <a:cxnSpLocks/>
              </p:cNvCxnSpPr>
              <p:nvPr/>
            </p:nvCxnSpPr>
            <p:spPr>
              <a:xfrm rot="10800000" flipV="1">
                <a:off x="11446564" y="2007484"/>
                <a:ext cx="510209" cy="463827"/>
              </a:xfrm>
              <a:prstGeom prst="bentConnector3">
                <a:avLst/>
              </a:prstGeom>
              <a:ln>
                <a:solidFill>
                  <a:srgbClr val="FFC000"/>
                </a:solidFill>
              </a:ln>
            </p:spPr>
            <p:style>
              <a:lnRef idx="2">
                <a:schemeClr val="accent1"/>
              </a:lnRef>
              <a:fillRef idx="0">
                <a:schemeClr val="accent1"/>
              </a:fillRef>
              <a:effectRef idx="1">
                <a:schemeClr val="accent1"/>
              </a:effectRef>
              <a:fontRef idx="minor">
                <a:schemeClr val="tx1"/>
              </a:fontRef>
            </p:style>
          </p:cxnSp>
        </p:grpSp>
        <p:grpSp>
          <p:nvGrpSpPr>
            <p:cNvPr id="110" name="Group 109">
              <a:extLst>
                <a:ext uri="{FF2B5EF4-FFF2-40B4-BE49-F238E27FC236}">
                  <a16:creationId xmlns:a16="http://schemas.microsoft.com/office/drawing/2014/main" id="{AE8FC644-C9D2-442E-A799-808D3F256F0B}"/>
                </a:ext>
              </a:extLst>
            </p:cNvPr>
            <p:cNvGrpSpPr/>
            <p:nvPr/>
          </p:nvGrpSpPr>
          <p:grpSpPr>
            <a:xfrm>
              <a:off x="6688708" y="4244874"/>
              <a:ext cx="479584" cy="406074"/>
              <a:chOff x="7860140" y="4300330"/>
              <a:chExt cx="583596" cy="808813"/>
            </a:xfrm>
          </p:grpSpPr>
          <p:sp>
            <p:nvSpPr>
              <p:cNvPr id="111" name="Rectangle: Single Corner Snipped 110">
                <a:extLst>
                  <a:ext uri="{FF2B5EF4-FFF2-40B4-BE49-F238E27FC236}">
                    <a16:creationId xmlns:a16="http://schemas.microsoft.com/office/drawing/2014/main" id="{D435F292-ABB2-41DC-9EDE-EE84381E05B2}"/>
                  </a:ext>
                </a:extLst>
              </p:cNvPr>
              <p:cNvSpPr/>
              <p:nvPr/>
            </p:nvSpPr>
            <p:spPr>
              <a:xfrm>
                <a:off x="7884406" y="4300330"/>
                <a:ext cx="559330" cy="742122"/>
              </a:xfrm>
              <a:prstGeom prst="snip1Rect">
                <a:avLst/>
              </a:prstGeom>
              <a:ln>
                <a:solidFill>
                  <a:srgbClr val="92D050"/>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
            <p:nvSpPr>
              <p:cNvPr id="112" name="TextBox 111">
                <a:extLst>
                  <a:ext uri="{FF2B5EF4-FFF2-40B4-BE49-F238E27FC236}">
                    <a16:creationId xmlns:a16="http://schemas.microsoft.com/office/drawing/2014/main" id="{4F7F9DC4-81DC-4418-9E22-4C634D2ACA47}"/>
                  </a:ext>
                </a:extLst>
              </p:cNvPr>
              <p:cNvSpPr txBox="1"/>
              <p:nvPr/>
            </p:nvSpPr>
            <p:spPr>
              <a:xfrm>
                <a:off x="7860140" y="4373512"/>
                <a:ext cx="496230" cy="735631"/>
              </a:xfrm>
              <a:prstGeom prst="rect">
                <a:avLst/>
              </a:prstGeom>
              <a:noFill/>
              <a:ln>
                <a:noFill/>
              </a:ln>
            </p:spPr>
            <p:txBody>
              <a:bodyPr wrap="square" rtlCol="0">
                <a:spAutoFit/>
              </a:bodyPr>
              <a:lstStyle/>
              <a:p>
                <a:r>
                  <a:rPr lang="en-GB" dirty="0"/>
                  <a:t>--</a:t>
                </a:r>
              </a:p>
            </p:txBody>
          </p:sp>
        </p:grpSp>
      </p:grpSp>
      <p:cxnSp>
        <p:nvCxnSpPr>
          <p:cNvPr id="128" name="Straight Arrow Connector 127">
            <a:extLst>
              <a:ext uri="{FF2B5EF4-FFF2-40B4-BE49-F238E27FC236}">
                <a16:creationId xmlns:a16="http://schemas.microsoft.com/office/drawing/2014/main" id="{75152B13-D53C-4E4A-9B55-DB7D86064FF8}"/>
              </a:ext>
            </a:extLst>
          </p:cNvPr>
          <p:cNvCxnSpPr>
            <a:cxnSpLocks/>
          </p:cNvCxnSpPr>
          <p:nvPr/>
        </p:nvCxnSpPr>
        <p:spPr>
          <a:xfrm>
            <a:off x="5385361" y="5216651"/>
            <a:ext cx="579222" cy="0"/>
          </a:xfrm>
          <a:prstGeom prst="straightConnector1">
            <a:avLst/>
          </a:prstGeom>
          <a:ln>
            <a:tailEnd type="triangle" w="lg" len="lg"/>
          </a:ln>
        </p:spPr>
        <p:style>
          <a:lnRef idx="2">
            <a:schemeClr val="accent1"/>
          </a:lnRef>
          <a:fillRef idx="0">
            <a:schemeClr val="accent1"/>
          </a:fillRef>
          <a:effectRef idx="1">
            <a:schemeClr val="accent1"/>
          </a:effectRef>
          <a:fontRef idx="minor">
            <a:schemeClr val="tx1"/>
          </a:fontRef>
        </p:style>
      </p:cxnSp>
      <p:cxnSp>
        <p:nvCxnSpPr>
          <p:cNvPr id="129" name="Straight Arrow Connector 128">
            <a:extLst>
              <a:ext uri="{FF2B5EF4-FFF2-40B4-BE49-F238E27FC236}">
                <a16:creationId xmlns:a16="http://schemas.microsoft.com/office/drawing/2014/main" id="{AB99B969-A42B-4201-84A5-FEC64743193B}"/>
              </a:ext>
            </a:extLst>
          </p:cNvPr>
          <p:cNvCxnSpPr>
            <a:cxnSpLocks/>
          </p:cNvCxnSpPr>
          <p:nvPr/>
        </p:nvCxnSpPr>
        <p:spPr>
          <a:xfrm flipH="1">
            <a:off x="5385361" y="5499754"/>
            <a:ext cx="518746" cy="0"/>
          </a:xfrm>
          <a:prstGeom prst="straightConnector1">
            <a:avLst/>
          </a:prstGeom>
          <a:ln>
            <a:solidFill>
              <a:srgbClr val="0070C0"/>
            </a:solidFill>
            <a:tailEnd type="triangle" w="lg" len="lg"/>
          </a:ln>
        </p:spPr>
        <p:style>
          <a:lnRef idx="2">
            <a:schemeClr val="accent1"/>
          </a:lnRef>
          <a:fillRef idx="0">
            <a:schemeClr val="accent1"/>
          </a:fillRef>
          <a:effectRef idx="1">
            <a:schemeClr val="accent1"/>
          </a:effectRef>
          <a:fontRef idx="minor">
            <a:schemeClr val="tx1"/>
          </a:fontRef>
        </p:style>
      </p:cxnSp>
      <p:grpSp>
        <p:nvGrpSpPr>
          <p:cNvPr id="130" name="Group 129">
            <a:extLst>
              <a:ext uri="{FF2B5EF4-FFF2-40B4-BE49-F238E27FC236}">
                <a16:creationId xmlns:a16="http://schemas.microsoft.com/office/drawing/2014/main" id="{313B6614-BF75-4B93-87F8-3A5554807EC8}"/>
              </a:ext>
            </a:extLst>
          </p:cNvPr>
          <p:cNvGrpSpPr/>
          <p:nvPr/>
        </p:nvGrpSpPr>
        <p:grpSpPr>
          <a:xfrm>
            <a:off x="8814539" y="4233755"/>
            <a:ext cx="1304850" cy="1625179"/>
            <a:chOff x="5956734" y="3570720"/>
            <a:chExt cx="1304850" cy="1625179"/>
          </a:xfrm>
        </p:grpSpPr>
        <p:sp>
          <p:nvSpPr>
            <p:cNvPr id="131" name="Rectangle 130">
              <a:extLst>
                <a:ext uri="{FF2B5EF4-FFF2-40B4-BE49-F238E27FC236}">
                  <a16:creationId xmlns:a16="http://schemas.microsoft.com/office/drawing/2014/main" id="{E2524943-74F7-4175-BF0D-44BBDC0E0E7F}"/>
                </a:ext>
              </a:extLst>
            </p:cNvPr>
            <p:cNvSpPr/>
            <p:nvPr/>
          </p:nvSpPr>
          <p:spPr>
            <a:xfrm>
              <a:off x="6102278" y="4301147"/>
              <a:ext cx="1159306" cy="894752"/>
            </a:xfrm>
            <a:prstGeom prst="rect">
              <a:avLst/>
            </a:prstGeom>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dirty="0">
                  <a:ln w="0"/>
                  <a:solidFill>
                    <a:schemeClr val="tx1"/>
                  </a:solidFill>
                  <a:effectLst>
                    <a:outerShdw blurRad="38100" dist="19050" dir="2700000" algn="tl" rotWithShape="0">
                      <a:schemeClr val="dk1">
                        <a:alpha val="40000"/>
                      </a:schemeClr>
                    </a:outerShdw>
                  </a:effectLst>
                </a:rPr>
                <a:t>……. </a:t>
              </a:r>
            </a:p>
          </p:txBody>
        </p:sp>
        <p:sp>
          <p:nvSpPr>
            <p:cNvPr id="132" name="Arc 131">
              <a:extLst>
                <a:ext uri="{FF2B5EF4-FFF2-40B4-BE49-F238E27FC236}">
                  <a16:creationId xmlns:a16="http://schemas.microsoft.com/office/drawing/2014/main" id="{04C2DDA1-135A-47F7-89E4-34E1BC6D4795}"/>
                </a:ext>
              </a:extLst>
            </p:cNvPr>
            <p:cNvSpPr/>
            <p:nvPr/>
          </p:nvSpPr>
          <p:spPr>
            <a:xfrm flipH="1">
              <a:off x="6197023" y="3570720"/>
              <a:ext cx="850574" cy="1157715"/>
            </a:xfrm>
            <a:prstGeom prst="arc">
              <a:avLst>
                <a:gd name="adj1" fmla="val 9276821"/>
                <a:gd name="adj2" fmla="val 19641670"/>
              </a:avLst>
            </a:prstGeom>
            <a:ln>
              <a:solidFill>
                <a:schemeClr val="bg2"/>
              </a:solidFill>
              <a:headEnd type="none" w="med" len="med"/>
              <a:tailEnd type="arrow" w="med" len="med"/>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GB"/>
            </a:p>
          </p:txBody>
        </p:sp>
        <p:grpSp>
          <p:nvGrpSpPr>
            <p:cNvPr id="133" name="Group 132">
              <a:extLst>
                <a:ext uri="{FF2B5EF4-FFF2-40B4-BE49-F238E27FC236}">
                  <a16:creationId xmlns:a16="http://schemas.microsoft.com/office/drawing/2014/main" id="{C60A73AE-BB68-4A84-AC61-58852880D06C}"/>
                </a:ext>
              </a:extLst>
            </p:cNvPr>
            <p:cNvGrpSpPr/>
            <p:nvPr/>
          </p:nvGrpSpPr>
          <p:grpSpPr>
            <a:xfrm>
              <a:off x="5956734" y="3816779"/>
              <a:ext cx="601457" cy="273590"/>
              <a:chOff x="10747513" y="2001078"/>
              <a:chExt cx="1209260" cy="470233"/>
            </a:xfrm>
          </p:grpSpPr>
          <p:cxnSp>
            <p:nvCxnSpPr>
              <p:cNvPr id="137" name="Connector: Elbow 136">
                <a:extLst>
                  <a:ext uri="{FF2B5EF4-FFF2-40B4-BE49-F238E27FC236}">
                    <a16:creationId xmlns:a16="http://schemas.microsoft.com/office/drawing/2014/main" id="{70E85E2F-4721-4433-BCD5-D33A3A52B635}"/>
                  </a:ext>
                </a:extLst>
              </p:cNvPr>
              <p:cNvCxnSpPr>
                <a:cxnSpLocks/>
              </p:cNvCxnSpPr>
              <p:nvPr/>
            </p:nvCxnSpPr>
            <p:spPr>
              <a:xfrm>
                <a:off x="10747513" y="2001078"/>
                <a:ext cx="705678" cy="470233"/>
              </a:xfrm>
              <a:prstGeom prst="bentConnector3">
                <a:avLst>
                  <a:gd name="adj1" fmla="val 50000"/>
                </a:avLst>
              </a:prstGeom>
              <a:ln>
                <a:solidFill>
                  <a:srgbClr val="FFC000"/>
                </a:solidFill>
              </a:ln>
            </p:spPr>
            <p:style>
              <a:lnRef idx="2">
                <a:schemeClr val="accent1"/>
              </a:lnRef>
              <a:fillRef idx="0">
                <a:schemeClr val="accent1"/>
              </a:fillRef>
              <a:effectRef idx="1">
                <a:schemeClr val="accent1"/>
              </a:effectRef>
              <a:fontRef idx="minor">
                <a:schemeClr val="tx1"/>
              </a:fontRef>
            </p:style>
          </p:cxnSp>
          <p:cxnSp>
            <p:nvCxnSpPr>
              <p:cNvPr id="138" name="Connector: Elbow 137">
                <a:extLst>
                  <a:ext uri="{FF2B5EF4-FFF2-40B4-BE49-F238E27FC236}">
                    <a16:creationId xmlns:a16="http://schemas.microsoft.com/office/drawing/2014/main" id="{A31C9A06-C066-4C3D-8148-4C63E9CA63AD}"/>
                  </a:ext>
                </a:extLst>
              </p:cNvPr>
              <p:cNvCxnSpPr>
                <a:cxnSpLocks/>
              </p:cNvCxnSpPr>
              <p:nvPr/>
            </p:nvCxnSpPr>
            <p:spPr>
              <a:xfrm rot="10800000" flipV="1">
                <a:off x="11446564" y="2007484"/>
                <a:ext cx="510209" cy="463827"/>
              </a:xfrm>
              <a:prstGeom prst="bentConnector3">
                <a:avLst/>
              </a:prstGeom>
              <a:ln>
                <a:solidFill>
                  <a:srgbClr val="FFC000"/>
                </a:solidFill>
              </a:ln>
            </p:spPr>
            <p:style>
              <a:lnRef idx="2">
                <a:schemeClr val="accent1"/>
              </a:lnRef>
              <a:fillRef idx="0">
                <a:schemeClr val="accent1"/>
              </a:fillRef>
              <a:effectRef idx="1">
                <a:schemeClr val="accent1"/>
              </a:effectRef>
              <a:fontRef idx="minor">
                <a:schemeClr val="tx1"/>
              </a:fontRef>
            </p:style>
          </p:cxnSp>
        </p:grpSp>
        <p:grpSp>
          <p:nvGrpSpPr>
            <p:cNvPr id="134" name="Group 133">
              <a:extLst>
                <a:ext uri="{FF2B5EF4-FFF2-40B4-BE49-F238E27FC236}">
                  <a16:creationId xmlns:a16="http://schemas.microsoft.com/office/drawing/2014/main" id="{31E0ADCD-728F-41AC-90D2-13BA957FA788}"/>
                </a:ext>
              </a:extLst>
            </p:cNvPr>
            <p:cNvGrpSpPr/>
            <p:nvPr/>
          </p:nvGrpSpPr>
          <p:grpSpPr>
            <a:xfrm>
              <a:off x="6688708" y="4244874"/>
              <a:ext cx="479584" cy="406074"/>
              <a:chOff x="7860140" y="4300330"/>
              <a:chExt cx="583596" cy="808813"/>
            </a:xfrm>
          </p:grpSpPr>
          <p:sp>
            <p:nvSpPr>
              <p:cNvPr id="135" name="Rectangle: Single Corner Snipped 134">
                <a:extLst>
                  <a:ext uri="{FF2B5EF4-FFF2-40B4-BE49-F238E27FC236}">
                    <a16:creationId xmlns:a16="http://schemas.microsoft.com/office/drawing/2014/main" id="{FDF63D0B-7937-4F1D-AE39-6F4963DCE5D4}"/>
                  </a:ext>
                </a:extLst>
              </p:cNvPr>
              <p:cNvSpPr/>
              <p:nvPr/>
            </p:nvSpPr>
            <p:spPr>
              <a:xfrm>
                <a:off x="7884406" y="4300330"/>
                <a:ext cx="559330" cy="742122"/>
              </a:xfrm>
              <a:prstGeom prst="snip1Rect">
                <a:avLst/>
              </a:prstGeom>
              <a:ln>
                <a:solidFill>
                  <a:srgbClr val="92D050"/>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
            <p:nvSpPr>
              <p:cNvPr id="136" name="TextBox 135">
                <a:extLst>
                  <a:ext uri="{FF2B5EF4-FFF2-40B4-BE49-F238E27FC236}">
                    <a16:creationId xmlns:a16="http://schemas.microsoft.com/office/drawing/2014/main" id="{910BC79F-E42A-48EC-A225-E4ED4E43274F}"/>
                  </a:ext>
                </a:extLst>
              </p:cNvPr>
              <p:cNvSpPr txBox="1"/>
              <p:nvPr/>
            </p:nvSpPr>
            <p:spPr>
              <a:xfrm>
                <a:off x="7860140" y="4373512"/>
                <a:ext cx="496230" cy="735631"/>
              </a:xfrm>
              <a:prstGeom prst="rect">
                <a:avLst/>
              </a:prstGeom>
              <a:noFill/>
              <a:ln>
                <a:noFill/>
              </a:ln>
            </p:spPr>
            <p:txBody>
              <a:bodyPr wrap="square" rtlCol="0">
                <a:spAutoFit/>
              </a:bodyPr>
              <a:lstStyle/>
              <a:p>
                <a:r>
                  <a:rPr lang="en-GB" dirty="0"/>
                  <a:t>--</a:t>
                </a:r>
              </a:p>
            </p:txBody>
          </p:sp>
        </p:grpSp>
      </p:grpSp>
      <p:cxnSp>
        <p:nvCxnSpPr>
          <p:cNvPr id="139" name="Straight Arrow Connector 138">
            <a:extLst>
              <a:ext uri="{FF2B5EF4-FFF2-40B4-BE49-F238E27FC236}">
                <a16:creationId xmlns:a16="http://schemas.microsoft.com/office/drawing/2014/main" id="{3E30778B-A29E-4E04-84E2-4BF343EB1861}"/>
              </a:ext>
            </a:extLst>
          </p:cNvPr>
          <p:cNvCxnSpPr>
            <a:cxnSpLocks/>
            <a:stCxn id="109" idx="3"/>
          </p:cNvCxnSpPr>
          <p:nvPr/>
        </p:nvCxnSpPr>
        <p:spPr>
          <a:xfrm>
            <a:off x="8603110" y="5336839"/>
            <a:ext cx="395599" cy="46550"/>
          </a:xfrm>
          <a:prstGeom prst="straightConnector1">
            <a:avLst/>
          </a:prstGeom>
          <a:ln>
            <a:tailEnd type="triangle" w="lg" len="lg"/>
          </a:ln>
        </p:spPr>
        <p:style>
          <a:lnRef idx="2">
            <a:schemeClr val="accent1"/>
          </a:lnRef>
          <a:fillRef idx="0">
            <a:schemeClr val="accent1"/>
          </a:fillRef>
          <a:effectRef idx="1">
            <a:schemeClr val="accent1"/>
          </a:effectRef>
          <a:fontRef idx="minor">
            <a:schemeClr val="tx1"/>
          </a:fontRef>
        </p:style>
      </p:cxnSp>
      <p:cxnSp>
        <p:nvCxnSpPr>
          <p:cNvPr id="140" name="Straight Arrow Connector 139">
            <a:extLst>
              <a:ext uri="{FF2B5EF4-FFF2-40B4-BE49-F238E27FC236}">
                <a16:creationId xmlns:a16="http://schemas.microsoft.com/office/drawing/2014/main" id="{19FE15B2-497A-430D-88A5-C10E23E8A634}"/>
              </a:ext>
            </a:extLst>
          </p:cNvPr>
          <p:cNvCxnSpPr>
            <a:cxnSpLocks/>
          </p:cNvCxnSpPr>
          <p:nvPr/>
        </p:nvCxnSpPr>
        <p:spPr>
          <a:xfrm flipH="1" flipV="1">
            <a:off x="8591061" y="5577464"/>
            <a:ext cx="351530" cy="10528"/>
          </a:xfrm>
          <a:prstGeom prst="straightConnector1">
            <a:avLst/>
          </a:prstGeom>
          <a:ln>
            <a:solidFill>
              <a:srgbClr val="0070C0"/>
            </a:solidFill>
            <a:tailEnd type="triangle" w="lg" len="lg"/>
          </a:ln>
        </p:spPr>
        <p:style>
          <a:lnRef idx="2">
            <a:schemeClr val="accent1"/>
          </a:lnRef>
          <a:fillRef idx="0">
            <a:schemeClr val="accent1"/>
          </a:fillRef>
          <a:effectRef idx="1">
            <a:schemeClr val="accent1"/>
          </a:effectRef>
          <a:fontRef idx="minor">
            <a:schemeClr val="tx1"/>
          </a:fontRef>
        </p:style>
      </p:cxnSp>
      <p:pic>
        <p:nvPicPr>
          <p:cNvPr id="3" name="Graphic 2" descr="Dance">
            <a:extLst>
              <a:ext uri="{FF2B5EF4-FFF2-40B4-BE49-F238E27FC236}">
                <a16:creationId xmlns:a16="http://schemas.microsoft.com/office/drawing/2014/main" id="{314DC65C-B706-4273-940D-000C99184B7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470961" y="1213062"/>
            <a:ext cx="914400" cy="914400"/>
          </a:xfrm>
          <a:prstGeom prst="rect">
            <a:avLst/>
          </a:prstGeom>
        </p:spPr>
      </p:pic>
      <p:pic>
        <p:nvPicPr>
          <p:cNvPr id="83" name="Graphic 82" descr="Dance">
            <a:extLst>
              <a:ext uri="{FF2B5EF4-FFF2-40B4-BE49-F238E27FC236}">
                <a16:creationId xmlns:a16="http://schemas.microsoft.com/office/drawing/2014/main" id="{35876037-9155-4ED0-AF15-5AC23280209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438300" y="1951722"/>
            <a:ext cx="914400" cy="914400"/>
          </a:xfrm>
          <a:prstGeom prst="rect">
            <a:avLst/>
          </a:prstGeom>
        </p:spPr>
      </p:pic>
      <p:pic>
        <p:nvPicPr>
          <p:cNvPr id="141" name="Graphic 140" descr="Dance">
            <a:extLst>
              <a:ext uri="{FF2B5EF4-FFF2-40B4-BE49-F238E27FC236}">
                <a16:creationId xmlns:a16="http://schemas.microsoft.com/office/drawing/2014/main" id="{2F2C6C3F-C1E8-4C7F-AC3E-1CAB12E1984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476797" y="1597081"/>
            <a:ext cx="914400" cy="914400"/>
          </a:xfrm>
          <a:prstGeom prst="rect">
            <a:avLst/>
          </a:prstGeom>
        </p:spPr>
      </p:pic>
      <p:pic>
        <p:nvPicPr>
          <p:cNvPr id="142" name="Graphic 141" descr="Dance">
            <a:extLst>
              <a:ext uri="{FF2B5EF4-FFF2-40B4-BE49-F238E27FC236}">
                <a16:creationId xmlns:a16="http://schemas.microsoft.com/office/drawing/2014/main" id="{0E24D429-4758-4946-8267-5BF1ED44AB5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446907" y="2084826"/>
            <a:ext cx="914400" cy="914400"/>
          </a:xfrm>
          <a:prstGeom prst="rect">
            <a:avLst/>
          </a:prstGeom>
        </p:spPr>
      </p:pic>
      <p:pic>
        <p:nvPicPr>
          <p:cNvPr id="143" name="Graphic 142" descr="Dance">
            <a:extLst>
              <a:ext uri="{FF2B5EF4-FFF2-40B4-BE49-F238E27FC236}">
                <a16:creationId xmlns:a16="http://schemas.microsoft.com/office/drawing/2014/main" id="{6E606B2E-04DB-4D87-B5FF-C7F48A18357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446907" y="1150895"/>
            <a:ext cx="914400" cy="914400"/>
          </a:xfrm>
          <a:prstGeom prst="rect">
            <a:avLst/>
          </a:prstGeom>
        </p:spPr>
      </p:pic>
      <p:pic>
        <p:nvPicPr>
          <p:cNvPr id="144" name="Graphic 143" descr="Dance">
            <a:extLst>
              <a:ext uri="{FF2B5EF4-FFF2-40B4-BE49-F238E27FC236}">
                <a16:creationId xmlns:a16="http://schemas.microsoft.com/office/drawing/2014/main" id="{8ED320C6-7500-40FC-B1F4-8C154E9A936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380895" y="1270152"/>
            <a:ext cx="914400" cy="914400"/>
          </a:xfrm>
          <a:prstGeom prst="rect">
            <a:avLst/>
          </a:prstGeom>
        </p:spPr>
      </p:pic>
      <p:pic>
        <p:nvPicPr>
          <p:cNvPr id="145" name="Graphic 144" descr="Dance">
            <a:extLst>
              <a:ext uri="{FF2B5EF4-FFF2-40B4-BE49-F238E27FC236}">
                <a16:creationId xmlns:a16="http://schemas.microsoft.com/office/drawing/2014/main" id="{613D0C5F-52DF-4CC4-B32D-EE83426C24C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504635" y="2065295"/>
            <a:ext cx="914400" cy="914400"/>
          </a:xfrm>
          <a:prstGeom prst="rect">
            <a:avLst/>
          </a:prstGeom>
        </p:spPr>
      </p:pic>
    </p:spTree>
    <p:extLst>
      <p:ext uri="{BB962C8B-B14F-4D97-AF65-F5344CB8AC3E}">
        <p14:creationId xmlns:p14="http://schemas.microsoft.com/office/powerpoint/2010/main" val="9891765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3" name="TextBox 162">
            <a:extLst>
              <a:ext uri="{FF2B5EF4-FFF2-40B4-BE49-F238E27FC236}">
                <a16:creationId xmlns:a16="http://schemas.microsoft.com/office/drawing/2014/main" id="{BC7C2891-1E72-4C55-89AC-3E122796EBEF}"/>
              </a:ext>
            </a:extLst>
          </p:cNvPr>
          <p:cNvSpPr txBox="1"/>
          <p:nvPr/>
        </p:nvSpPr>
        <p:spPr>
          <a:xfrm>
            <a:off x="42026" y="-27676"/>
            <a:ext cx="6261544" cy="707886"/>
          </a:xfrm>
          <a:prstGeom prst="rect">
            <a:avLst/>
          </a:prstGeom>
          <a:noFill/>
        </p:spPr>
        <p:txBody>
          <a:bodyPr wrap="square" rtlCol="0">
            <a:spAutoFit/>
          </a:bodyPr>
          <a:lstStyle/>
          <a:p>
            <a:r>
              <a:rPr lang="en-GB" sz="4000" b="1" spc="-1" dirty="0">
                <a:solidFill>
                  <a:schemeClr val="bg2"/>
                </a:solidFill>
                <a:uFill>
                  <a:solidFill>
                    <a:srgbClr val="FFFFFF"/>
                  </a:solidFill>
                </a:uFill>
                <a:latin typeface="IBM Plex Sans SemiBold"/>
                <a:cs typeface="NBS Medium"/>
              </a:rPr>
              <a:t>Change History</a:t>
            </a:r>
          </a:p>
        </p:txBody>
      </p:sp>
      <p:graphicFrame>
        <p:nvGraphicFramePr>
          <p:cNvPr id="7" name="Table 6">
            <a:extLst>
              <a:ext uri="{FF2B5EF4-FFF2-40B4-BE49-F238E27FC236}">
                <a16:creationId xmlns:a16="http://schemas.microsoft.com/office/drawing/2014/main" id="{C9FFD769-9E22-4E8F-B571-270346A7C147}"/>
              </a:ext>
            </a:extLst>
          </p:cNvPr>
          <p:cNvGraphicFramePr>
            <a:graphicFrameLocks noGrp="1"/>
          </p:cNvGraphicFramePr>
          <p:nvPr>
            <p:extLst>
              <p:ext uri="{D42A27DB-BD31-4B8C-83A1-F6EECF244321}">
                <p14:modId xmlns:p14="http://schemas.microsoft.com/office/powerpoint/2010/main" val="357245427"/>
              </p:ext>
            </p:extLst>
          </p:nvPr>
        </p:nvGraphicFramePr>
        <p:xfrm>
          <a:off x="388936" y="1877368"/>
          <a:ext cx="10154451" cy="4592320"/>
        </p:xfrm>
        <a:graphic>
          <a:graphicData uri="http://schemas.openxmlformats.org/drawingml/2006/table">
            <a:tbl>
              <a:tblPr firstRow="1" bandRow="1">
                <a:tableStyleId>{5C22544A-7EE6-4342-B048-85BDC9FD1C3A}</a:tableStyleId>
              </a:tblPr>
              <a:tblGrid>
                <a:gridCol w="941451">
                  <a:extLst>
                    <a:ext uri="{9D8B030D-6E8A-4147-A177-3AD203B41FA5}">
                      <a16:colId xmlns:a16="http://schemas.microsoft.com/office/drawing/2014/main" val="3365186718"/>
                    </a:ext>
                  </a:extLst>
                </a:gridCol>
                <a:gridCol w="1723945">
                  <a:extLst>
                    <a:ext uri="{9D8B030D-6E8A-4147-A177-3AD203B41FA5}">
                      <a16:colId xmlns:a16="http://schemas.microsoft.com/office/drawing/2014/main" val="3235557695"/>
                    </a:ext>
                  </a:extLst>
                </a:gridCol>
                <a:gridCol w="7489055">
                  <a:extLst>
                    <a:ext uri="{9D8B030D-6E8A-4147-A177-3AD203B41FA5}">
                      <a16:colId xmlns:a16="http://schemas.microsoft.com/office/drawing/2014/main" val="1691416841"/>
                    </a:ext>
                  </a:extLst>
                </a:gridCol>
              </a:tblGrid>
              <a:tr h="0">
                <a:tc>
                  <a:txBody>
                    <a:bodyPr/>
                    <a:lstStyle/>
                    <a:p>
                      <a:r>
                        <a:rPr lang="en-GB" dirty="0"/>
                        <a:t>Version</a:t>
                      </a:r>
                    </a:p>
                  </a:txBody>
                  <a:tcPr/>
                </a:tc>
                <a:tc>
                  <a:txBody>
                    <a:bodyPr/>
                    <a:lstStyle/>
                    <a:p>
                      <a:r>
                        <a:rPr lang="en-GB" dirty="0"/>
                        <a:t>Changed by</a:t>
                      </a:r>
                    </a:p>
                  </a:txBody>
                  <a:tcPr/>
                </a:tc>
                <a:tc>
                  <a:txBody>
                    <a:bodyPr/>
                    <a:lstStyle/>
                    <a:p>
                      <a:r>
                        <a:rPr lang="en-GB" dirty="0"/>
                        <a:t>Description</a:t>
                      </a:r>
                    </a:p>
                  </a:txBody>
                  <a:tcPr/>
                </a:tc>
                <a:extLst>
                  <a:ext uri="{0D108BD9-81ED-4DB2-BD59-A6C34878D82A}">
                    <a16:rowId xmlns:a16="http://schemas.microsoft.com/office/drawing/2014/main" val="2316839360"/>
                  </a:ext>
                </a:extLst>
              </a:tr>
              <a:tr h="370840">
                <a:tc>
                  <a:txBody>
                    <a:bodyPr/>
                    <a:lstStyle/>
                    <a:p>
                      <a:r>
                        <a:rPr lang="en-GB" dirty="0"/>
                        <a:t>1.0</a:t>
                      </a:r>
                    </a:p>
                  </a:txBody>
                  <a:tcPr/>
                </a:tc>
                <a:tc>
                  <a:txBody>
                    <a:bodyPr/>
                    <a:lstStyle/>
                    <a:p>
                      <a:r>
                        <a:rPr lang="en-GB" dirty="0"/>
                        <a:t>Jonathon </a:t>
                      </a:r>
                      <a:r>
                        <a:rPr lang="en-GB" dirty="0" err="1"/>
                        <a:t>Carr</a:t>
                      </a:r>
                      <a:endParaRPr lang="en-GB" dirty="0"/>
                    </a:p>
                  </a:txBody>
                  <a:tcPr/>
                </a:tc>
                <a:tc>
                  <a:txBody>
                    <a:bodyPr/>
                    <a:lstStyle/>
                    <a:p>
                      <a:r>
                        <a:rPr lang="en-GB" dirty="0"/>
                        <a:t>Initial version</a:t>
                      </a:r>
                    </a:p>
                  </a:txBody>
                  <a:tcPr/>
                </a:tc>
                <a:extLst>
                  <a:ext uri="{0D108BD9-81ED-4DB2-BD59-A6C34878D82A}">
                    <a16:rowId xmlns:a16="http://schemas.microsoft.com/office/drawing/2014/main" val="349555965"/>
                  </a:ext>
                </a:extLst>
              </a:tr>
              <a:tr h="370840">
                <a:tc>
                  <a:txBody>
                    <a:bodyPr/>
                    <a:lstStyle/>
                    <a:p>
                      <a:r>
                        <a:rPr lang="en-GB" dirty="0"/>
                        <a:t>1.1</a:t>
                      </a:r>
                    </a:p>
                  </a:txBody>
                  <a:tcPr/>
                </a:tc>
                <a:tc>
                  <a:txBody>
                    <a:bodyPr/>
                    <a:lstStyle/>
                    <a:p>
                      <a:r>
                        <a:rPr lang="en-GB" dirty="0"/>
                        <a:t>Jonathon </a:t>
                      </a:r>
                      <a:r>
                        <a:rPr lang="en-GB" dirty="0" err="1"/>
                        <a:t>Carr</a:t>
                      </a:r>
                      <a:endParaRPr lang="en-GB" dirty="0"/>
                    </a:p>
                  </a:txBody>
                  <a:tcPr/>
                </a:tc>
                <a:tc>
                  <a:txBody>
                    <a:bodyPr/>
                    <a:lstStyle/>
                    <a:p>
                      <a:r>
                        <a:rPr lang="en-GB" dirty="0"/>
                        <a:t>Added 2 slides on Data Driven Test Driven Development</a:t>
                      </a:r>
                    </a:p>
                    <a:p>
                      <a:r>
                        <a:rPr lang="en-GB" dirty="0"/>
                        <a:t>Added a slide on </a:t>
                      </a:r>
                      <a:r>
                        <a:rPr lang="en-GB" dirty="0" err="1"/>
                        <a:t>ReadyAPI</a:t>
                      </a:r>
                      <a:r>
                        <a:rPr lang="en-GB" dirty="0"/>
                        <a:t>! Test Project Type</a:t>
                      </a:r>
                    </a:p>
                  </a:txBody>
                  <a:tcPr/>
                </a:tc>
                <a:extLst>
                  <a:ext uri="{0D108BD9-81ED-4DB2-BD59-A6C34878D82A}">
                    <a16:rowId xmlns:a16="http://schemas.microsoft.com/office/drawing/2014/main" val="2674251880"/>
                  </a:ext>
                </a:extLst>
              </a:tr>
              <a:tr h="370840">
                <a:tc>
                  <a:txBody>
                    <a:bodyPr/>
                    <a:lstStyle/>
                    <a:p>
                      <a:r>
                        <a:rPr lang="en-GB" dirty="0"/>
                        <a:t>1.2</a:t>
                      </a:r>
                    </a:p>
                  </a:txBody>
                  <a:tcPr/>
                </a:tc>
                <a:tc>
                  <a:txBody>
                    <a:bodyPr/>
                    <a:lstStyle/>
                    <a:p>
                      <a:r>
                        <a:rPr lang="en-GB" dirty="0"/>
                        <a:t>Jonathon </a:t>
                      </a:r>
                      <a:r>
                        <a:rPr lang="en-GB" dirty="0" err="1"/>
                        <a:t>Carr</a:t>
                      </a:r>
                      <a:endParaRPr lang="en-GB" dirty="0"/>
                    </a:p>
                  </a:txBody>
                  <a:tcPr/>
                </a:tc>
                <a:tc>
                  <a:txBody>
                    <a:bodyPr/>
                    <a:lstStyle/>
                    <a:p>
                      <a:r>
                        <a:rPr lang="en-GB" dirty="0"/>
                        <a:t>Amended slide </a:t>
                      </a:r>
                      <a:r>
                        <a:rPr lang="en-GB" i="1" dirty="0"/>
                        <a:t>*NEW* BPM </a:t>
                      </a:r>
                      <a:r>
                        <a:rPr lang="en-GB" i="1" dirty="0" err="1"/>
                        <a:t>LRPO</a:t>
                      </a:r>
                      <a:r>
                        <a:rPr lang="en-GB" i="1" dirty="0"/>
                        <a:t> UT Approach</a:t>
                      </a:r>
                      <a:r>
                        <a:rPr lang="en-GB" dirty="0"/>
                        <a:t> to include a Q invocation option for </a:t>
                      </a:r>
                      <a:r>
                        <a:rPr lang="en-GB" dirty="0" err="1"/>
                        <a:t>LRPOs</a:t>
                      </a:r>
                      <a:r>
                        <a:rPr lang="en-GB" dirty="0"/>
                        <a:t>.</a:t>
                      </a:r>
                    </a:p>
                    <a:p>
                      <a:r>
                        <a:rPr lang="en-GB" dirty="0"/>
                        <a:t>Added slide for explaining terms, see </a:t>
                      </a:r>
                      <a:r>
                        <a:rPr lang="en-GB" i="1" dirty="0"/>
                        <a:t>Terminology</a:t>
                      </a:r>
                    </a:p>
                  </a:txBody>
                  <a:tcPr/>
                </a:tc>
                <a:extLst>
                  <a:ext uri="{0D108BD9-81ED-4DB2-BD59-A6C34878D82A}">
                    <a16:rowId xmlns:a16="http://schemas.microsoft.com/office/drawing/2014/main" val="2359715364"/>
                  </a:ext>
                </a:extLst>
              </a:tr>
              <a:tr h="370840">
                <a:tc>
                  <a:txBody>
                    <a:bodyPr/>
                    <a:lstStyle/>
                    <a:p>
                      <a:r>
                        <a:rPr lang="en-GB" dirty="0"/>
                        <a:t>1.3</a:t>
                      </a:r>
                    </a:p>
                  </a:txBody>
                  <a:tcPr/>
                </a:tc>
                <a:tc>
                  <a:txBody>
                    <a:bodyPr/>
                    <a:lstStyle/>
                    <a:p>
                      <a:r>
                        <a:rPr lang="en-GB" dirty="0"/>
                        <a:t>Jonathon </a:t>
                      </a:r>
                      <a:r>
                        <a:rPr lang="en-GB" dirty="0" err="1"/>
                        <a:t>Carr</a:t>
                      </a:r>
                      <a:endParaRPr lang="en-GB" dirty="0"/>
                    </a:p>
                  </a:txBody>
                  <a:tcPr/>
                </a:tc>
                <a:tc>
                  <a:txBody>
                    <a:bodyPr/>
                    <a:lstStyle/>
                    <a:p>
                      <a:r>
                        <a:rPr lang="en-GB" dirty="0"/>
                        <a:t>Minor corrections.</a:t>
                      </a:r>
                      <a:endParaRPr lang="en-GB" i="1" dirty="0"/>
                    </a:p>
                  </a:txBody>
                  <a:tcPr/>
                </a:tc>
                <a:extLst>
                  <a:ext uri="{0D108BD9-81ED-4DB2-BD59-A6C34878D82A}">
                    <a16:rowId xmlns:a16="http://schemas.microsoft.com/office/drawing/2014/main" val="235440825"/>
                  </a:ext>
                </a:extLst>
              </a:tr>
              <a:tr h="370840">
                <a:tc>
                  <a:txBody>
                    <a:bodyPr/>
                    <a:lstStyle/>
                    <a:p>
                      <a:r>
                        <a:rPr lang="en-GB" dirty="0"/>
                        <a:t>1.4</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dirty="0"/>
                        <a:t>Jonathon </a:t>
                      </a:r>
                      <a:r>
                        <a:rPr lang="en-GB" dirty="0" err="1"/>
                        <a:t>Carr</a:t>
                      </a:r>
                      <a:endParaRPr lang="en-GB"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dirty="0"/>
                        <a:t>Added exception throwing and WSDL validation to slide </a:t>
                      </a:r>
                      <a:r>
                        <a:rPr lang="en-GB" i="1" dirty="0"/>
                        <a:t>Service Stub response suggestions</a:t>
                      </a:r>
                      <a:r>
                        <a:rPr lang="en-GB" dirty="0"/>
                        <a:t>. Replaced SoapUI with </a:t>
                      </a:r>
                      <a:r>
                        <a:rPr lang="en-GB" dirty="0" err="1"/>
                        <a:t>Ready!API</a:t>
                      </a:r>
                      <a:r>
                        <a:rPr lang="en-GB" dirty="0"/>
                        <a:t>. Added slide called </a:t>
                      </a:r>
                      <a:r>
                        <a:rPr lang="en-GB" i="1" dirty="0"/>
                        <a:t>Data Driven Test Driven Development Decision</a:t>
                      </a:r>
                      <a:r>
                        <a:rPr lang="en-GB" dirty="0"/>
                        <a:t>. Added slide called </a:t>
                      </a:r>
                      <a:r>
                        <a:rPr lang="en-GB" i="1" dirty="0" err="1"/>
                        <a:t>ReadyAPI</a:t>
                      </a:r>
                      <a:r>
                        <a:rPr lang="en-GB" i="1" dirty="0"/>
                        <a:t>! Test Project Type Decision. </a:t>
                      </a:r>
                      <a:r>
                        <a:rPr lang="en-GB" i="0" dirty="0"/>
                        <a:t>Gave slide deck a more sensible title</a:t>
                      </a:r>
                    </a:p>
                  </a:txBody>
                  <a:tcPr/>
                </a:tc>
                <a:extLst>
                  <a:ext uri="{0D108BD9-81ED-4DB2-BD59-A6C34878D82A}">
                    <a16:rowId xmlns:a16="http://schemas.microsoft.com/office/drawing/2014/main" val="3589711966"/>
                  </a:ext>
                </a:extLst>
              </a:tr>
              <a:tr h="370840">
                <a:tc>
                  <a:txBody>
                    <a:bodyPr/>
                    <a:lstStyle/>
                    <a:p>
                      <a:endParaRPr lang="en-GB" dirty="0"/>
                    </a:p>
                  </a:txBody>
                  <a:tcPr/>
                </a:tc>
                <a:tc>
                  <a:txBody>
                    <a:bodyPr/>
                    <a:lstStyle/>
                    <a:p>
                      <a:endParaRPr lang="en-GB" dirty="0"/>
                    </a:p>
                  </a:txBody>
                  <a:tcPr/>
                </a:tc>
                <a:tc>
                  <a:txBody>
                    <a:bodyPr/>
                    <a:lstStyle/>
                    <a:p>
                      <a:endParaRPr lang="en-GB" dirty="0"/>
                    </a:p>
                  </a:txBody>
                  <a:tcPr/>
                </a:tc>
                <a:extLst>
                  <a:ext uri="{0D108BD9-81ED-4DB2-BD59-A6C34878D82A}">
                    <a16:rowId xmlns:a16="http://schemas.microsoft.com/office/drawing/2014/main" val="934939062"/>
                  </a:ext>
                </a:extLst>
              </a:tr>
              <a:tr h="370840">
                <a:tc>
                  <a:txBody>
                    <a:bodyPr/>
                    <a:lstStyle/>
                    <a:p>
                      <a:endParaRPr lang="en-GB" dirty="0"/>
                    </a:p>
                  </a:txBody>
                  <a:tcPr/>
                </a:tc>
                <a:tc>
                  <a:txBody>
                    <a:bodyPr/>
                    <a:lstStyle/>
                    <a:p>
                      <a:endParaRPr lang="en-GB" dirty="0"/>
                    </a:p>
                  </a:txBody>
                  <a:tcPr/>
                </a:tc>
                <a:tc>
                  <a:txBody>
                    <a:bodyPr/>
                    <a:lstStyle/>
                    <a:p>
                      <a:endParaRPr lang="en-GB" dirty="0"/>
                    </a:p>
                  </a:txBody>
                  <a:tcPr/>
                </a:tc>
                <a:extLst>
                  <a:ext uri="{0D108BD9-81ED-4DB2-BD59-A6C34878D82A}">
                    <a16:rowId xmlns:a16="http://schemas.microsoft.com/office/drawing/2014/main" val="3898451041"/>
                  </a:ext>
                </a:extLst>
              </a:tr>
            </a:tbl>
          </a:graphicData>
        </a:graphic>
      </p:graphicFrame>
    </p:spTree>
    <p:extLst>
      <p:ext uri="{BB962C8B-B14F-4D97-AF65-F5344CB8AC3E}">
        <p14:creationId xmlns:p14="http://schemas.microsoft.com/office/powerpoint/2010/main" val="25522900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extBox 162">
            <a:extLst>
              <a:ext uri="{FF2B5EF4-FFF2-40B4-BE49-F238E27FC236}">
                <a16:creationId xmlns:a16="http://schemas.microsoft.com/office/drawing/2014/main" id="{BC7C2891-1E72-4C55-89AC-3E122796EBEF}"/>
              </a:ext>
            </a:extLst>
          </p:cNvPr>
          <p:cNvSpPr txBox="1"/>
          <p:nvPr/>
        </p:nvSpPr>
        <p:spPr>
          <a:xfrm>
            <a:off x="6615114" y="-27676"/>
            <a:ext cx="6261544" cy="707886"/>
          </a:xfrm>
          <a:prstGeom prst="rect">
            <a:avLst/>
          </a:prstGeom>
          <a:noFill/>
        </p:spPr>
        <p:txBody>
          <a:bodyPr wrap="square" rtlCol="0">
            <a:spAutoFit/>
          </a:bodyPr>
          <a:lstStyle/>
          <a:p>
            <a:r>
              <a:rPr lang="en-GB" sz="4000" b="1" spc="-1" dirty="0">
                <a:solidFill>
                  <a:schemeClr val="bg2"/>
                </a:solidFill>
                <a:uFill>
                  <a:solidFill>
                    <a:srgbClr val="FFFFFF"/>
                  </a:solidFill>
                </a:uFill>
                <a:latin typeface="IBM Plex Sans SemiBold"/>
                <a:cs typeface="NBS Medium"/>
              </a:rPr>
              <a:t>CI Testing Decision</a:t>
            </a:r>
          </a:p>
        </p:txBody>
      </p:sp>
      <p:grpSp>
        <p:nvGrpSpPr>
          <p:cNvPr id="29" name="Group 28">
            <a:extLst>
              <a:ext uri="{FF2B5EF4-FFF2-40B4-BE49-F238E27FC236}">
                <a16:creationId xmlns:a16="http://schemas.microsoft.com/office/drawing/2014/main" id="{5654C8FE-4258-45DF-8590-268F5C3C4304}"/>
              </a:ext>
            </a:extLst>
          </p:cNvPr>
          <p:cNvGrpSpPr/>
          <p:nvPr/>
        </p:nvGrpSpPr>
        <p:grpSpPr>
          <a:xfrm>
            <a:off x="8556585" y="1072078"/>
            <a:ext cx="2654755" cy="2495870"/>
            <a:chOff x="6356723" y="3295331"/>
            <a:chExt cx="2654755" cy="2495870"/>
          </a:xfrm>
        </p:grpSpPr>
        <p:sp>
          <p:nvSpPr>
            <p:cNvPr id="31" name="Rectangle 30">
              <a:extLst>
                <a:ext uri="{FF2B5EF4-FFF2-40B4-BE49-F238E27FC236}">
                  <a16:creationId xmlns:a16="http://schemas.microsoft.com/office/drawing/2014/main" id="{537680A5-927E-4EC7-9769-14DE1F43B47D}"/>
                </a:ext>
              </a:extLst>
            </p:cNvPr>
            <p:cNvSpPr/>
            <p:nvPr/>
          </p:nvSpPr>
          <p:spPr>
            <a:xfrm>
              <a:off x="6356723" y="3332329"/>
              <a:ext cx="2654755" cy="2458872"/>
            </a:xfrm>
            <a:prstGeom prst="rect">
              <a:avLst/>
            </a:prstGeom>
            <a:ln>
              <a:solidFill>
                <a:schemeClr val="accent6"/>
              </a:solidFill>
              <a:prstDash val="sysDot"/>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
          <p:nvSpPr>
            <p:cNvPr id="32" name="Isosceles Triangle 31">
              <a:extLst>
                <a:ext uri="{FF2B5EF4-FFF2-40B4-BE49-F238E27FC236}">
                  <a16:creationId xmlns:a16="http://schemas.microsoft.com/office/drawing/2014/main" id="{31769B47-2B60-4361-B44C-079796EEA0F1}"/>
                </a:ext>
              </a:extLst>
            </p:cNvPr>
            <p:cNvSpPr/>
            <p:nvPr/>
          </p:nvSpPr>
          <p:spPr>
            <a:xfrm>
              <a:off x="6752327" y="3994171"/>
              <a:ext cx="1892530" cy="1384634"/>
            </a:xfrm>
            <a:prstGeom prst="triangle">
              <a:avLst/>
            </a:prstGeom>
            <a:solidFill>
              <a:schemeClr val="bg1"/>
            </a:solidFill>
            <a:ln>
              <a:solidFill>
                <a:schemeClr val="accent6"/>
              </a:solidFill>
              <a:prstDash val="sys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33" name="TextBox 32">
              <a:extLst>
                <a:ext uri="{FF2B5EF4-FFF2-40B4-BE49-F238E27FC236}">
                  <a16:creationId xmlns:a16="http://schemas.microsoft.com/office/drawing/2014/main" id="{6D8F5E22-CFE2-4EFD-B30F-0591B150E7D7}"/>
                </a:ext>
              </a:extLst>
            </p:cNvPr>
            <p:cNvSpPr txBox="1"/>
            <p:nvPr/>
          </p:nvSpPr>
          <p:spPr>
            <a:xfrm>
              <a:off x="6374497" y="3295331"/>
              <a:ext cx="1448561" cy="400110"/>
            </a:xfrm>
            <a:prstGeom prst="rect">
              <a:avLst/>
            </a:prstGeom>
            <a:noFill/>
          </p:spPr>
          <p:txBody>
            <a:bodyPr wrap="square" rtlCol="0">
              <a:spAutoFit/>
            </a:bodyPr>
            <a:lstStyle/>
            <a:p>
              <a:r>
                <a:rPr lang="en-GB" sz="2000" b="1" spc="-1" dirty="0">
                  <a:solidFill>
                    <a:schemeClr val="bg2"/>
                  </a:solidFill>
                  <a:uFill>
                    <a:solidFill>
                      <a:srgbClr val="FFFFFF"/>
                    </a:solidFill>
                  </a:uFill>
                  <a:latin typeface="IBM Plex Sans SemiBold"/>
                  <a:ea typeface="+mj-ea"/>
                  <a:cs typeface="NBS Medium"/>
                </a:rPr>
                <a:t>Stub (</a:t>
              </a:r>
              <a:r>
                <a:rPr lang="en-GB" sz="2000" b="1" spc="-1" dirty="0" err="1">
                  <a:solidFill>
                    <a:schemeClr val="bg2"/>
                  </a:solidFill>
                  <a:uFill>
                    <a:solidFill>
                      <a:srgbClr val="FFFFFF"/>
                    </a:solidFill>
                  </a:uFill>
                  <a:latin typeface="IBM Plex Sans SemiBold"/>
                  <a:ea typeface="+mj-ea"/>
                  <a:cs typeface="NBS Medium"/>
                </a:rPr>
                <a:t>Virt</a:t>
              </a:r>
              <a:r>
                <a:rPr lang="en-GB" sz="2000" b="1" spc="-1" dirty="0">
                  <a:solidFill>
                    <a:schemeClr val="bg2"/>
                  </a:solidFill>
                  <a:uFill>
                    <a:solidFill>
                      <a:srgbClr val="FFFFFF"/>
                    </a:solidFill>
                  </a:uFill>
                  <a:latin typeface="IBM Plex Sans SemiBold"/>
                  <a:ea typeface="+mj-ea"/>
                  <a:cs typeface="NBS Medium"/>
                </a:rPr>
                <a:t>)</a:t>
              </a:r>
            </a:p>
          </p:txBody>
        </p:sp>
        <p:grpSp>
          <p:nvGrpSpPr>
            <p:cNvPr id="34" name="Group 33">
              <a:extLst>
                <a:ext uri="{FF2B5EF4-FFF2-40B4-BE49-F238E27FC236}">
                  <a16:creationId xmlns:a16="http://schemas.microsoft.com/office/drawing/2014/main" id="{BEDCA7F0-0137-4091-8EBA-FB3B68A67583}"/>
                </a:ext>
              </a:extLst>
            </p:cNvPr>
            <p:cNvGrpSpPr/>
            <p:nvPr/>
          </p:nvGrpSpPr>
          <p:grpSpPr>
            <a:xfrm>
              <a:off x="7823058" y="3503525"/>
              <a:ext cx="1006655" cy="1026385"/>
              <a:chOff x="7666680" y="2946626"/>
              <a:chExt cx="1381911" cy="1157715"/>
            </a:xfrm>
          </p:grpSpPr>
          <p:grpSp>
            <p:nvGrpSpPr>
              <p:cNvPr id="35" name="Group 34">
                <a:extLst>
                  <a:ext uri="{FF2B5EF4-FFF2-40B4-BE49-F238E27FC236}">
                    <a16:creationId xmlns:a16="http://schemas.microsoft.com/office/drawing/2014/main" id="{EAE792EA-B0FA-4FE3-93AC-637C37CB4A19}"/>
                  </a:ext>
                </a:extLst>
              </p:cNvPr>
              <p:cNvGrpSpPr/>
              <p:nvPr/>
            </p:nvGrpSpPr>
            <p:grpSpPr>
              <a:xfrm>
                <a:off x="8447134" y="3446104"/>
                <a:ext cx="601457" cy="273590"/>
                <a:chOff x="10747513" y="2001078"/>
                <a:chExt cx="1209260" cy="470233"/>
              </a:xfrm>
            </p:grpSpPr>
            <p:cxnSp>
              <p:nvCxnSpPr>
                <p:cNvPr id="40" name="Connector: Elbow 39">
                  <a:extLst>
                    <a:ext uri="{FF2B5EF4-FFF2-40B4-BE49-F238E27FC236}">
                      <a16:creationId xmlns:a16="http://schemas.microsoft.com/office/drawing/2014/main" id="{13B4C77F-7AE6-4BFB-A9A1-242E535A6D45}"/>
                    </a:ext>
                  </a:extLst>
                </p:cNvPr>
                <p:cNvCxnSpPr>
                  <a:cxnSpLocks/>
                </p:cNvCxnSpPr>
                <p:nvPr/>
              </p:nvCxnSpPr>
              <p:spPr>
                <a:xfrm>
                  <a:off x="10747513" y="2001078"/>
                  <a:ext cx="705678" cy="470233"/>
                </a:xfrm>
                <a:prstGeom prst="bentConnector3">
                  <a:avLst>
                    <a:gd name="adj1" fmla="val 50000"/>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41" name="Connector: Elbow 40">
                  <a:extLst>
                    <a:ext uri="{FF2B5EF4-FFF2-40B4-BE49-F238E27FC236}">
                      <a16:creationId xmlns:a16="http://schemas.microsoft.com/office/drawing/2014/main" id="{3F6915D8-90EF-418F-A6E0-6D2F52DD9D3C}"/>
                    </a:ext>
                  </a:extLst>
                </p:cNvPr>
                <p:cNvCxnSpPr>
                  <a:cxnSpLocks/>
                </p:cNvCxnSpPr>
                <p:nvPr/>
              </p:nvCxnSpPr>
              <p:spPr>
                <a:xfrm rot="10800000" flipV="1">
                  <a:off x="11446564" y="2007484"/>
                  <a:ext cx="510209" cy="463827"/>
                </a:xfrm>
                <a:prstGeom prst="bentConnector3">
                  <a:avLst/>
                </a:prstGeom>
                <a:ln>
                  <a:solidFill>
                    <a:schemeClr val="accent6"/>
                  </a:solidFill>
                </a:ln>
              </p:spPr>
              <p:style>
                <a:lnRef idx="2">
                  <a:schemeClr val="accent1"/>
                </a:lnRef>
                <a:fillRef idx="0">
                  <a:schemeClr val="accent1"/>
                </a:fillRef>
                <a:effectRef idx="1">
                  <a:schemeClr val="accent1"/>
                </a:effectRef>
                <a:fontRef idx="minor">
                  <a:schemeClr val="tx1"/>
                </a:fontRef>
              </p:style>
            </p:cxnSp>
          </p:grpSp>
          <p:grpSp>
            <p:nvGrpSpPr>
              <p:cNvPr id="36" name="Group 35">
                <a:extLst>
                  <a:ext uri="{FF2B5EF4-FFF2-40B4-BE49-F238E27FC236}">
                    <a16:creationId xmlns:a16="http://schemas.microsoft.com/office/drawing/2014/main" id="{564C3F2C-6249-4B19-B13C-02D38DFE1AB9}"/>
                  </a:ext>
                </a:extLst>
              </p:cNvPr>
              <p:cNvGrpSpPr/>
              <p:nvPr/>
            </p:nvGrpSpPr>
            <p:grpSpPr>
              <a:xfrm>
                <a:off x="7666680" y="3189238"/>
                <a:ext cx="602229" cy="504080"/>
                <a:chOff x="7860139" y="4241482"/>
                <a:chExt cx="583597" cy="800970"/>
              </a:xfrm>
            </p:grpSpPr>
            <p:sp>
              <p:nvSpPr>
                <p:cNvPr id="38" name="Rectangle: Single Corner Snipped 37">
                  <a:extLst>
                    <a:ext uri="{FF2B5EF4-FFF2-40B4-BE49-F238E27FC236}">
                      <a16:creationId xmlns:a16="http://schemas.microsoft.com/office/drawing/2014/main" id="{509A3E46-555E-401B-9BED-AF1CB0908900}"/>
                    </a:ext>
                  </a:extLst>
                </p:cNvPr>
                <p:cNvSpPr/>
                <p:nvPr/>
              </p:nvSpPr>
              <p:spPr>
                <a:xfrm>
                  <a:off x="7884406" y="4300330"/>
                  <a:ext cx="559330" cy="742122"/>
                </a:xfrm>
                <a:prstGeom prst="snip1Rect">
                  <a:avLst/>
                </a:prstGeom>
                <a:ln>
                  <a:solidFill>
                    <a:schemeClr val="accent4">
                      <a:lumMod val="60000"/>
                      <a:lumOff val="40000"/>
                    </a:schemeClr>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
              <p:nvSpPr>
                <p:cNvPr id="39" name="TextBox 38">
                  <a:extLst>
                    <a:ext uri="{FF2B5EF4-FFF2-40B4-BE49-F238E27FC236}">
                      <a16:creationId xmlns:a16="http://schemas.microsoft.com/office/drawing/2014/main" id="{3577997D-7C0E-47E9-8A2B-926B42F8ABAB}"/>
                    </a:ext>
                  </a:extLst>
                </p:cNvPr>
                <p:cNvSpPr txBox="1"/>
                <p:nvPr/>
              </p:nvSpPr>
              <p:spPr>
                <a:xfrm>
                  <a:off x="7860139" y="4241482"/>
                  <a:ext cx="522121" cy="661950"/>
                </a:xfrm>
                <a:prstGeom prst="rect">
                  <a:avLst/>
                </a:prstGeom>
                <a:noFill/>
              </p:spPr>
              <p:txBody>
                <a:bodyPr wrap="square" rtlCol="0">
                  <a:spAutoFit/>
                </a:bodyPr>
                <a:lstStyle/>
                <a:p>
                  <a:r>
                    <a:rPr lang="en-GB" dirty="0"/>
                    <a:t>---</a:t>
                  </a:r>
                </a:p>
              </p:txBody>
            </p:sp>
          </p:grpSp>
          <p:sp>
            <p:nvSpPr>
              <p:cNvPr id="37" name="Arc 36">
                <a:extLst>
                  <a:ext uri="{FF2B5EF4-FFF2-40B4-BE49-F238E27FC236}">
                    <a16:creationId xmlns:a16="http://schemas.microsoft.com/office/drawing/2014/main" id="{FA97FED7-D11A-4648-89AA-D24D1511A083}"/>
                  </a:ext>
                </a:extLst>
              </p:cNvPr>
              <p:cNvSpPr/>
              <p:nvPr/>
            </p:nvSpPr>
            <p:spPr>
              <a:xfrm>
                <a:off x="7978909" y="2946626"/>
                <a:ext cx="757060" cy="1157715"/>
              </a:xfrm>
              <a:prstGeom prst="arc">
                <a:avLst>
                  <a:gd name="adj1" fmla="val 13525551"/>
                  <a:gd name="adj2" fmla="val 21295094"/>
                </a:avLst>
              </a:prstGeom>
              <a:ln>
                <a:headEnd type="none" w="med" len="med"/>
                <a:tailEnd type="arrow" w="med" len="med"/>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GB"/>
              </a:p>
            </p:txBody>
          </p:sp>
        </p:grpSp>
      </p:grpSp>
      <p:cxnSp>
        <p:nvCxnSpPr>
          <p:cNvPr id="42" name="Straight Arrow Connector 41">
            <a:extLst>
              <a:ext uri="{FF2B5EF4-FFF2-40B4-BE49-F238E27FC236}">
                <a16:creationId xmlns:a16="http://schemas.microsoft.com/office/drawing/2014/main" id="{B5748978-7E10-403A-B147-D5AFE728E2A5}"/>
              </a:ext>
            </a:extLst>
          </p:cNvPr>
          <p:cNvCxnSpPr>
            <a:cxnSpLocks/>
          </p:cNvCxnSpPr>
          <p:nvPr/>
        </p:nvCxnSpPr>
        <p:spPr>
          <a:xfrm>
            <a:off x="7327845" y="2154193"/>
            <a:ext cx="2187216" cy="204236"/>
          </a:xfrm>
          <a:prstGeom prst="straightConnector1">
            <a:avLst/>
          </a:prstGeom>
          <a:ln>
            <a:headEnd w="lg" len="lg"/>
            <a:tailEnd type="triangle" w="lg" len="lg"/>
          </a:ln>
        </p:spPr>
        <p:style>
          <a:lnRef idx="2">
            <a:schemeClr val="accent1"/>
          </a:lnRef>
          <a:fillRef idx="0">
            <a:schemeClr val="accent1"/>
          </a:fillRef>
          <a:effectRef idx="1">
            <a:schemeClr val="accent1"/>
          </a:effectRef>
          <a:fontRef idx="minor">
            <a:schemeClr val="tx1"/>
          </a:fontRef>
        </p:style>
      </p:cxnSp>
      <p:cxnSp>
        <p:nvCxnSpPr>
          <p:cNvPr id="43" name="Straight Arrow Connector 42">
            <a:extLst>
              <a:ext uri="{FF2B5EF4-FFF2-40B4-BE49-F238E27FC236}">
                <a16:creationId xmlns:a16="http://schemas.microsoft.com/office/drawing/2014/main" id="{0AB4FA78-2BFF-4CE6-B8BF-565112594485}"/>
              </a:ext>
            </a:extLst>
          </p:cNvPr>
          <p:cNvCxnSpPr>
            <a:cxnSpLocks/>
          </p:cNvCxnSpPr>
          <p:nvPr/>
        </p:nvCxnSpPr>
        <p:spPr>
          <a:xfrm flipH="1" flipV="1">
            <a:off x="7327846" y="2517943"/>
            <a:ext cx="1922172" cy="171543"/>
          </a:xfrm>
          <a:prstGeom prst="straightConnector1">
            <a:avLst/>
          </a:prstGeom>
          <a:ln>
            <a:solidFill>
              <a:srgbClr val="0070C0"/>
            </a:solidFill>
            <a:tailEnd type="triangle" w="lg" len="lg"/>
          </a:ln>
        </p:spPr>
        <p:style>
          <a:lnRef idx="2">
            <a:schemeClr val="accent1"/>
          </a:lnRef>
          <a:fillRef idx="0">
            <a:schemeClr val="accent1"/>
          </a:fillRef>
          <a:effectRef idx="1">
            <a:schemeClr val="accent1"/>
          </a:effectRef>
          <a:fontRef idx="minor">
            <a:schemeClr val="tx1"/>
          </a:fontRef>
        </p:style>
      </p:cxnSp>
      <p:grpSp>
        <p:nvGrpSpPr>
          <p:cNvPr id="44" name="Group 43">
            <a:extLst>
              <a:ext uri="{FF2B5EF4-FFF2-40B4-BE49-F238E27FC236}">
                <a16:creationId xmlns:a16="http://schemas.microsoft.com/office/drawing/2014/main" id="{AA828170-82BA-43F1-AAB5-2B45BBE2E791}"/>
              </a:ext>
            </a:extLst>
          </p:cNvPr>
          <p:cNvGrpSpPr/>
          <p:nvPr/>
        </p:nvGrpSpPr>
        <p:grpSpPr>
          <a:xfrm>
            <a:off x="3337376" y="1375482"/>
            <a:ext cx="1844166" cy="2000193"/>
            <a:chOff x="675314" y="2876637"/>
            <a:chExt cx="1844166" cy="2000193"/>
          </a:xfrm>
        </p:grpSpPr>
        <p:sp>
          <p:nvSpPr>
            <p:cNvPr id="45" name="Rectangle 44">
              <a:extLst>
                <a:ext uri="{FF2B5EF4-FFF2-40B4-BE49-F238E27FC236}">
                  <a16:creationId xmlns:a16="http://schemas.microsoft.com/office/drawing/2014/main" id="{1DE12DB0-1C37-4D14-9DEE-E03F9001AF45}"/>
                </a:ext>
              </a:extLst>
            </p:cNvPr>
            <p:cNvSpPr/>
            <p:nvPr/>
          </p:nvSpPr>
          <p:spPr>
            <a:xfrm>
              <a:off x="699394" y="2917310"/>
              <a:ext cx="1820086" cy="1959520"/>
            </a:xfrm>
            <a:prstGeom prst="rect">
              <a:avLst/>
            </a:prstGeom>
            <a:ln>
              <a:prstDash val="sysDot"/>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grpSp>
          <p:nvGrpSpPr>
            <p:cNvPr id="46" name="Group 45">
              <a:extLst>
                <a:ext uri="{FF2B5EF4-FFF2-40B4-BE49-F238E27FC236}">
                  <a16:creationId xmlns:a16="http://schemas.microsoft.com/office/drawing/2014/main" id="{4DFFBEB1-E057-4A3F-A454-521E3DB3FCED}"/>
                </a:ext>
              </a:extLst>
            </p:cNvPr>
            <p:cNvGrpSpPr/>
            <p:nvPr/>
          </p:nvGrpSpPr>
          <p:grpSpPr>
            <a:xfrm>
              <a:off x="1172999" y="3071102"/>
              <a:ext cx="1142429" cy="1481324"/>
              <a:chOff x="426863" y="1234858"/>
              <a:chExt cx="1548057" cy="2007882"/>
            </a:xfrm>
          </p:grpSpPr>
          <p:grpSp>
            <p:nvGrpSpPr>
              <p:cNvPr id="48" name="Group 47">
                <a:extLst>
                  <a:ext uri="{FF2B5EF4-FFF2-40B4-BE49-F238E27FC236}">
                    <a16:creationId xmlns:a16="http://schemas.microsoft.com/office/drawing/2014/main" id="{947C3A10-00D5-4D83-BC7C-523E79F79C18}"/>
                  </a:ext>
                </a:extLst>
              </p:cNvPr>
              <p:cNvGrpSpPr/>
              <p:nvPr/>
            </p:nvGrpSpPr>
            <p:grpSpPr>
              <a:xfrm>
                <a:off x="426863" y="1234858"/>
                <a:ext cx="1548057" cy="993134"/>
                <a:chOff x="426863" y="1234858"/>
                <a:chExt cx="1548057" cy="993134"/>
              </a:xfrm>
            </p:grpSpPr>
            <p:sp>
              <p:nvSpPr>
                <p:cNvPr id="55" name="Smiley Face 54">
                  <a:extLst>
                    <a:ext uri="{FF2B5EF4-FFF2-40B4-BE49-F238E27FC236}">
                      <a16:creationId xmlns:a16="http://schemas.microsoft.com/office/drawing/2014/main" id="{C71FA7F1-97D2-4F3D-B7E4-E165122422B6}"/>
                    </a:ext>
                  </a:extLst>
                </p:cNvPr>
                <p:cNvSpPr/>
                <p:nvPr/>
              </p:nvSpPr>
              <p:spPr>
                <a:xfrm>
                  <a:off x="874181" y="1684653"/>
                  <a:ext cx="662609" cy="543339"/>
                </a:xfrm>
                <a:prstGeom prst="smileyFac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56" name="TextBox 55">
                  <a:extLst>
                    <a:ext uri="{FF2B5EF4-FFF2-40B4-BE49-F238E27FC236}">
                      <a16:creationId xmlns:a16="http://schemas.microsoft.com/office/drawing/2014/main" id="{60B32EAB-D954-4E7E-9AAF-217A7FE1CD7C}"/>
                    </a:ext>
                  </a:extLst>
                </p:cNvPr>
                <p:cNvSpPr txBox="1"/>
                <p:nvPr/>
              </p:nvSpPr>
              <p:spPr>
                <a:xfrm>
                  <a:off x="426863" y="1234858"/>
                  <a:ext cx="1548057" cy="876079"/>
                </a:xfrm>
                <a:prstGeom prst="rect">
                  <a:avLst/>
                </a:prstGeom>
                <a:noFill/>
              </p:spPr>
              <p:txBody>
                <a:bodyPr wrap="none" rtlCol="0">
                  <a:spAutoFit/>
                </a:bodyPr>
                <a:lstStyle/>
                <a:p>
                  <a:r>
                    <a:rPr lang="en-GB" dirty="0" err="1"/>
                    <a:t>Ready!API</a:t>
                  </a:r>
                  <a:endParaRPr lang="en-GB" dirty="0"/>
                </a:p>
                <a:p>
                  <a:endParaRPr lang="en-GB" dirty="0"/>
                </a:p>
              </p:txBody>
            </p:sp>
          </p:grpSp>
          <p:cxnSp>
            <p:nvCxnSpPr>
              <p:cNvPr id="49" name="Straight Connector 48">
                <a:extLst>
                  <a:ext uri="{FF2B5EF4-FFF2-40B4-BE49-F238E27FC236}">
                    <a16:creationId xmlns:a16="http://schemas.microsoft.com/office/drawing/2014/main" id="{9EC2E4D1-1E2B-4AF9-A0A8-1DA3E9C27944}"/>
                  </a:ext>
                </a:extLst>
              </p:cNvPr>
              <p:cNvCxnSpPr>
                <a:stCxn id="55" idx="4"/>
              </p:cNvCxnSpPr>
              <p:nvPr/>
            </p:nvCxnSpPr>
            <p:spPr>
              <a:xfrm flipH="1">
                <a:off x="1205485" y="2227992"/>
                <a:ext cx="1" cy="668040"/>
              </a:xfrm>
              <a:prstGeom prst="line">
                <a:avLst/>
              </a:prstGeom>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E67FC74E-9372-48FD-B0D0-A1AA184C2867}"/>
                  </a:ext>
                </a:extLst>
              </p:cNvPr>
              <p:cNvCxnSpPr/>
              <p:nvPr/>
            </p:nvCxnSpPr>
            <p:spPr>
              <a:xfrm>
                <a:off x="874181" y="2403033"/>
                <a:ext cx="662609"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1" name="Straight Connector 50">
                <a:extLst>
                  <a:ext uri="{FF2B5EF4-FFF2-40B4-BE49-F238E27FC236}">
                    <a16:creationId xmlns:a16="http://schemas.microsoft.com/office/drawing/2014/main" id="{3ED2CBFF-85D4-44A4-A002-DE7A2140C048}"/>
                  </a:ext>
                </a:extLst>
              </p:cNvPr>
              <p:cNvCxnSpPr/>
              <p:nvPr/>
            </p:nvCxnSpPr>
            <p:spPr>
              <a:xfrm flipH="1">
                <a:off x="980661" y="2888973"/>
                <a:ext cx="224824" cy="324678"/>
              </a:xfrm>
              <a:prstGeom prst="line">
                <a:avLst/>
              </a:prstGeom>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65019016-0E12-48AB-AEFF-83E758E734D0}"/>
                  </a:ext>
                </a:extLst>
              </p:cNvPr>
              <p:cNvCxnSpPr>
                <a:cxnSpLocks/>
              </p:cNvCxnSpPr>
              <p:nvPr/>
            </p:nvCxnSpPr>
            <p:spPr>
              <a:xfrm>
                <a:off x="1210192" y="2902142"/>
                <a:ext cx="196921" cy="340598"/>
              </a:xfrm>
              <a:prstGeom prst="line">
                <a:avLst/>
              </a:prstGeom>
            </p:spPr>
            <p:style>
              <a:lnRef idx="2">
                <a:schemeClr val="accent1"/>
              </a:lnRef>
              <a:fillRef idx="0">
                <a:schemeClr val="accent1"/>
              </a:fillRef>
              <a:effectRef idx="1">
                <a:schemeClr val="accent1"/>
              </a:effectRef>
              <a:fontRef idx="minor">
                <a:schemeClr val="tx1"/>
              </a:fontRef>
            </p:style>
          </p:cxnSp>
        </p:grpSp>
        <p:sp>
          <p:nvSpPr>
            <p:cNvPr id="47" name="TextBox 46">
              <a:extLst>
                <a:ext uri="{FF2B5EF4-FFF2-40B4-BE49-F238E27FC236}">
                  <a16:creationId xmlns:a16="http://schemas.microsoft.com/office/drawing/2014/main" id="{E1E542E5-4F81-4188-8229-7F864B0C9E86}"/>
                </a:ext>
              </a:extLst>
            </p:cNvPr>
            <p:cNvSpPr txBox="1"/>
            <p:nvPr/>
          </p:nvSpPr>
          <p:spPr>
            <a:xfrm>
              <a:off x="675314" y="2876637"/>
              <a:ext cx="1448561" cy="400110"/>
            </a:xfrm>
            <a:prstGeom prst="rect">
              <a:avLst/>
            </a:prstGeom>
            <a:noFill/>
          </p:spPr>
          <p:txBody>
            <a:bodyPr wrap="square" rtlCol="0">
              <a:spAutoFit/>
            </a:bodyPr>
            <a:lstStyle/>
            <a:p>
              <a:r>
                <a:rPr lang="en-GB" sz="2000" b="1" spc="-1" dirty="0">
                  <a:solidFill>
                    <a:schemeClr val="bg2"/>
                  </a:solidFill>
                  <a:uFill>
                    <a:solidFill>
                      <a:srgbClr val="FFFFFF"/>
                    </a:solidFill>
                  </a:uFill>
                  <a:latin typeface="IBM Plex Sans SemiBold"/>
                  <a:ea typeface="+mj-ea"/>
                  <a:cs typeface="NBS Medium"/>
                </a:rPr>
                <a:t>Test Client</a:t>
              </a:r>
            </a:p>
          </p:txBody>
        </p:sp>
      </p:grpSp>
      <p:cxnSp>
        <p:nvCxnSpPr>
          <p:cNvPr id="57" name="Straight Arrow Connector 56">
            <a:extLst>
              <a:ext uri="{FF2B5EF4-FFF2-40B4-BE49-F238E27FC236}">
                <a16:creationId xmlns:a16="http://schemas.microsoft.com/office/drawing/2014/main" id="{0013DA8D-E9DB-46E7-B585-6DD34E6CD3B7}"/>
              </a:ext>
            </a:extLst>
          </p:cNvPr>
          <p:cNvCxnSpPr>
            <a:cxnSpLocks/>
            <a:endCxn id="59" idx="1"/>
          </p:cNvCxnSpPr>
          <p:nvPr/>
        </p:nvCxnSpPr>
        <p:spPr>
          <a:xfrm>
            <a:off x="4871354" y="2389636"/>
            <a:ext cx="1297185" cy="0"/>
          </a:xfrm>
          <a:prstGeom prst="straightConnector1">
            <a:avLst/>
          </a:prstGeom>
          <a:ln>
            <a:tailEnd type="triangle" w="lg" len="lg"/>
          </a:ln>
        </p:spPr>
        <p:style>
          <a:lnRef idx="2">
            <a:schemeClr val="accent1"/>
          </a:lnRef>
          <a:fillRef idx="0">
            <a:schemeClr val="accent1"/>
          </a:fillRef>
          <a:effectRef idx="1">
            <a:schemeClr val="accent1"/>
          </a:effectRef>
          <a:fontRef idx="minor">
            <a:schemeClr val="tx1"/>
          </a:fontRef>
        </p:style>
      </p:cxnSp>
      <p:grpSp>
        <p:nvGrpSpPr>
          <p:cNvPr id="58" name="Group 57">
            <a:extLst>
              <a:ext uri="{FF2B5EF4-FFF2-40B4-BE49-F238E27FC236}">
                <a16:creationId xmlns:a16="http://schemas.microsoft.com/office/drawing/2014/main" id="{62CE32AC-DF61-43B8-B03E-66F308DDEE74}"/>
              </a:ext>
            </a:extLst>
          </p:cNvPr>
          <p:cNvGrpSpPr/>
          <p:nvPr/>
        </p:nvGrpSpPr>
        <p:grpSpPr>
          <a:xfrm>
            <a:off x="6022995" y="1211833"/>
            <a:ext cx="1304850" cy="1625179"/>
            <a:chOff x="5956734" y="3570720"/>
            <a:chExt cx="1304850" cy="1625179"/>
          </a:xfrm>
        </p:grpSpPr>
        <p:sp>
          <p:nvSpPr>
            <p:cNvPr id="59" name="Rectangle 58">
              <a:extLst>
                <a:ext uri="{FF2B5EF4-FFF2-40B4-BE49-F238E27FC236}">
                  <a16:creationId xmlns:a16="http://schemas.microsoft.com/office/drawing/2014/main" id="{5571CE14-B314-415E-A33B-BF443218AE68}"/>
                </a:ext>
              </a:extLst>
            </p:cNvPr>
            <p:cNvSpPr/>
            <p:nvPr/>
          </p:nvSpPr>
          <p:spPr>
            <a:xfrm>
              <a:off x="6102278" y="4301147"/>
              <a:ext cx="1159306" cy="894752"/>
            </a:xfrm>
            <a:prstGeom prst="rect">
              <a:avLst/>
            </a:prstGeom>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dirty="0">
                  <a:ln w="0"/>
                  <a:solidFill>
                    <a:schemeClr val="tx1"/>
                  </a:solidFill>
                  <a:effectLst>
                    <a:outerShdw blurRad="38100" dist="19050" dir="2700000" algn="tl" rotWithShape="0">
                      <a:schemeClr val="dk1">
                        <a:alpha val="40000"/>
                      </a:schemeClr>
                    </a:outerShdw>
                  </a:effectLst>
                </a:rPr>
                <a:t>XXXX</a:t>
              </a:r>
            </a:p>
          </p:txBody>
        </p:sp>
        <p:sp>
          <p:nvSpPr>
            <p:cNvPr id="61" name="Arc 60">
              <a:extLst>
                <a:ext uri="{FF2B5EF4-FFF2-40B4-BE49-F238E27FC236}">
                  <a16:creationId xmlns:a16="http://schemas.microsoft.com/office/drawing/2014/main" id="{7A8DC19E-1B9F-47D2-9534-2AC3A5574168}"/>
                </a:ext>
              </a:extLst>
            </p:cNvPr>
            <p:cNvSpPr/>
            <p:nvPr/>
          </p:nvSpPr>
          <p:spPr>
            <a:xfrm flipH="1">
              <a:off x="6197023" y="3570720"/>
              <a:ext cx="850574" cy="1157715"/>
            </a:xfrm>
            <a:prstGeom prst="arc">
              <a:avLst>
                <a:gd name="adj1" fmla="val 9276821"/>
                <a:gd name="adj2" fmla="val 19641670"/>
              </a:avLst>
            </a:prstGeom>
            <a:ln>
              <a:solidFill>
                <a:schemeClr val="bg2"/>
              </a:solidFill>
              <a:headEnd type="none" w="med" len="med"/>
              <a:tailEnd type="arrow" w="med" len="med"/>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GB"/>
            </a:p>
          </p:txBody>
        </p:sp>
        <p:grpSp>
          <p:nvGrpSpPr>
            <p:cNvPr id="62" name="Group 61">
              <a:extLst>
                <a:ext uri="{FF2B5EF4-FFF2-40B4-BE49-F238E27FC236}">
                  <a16:creationId xmlns:a16="http://schemas.microsoft.com/office/drawing/2014/main" id="{E45BBB8D-295F-450C-841D-ABF5C22D42CF}"/>
                </a:ext>
              </a:extLst>
            </p:cNvPr>
            <p:cNvGrpSpPr/>
            <p:nvPr/>
          </p:nvGrpSpPr>
          <p:grpSpPr>
            <a:xfrm>
              <a:off x="5956734" y="3816779"/>
              <a:ext cx="601457" cy="273590"/>
              <a:chOff x="10747513" y="2001078"/>
              <a:chExt cx="1209260" cy="470233"/>
            </a:xfrm>
          </p:grpSpPr>
          <p:cxnSp>
            <p:nvCxnSpPr>
              <p:cNvPr id="66" name="Connector: Elbow 65">
                <a:extLst>
                  <a:ext uri="{FF2B5EF4-FFF2-40B4-BE49-F238E27FC236}">
                    <a16:creationId xmlns:a16="http://schemas.microsoft.com/office/drawing/2014/main" id="{BBAC6CBC-F47B-4C75-9565-9DC79B37F676}"/>
                  </a:ext>
                </a:extLst>
              </p:cNvPr>
              <p:cNvCxnSpPr>
                <a:cxnSpLocks/>
              </p:cNvCxnSpPr>
              <p:nvPr/>
            </p:nvCxnSpPr>
            <p:spPr>
              <a:xfrm>
                <a:off x="10747513" y="2001078"/>
                <a:ext cx="705678" cy="470233"/>
              </a:xfrm>
              <a:prstGeom prst="bentConnector3">
                <a:avLst>
                  <a:gd name="adj1" fmla="val 50000"/>
                </a:avLst>
              </a:prstGeom>
              <a:ln>
                <a:solidFill>
                  <a:srgbClr val="FFC000"/>
                </a:solidFill>
              </a:ln>
            </p:spPr>
            <p:style>
              <a:lnRef idx="2">
                <a:schemeClr val="accent1"/>
              </a:lnRef>
              <a:fillRef idx="0">
                <a:schemeClr val="accent1"/>
              </a:fillRef>
              <a:effectRef idx="1">
                <a:schemeClr val="accent1"/>
              </a:effectRef>
              <a:fontRef idx="minor">
                <a:schemeClr val="tx1"/>
              </a:fontRef>
            </p:style>
          </p:cxnSp>
          <p:cxnSp>
            <p:nvCxnSpPr>
              <p:cNvPr id="67" name="Connector: Elbow 66">
                <a:extLst>
                  <a:ext uri="{FF2B5EF4-FFF2-40B4-BE49-F238E27FC236}">
                    <a16:creationId xmlns:a16="http://schemas.microsoft.com/office/drawing/2014/main" id="{B73B66B1-205D-416E-B2ED-6A000F9A96A0}"/>
                  </a:ext>
                </a:extLst>
              </p:cNvPr>
              <p:cNvCxnSpPr>
                <a:cxnSpLocks/>
              </p:cNvCxnSpPr>
              <p:nvPr/>
            </p:nvCxnSpPr>
            <p:spPr>
              <a:xfrm rot="10800000" flipV="1">
                <a:off x="11446564" y="2007484"/>
                <a:ext cx="510209" cy="463827"/>
              </a:xfrm>
              <a:prstGeom prst="bentConnector3">
                <a:avLst/>
              </a:prstGeom>
              <a:ln>
                <a:solidFill>
                  <a:srgbClr val="FFC000"/>
                </a:solidFill>
              </a:ln>
            </p:spPr>
            <p:style>
              <a:lnRef idx="2">
                <a:schemeClr val="accent1"/>
              </a:lnRef>
              <a:fillRef idx="0">
                <a:schemeClr val="accent1"/>
              </a:fillRef>
              <a:effectRef idx="1">
                <a:schemeClr val="accent1"/>
              </a:effectRef>
              <a:fontRef idx="minor">
                <a:schemeClr val="tx1"/>
              </a:fontRef>
            </p:style>
          </p:cxnSp>
        </p:grpSp>
        <p:grpSp>
          <p:nvGrpSpPr>
            <p:cNvPr id="63" name="Group 62">
              <a:extLst>
                <a:ext uri="{FF2B5EF4-FFF2-40B4-BE49-F238E27FC236}">
                  <a16:creationId xmlns:a16="http://schemas.microsoft.com/office/drawing/2014/main" id="{F06B766A-17AF-42FA-819E-6E6135F9DAB9}"/>
                </a:ext>
              </a:extLst>
            </p:cNvPr>
            <p:cNvGrpSpPr/>
            <p:nvPr/>
          </p:nvGrpSpPr>
          <p:grpSpPr>
            <a:xfrm>
              <a:off x="6688708" y="4244874"/>
              <a:ext cx="479584" cy="406074"/>
              <a:chOff x="7860140" y="4300330"/>
              <a:chExt cx="583596" cy="808813"/>
            </a:xfrm>
          </p:grpSpPr>
          <p:sp>
            <p:nvSpPr>
              <p:cNvPr id="64" name="Rectangle: Single Corner Snipped 63">
                <a:extLst>
                  <a:ext uri="{FF2B5EF4-FFF2-40B4-BE49-F238E27FC236}">
                    <a16:creationId xmlns:a16="http://schemas.microsoft.com/office/drawing/2014/main" id="{E0D6D581-37EE-41B0-9A47-CADA37FF35EF}"/>
                  </a:ext>
                </a:extLst>
              </p:cNvPr>
              <p:cNvSpPr/>
              <p:nvPr/>
            </p:nvSpPr>
            <p:spPr>
              <a:xfrm>
                <a:off x="7884406" y="4300330"/>
                <a:ext cx="559330" cy="742122"/>
              </a:xfrm>
              <a:prstGeom prst="snip1Rect">
                <a:avLst/>
              </a:prstGeom>
              <a:ln>
                <a:solidFill>
                  <a:srgbClr val="92D050"/>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
            <p:nvSpPr>
              <p:cNvPr id="65" name="TextBox 64">
                <a:extLst>
                  <a:ext uri="{FF2B5EF4-FFF2-40B4-BE49-F238E27FC236}">
                    <a16:creationId xmlns:a16="http://schemas.microsoft.com/office/drawing/2014/main" id="{4088F620-51A3-41B5-B45A-C85C7261F03D}"/>
                  </a:ext>
                </a:extLst>
              </p:cNvPr>
              <p:cNvSpPr txBox="1"/>
              <p:nvPr/>
            </p:nvSpPr>
            <p:spPr>
              <a:xfrm>
                <a:off x="7860140" y="4373512"/>
                <a:ext cx="496230" cy="735631"/>
              </a:xfrm>
              <a:prstGeom prst="rect">
                <a:avLst/>
              </a:prstGeom>
              <a:noFill/>
              <a:ln>
                <a:noFill/>
              </a:ln>
            </p:spPr>
            <p:txBody>
              <a:bodyPr wrap="square" rtlCol="0">
                <a:spAutoFit/>
              </a:bodyPr>
              <a:lstStyle/>
              <a:p>
                <a:r>
                  <a:rPr lang="en-GB" dirty="0"/>
                  <a:t>--</a:t>
                </a:r>
              </a:p>
            </p:txBody>
          </p:sp>
        </p:grpSp>
      </p:grpSp>
      <p:sp>
        <p:nvSpPr>
          <p:cNvPr id="124" name="TextBox 123">
            <a:extLst>
              <a:ext uri="{FF2B5EF4-FFF2-40B4-BE49-F238E27FC236}">
                <a16:creationId xmlns:a16="http://schemas.microsoft.com/office/drawing/2014/main" id="{1675137A-042A-4BF0-91F3-D68FECC3FF0C}"/>
              </a:ext>
            </a:extLst>
          </p:cNvPr>
          <p:cNvSpPr txBox="1"/>
          <p:nvPr/>
        </p:nvSpPr>
        <p:spPr>
          <a:xfrm>
            <a:off x="409197" y="1243648"/>
            <a:ext cx="1108573" cy="400110"/>
          </a:xfrm>
          <a:prstGeom prst="rect">
            <a:avLst/>
          </a:prstGeom>
          <a:noFill/>
        </p:spPr>
        <p:txBody>
          <a:bodyPr wrap="none" rtlCol="0">
            <a:spAutoFit/>
          </a:bodyPr>
          <a:lstStyle/>
          <a:p>
            <a:r>
              <a:rPr lang="en-GB" sz="2000" b="1" dirty="0"/>
              <a:t>Option 1</a:t>
            </a:r>
          </a:p>
        </p:txBody>
      </p:sp>
      <p:sp>
        <p:nvSpPr>
          <p:cNvPr id="126" name="TextBox 125">
            <a:extLst>
              <a:ext uri="{FF2B5EF4-FFF2-40B4-BE49-F238E27FC236}">
                <a16:creationId xmlns:a16="http://schemas.microsoft.com/office/drawing/2014/main" id="{D4DD4333-1AC5-4A59-8AD3-79152895D674}"/>
              </a:ext>
            </a:extLst>
          </p:cNvPr>
          <p:cNvSpPr txBox="1"/>
          <p:nvPr/>
        </p:nvSpPr>
        <p:spPr>
          <a:xfrm>
            <a:off x="590448" y="1723090"/>
            <a:ext cx="2020158" cy="1077218"/>
          </a:xfrm>
          <a:prstGeom prst="rect">
            <a:avLst/>
          </a:prstGeom>
          <a:noFill/>
        </p:spPr>
        <p:txBody>
          <a:bodyPr wrap="square" rtlCol="0">
            <a:spAutoFit/>
          </a:bodyPr>
          <a:lstStyle/>
          <a:p>
            <a:r>
              <a:rPr lang="en-GB" sz="1600" dirty="0"/>
              <a:t>Repeat of UT, but with deployed service and </a:t>
            </a:r>
            <a:r>
              <a:rPr lang="en-GB" sz="1600" dirty="0" err="1"/>
              <a:t>SoR</a:t>
            </a:r>
            <a:r>
              <a:rPr lang="en-GB" sz="1600" dirty="0"/>
              <a:t> stubs and convertors.</a:t>
            </a:r>
            <a:endParaRPr lang="en-GB" sz="1600" b="1" i="1" dirty="0"/>
          </a:p>
        </p:txBody>
      </p:sp>
      <p:sp>
        <p:nvSpPr>
          <p:cNvPr id="89" name="TextBox 88">
            <a:extLst>
              <a:ext uri="{FF2B5EF4-FFF2-40B4-BE49-F238E27FC236}">
                <a16:creationId xmlns:a16="http://schemas.microsoft.com/office/drawing/2014/main" id="{1190CEA7-D94F-4F5A-A50C-91D5CAC0ABD5}"/>
              </a:ext>
            </a:extLst>
          </p:cNvPr>
          <p:cNvSpPr txBox="1"/>
          <p:nvPr/>
        </p:nvSpPr>
        <p:spPr>
          <a:xfrm>
            <a:off x="106016" y="3591170"/>
            <a:ext cx="11940209" cy="3293209"/>
          </a:xfrm>
          <a:prstGeom prst="rect">
            <a:avLst/>
          </a:prstGeom>
          <a:noFill/>
        </p:spPr>
        <p:txBody>
          <a:bodyPr wrap="square" rtlCol="0">
            <a:spAutoFit/>
          </a:bodyPr>
          <a:lstStyle/>
          <a:p>
            <a:r>
              <a:rPr lang="en-GB" sz="1600" dirty="0"/>
              <a:t>We’re going to start with Option 1.  </a:t>
            </a:r>
          </a:p>
          <a:p>
            <a:r>
              <a:rPr lang="en-GB" sz="1600" dirty="0"/>
              <a:t>This means we’re adding </a:t>
            </a:r>
            <a:r>
              <a:rPr lang="en-GB" sz="1600" b="1" i="1" dirty="0"/>
              <a:t>change governance</a:t>
            </a:r>
            <a:r>
              <a:rPr lang="en-GB" sz="1600" dirty="0"/>
              <a:t> and </a:t>
            </a:r>
            <a:r>
              <a:rPr lang="en-GB" sz="1600" b="1" i="1" dirty="0"/>
              <a:t>test automation/regression testing</a:t>
            </a:r>
            <a:r>
              <a:rPr lang="en-GB" sz="1600" dirty="0"/>
              <a:t> on top of </a:t>
            </a:r>
            <a:r>
              <a:rPr lang="en-GB" sz="1600" dirty="0" err="1"/>
              <a:t>UT.</a:t>
            </a:r>
            <a:r>
              <a:rPr lang="en-GB" sz="1600" dirty="0"/>
              <a:t>  At a later point in time, the CIT testing will be assessed to see whether this choice is suitable or if a new approach is needed.  One suggestion is to have a small set of ‘full stack integration’ tests.</a:t>
            </a:r>
          </a:p>
          <a:p>
            <a:endParaRPr lang="en-GB" sz="1600" dirty="0"/>
          </a:p>
          <a:p>
            <a:r>
              <a:rPr lang="en-GB" sz="1600" dirty="0"/>
              <a:t>CIT testing will repeat UT testing but in the CIT </a:t>
            </a:r>
            <a:r>
              <a:rPr lang="en-GB" sz="1600" dirty="0" err="1"/>
              <a:t>env</a:t>
            </a:r>
            <a:r>
              <a:rPr lang="en-GB" sz="1600" dirty="0"/>
              <a:t>. This relies on the following:</a:t>
            </a:r>
          </a:p>
          <a:p>
            <a:pPr marL="285750" indent="-285750">
              <a:buFontTx/>
              <a:buChar char="-"/>
            </a:pPr>
            <a:r>
              <a:rPr lang="en-GB" sz="1600" i="1" dirty="0"/>
              <a:t>The service and </a:t>
            </a:r>
            <a:r>
              <a:rPr lang="en-GB" sz="1600" i="1" dirty="0" err="1"/>
              <a:t>SoR</a:t>
            </a:r>
            <a:r>
              <a:rPr lang="en-GB" sz="1600" i="1" dirty="0"/>
              <a:t> stubs can be deployed to the stub server</a:t>
            </a:r>
          </a:p>
          <a:p>
            <a:pPr marL="285750" indent="-285750">
              <a:buFontTx/>
              <a:buChar char="-"/>
            </a:pPr>
            <a:r>
              <a:rPr lang="en-GB" sz="1600" i="1" dirty="0"/>
              <a:t>The convertors can be deployed to CIT</a:t>
            </a:r>
          </a:p>
          <a:p>
            <a:pPr marL="285750" indent="-285750">
              <a:buFontTx/>
              <a:buChar char="-"/>
            </a:pPr>
            <a:r>
              <a:rPr lang="en-GB" sz="1600" i="1" dirty="0"/>
              <a:t>Being able to wire the process exports to the convertor imports and the convertor imports to the </a:t>
            </a:r>
            <a:r>
              <a:rPr lang="en-GB" sz="1600" i="1" dirty="0" err="1"/>
              <a:t>WS</a:t>
            </a:r>
            <a:r>
              <a:rPr lang="en-GB" sz="1600" i="1" dirty="0"/>
              <a:t> Stubs.</a:t>
            </a:r>
          </a:p>
          <a:p>
            <a:pPr marL="285750" indent="-285750">
              <a:buFontTx/>
              <a:buChar char="-"/>
            </a:pPr>
            <a:r>
              <a:rPr lang="en-GB" sz="1600" i="1" dirty="0"/>
              <a:t>Being able to wire the process exports to </a:t>
            </a:r>
            <a:r>
              <a:rPr lang="en-GB" sz="1600" i="1" dirty="0" err="1"/>
              <a:t>WS</a:t>
            </a:r>
            <a:r>
              <a:rPr lang="en-GB" sz="1600" i="1" dirty="0"/>
              <a:t> Stubs</a:t>
            </a:r>
          </a:p>
          <a:p>
            <a:pPr marL="285750" indent="-285750">
              <a:buFontTx/>
              <a:buChar char="-"/>
            </a:pPr>
            <a:r>
              <a:rPr lang="en-GB" sz="1600" i="1" dirty="0"/>
              <a:t>Being able to empty the Q’s used by the Stubs and the service Q’s (e.g. audit, next process Q’s)</a:t>
            </a:r>
          </a:p>
          <a:p>
            <a:pPr marL="285750" indent="-285750">
              <a:buFontTx/>
              <a:buChar char="-"/>
            </a:pPr>
            <a:r>
              <a:rPr lang="en-GB" sz="1600" i="1" dirty="0"/>
              <a:t>Being able to access the Q’s used by the Stubs and the service Q’s</a:t>
            </a:r>
          </a:p>
          <a:p>
            <a:pPr marL="285750" indent="-285750">
              <a:buFontTx/>
              <a:buChar char="-"/>
            </a:pPr>
            <a:r>
              <a:rPr lang="en-GB" sz="1600" i="1" dirty="0"/>
              <a:t>Coming up with a sensible naming convention for the Q’s used by the Stubs.</a:t>
            </a:r>
          </a:p>
        </p:txBody>
      </p:sp>
    </p:spTree>
    <p:extLst>
      <p:ext uri="{BB962C8B-B14F-4D97-AF65-F5344CB8AC3E}">
        <p14:creationId xmlns:p14="http://schemas.microsoft.com/office/powerpoint/2010/main" val="261220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3" name="TextBox 162">
            <a:extLst>
              <a:ext uri="{FF2B5EF4-FFF2-40B4-BE49-F238E27FC236}">
                <a16:creationId xmlns:a16="http://schemas.microsoft.com/office/drawing/2014/main" id="{BC7C2891-1E72-4C55-89AC-3E122796EBEF}"/>
              </a:ext>
            </a:extLst>
          </p:cNvPr>
          <p:cNvSpPr txBox="1"/>
          <p:nvPr/>
        </p:nvSpPr>
        <p:spPr>
          <a:xfrm>
            <a:off x="4243751" y="-27676"/>
            <a:ext cx="8010060" cy="707886"/>
          </a:xfrm>
          <a:prstGeom prst="rect">
            <a:avLst/>
          </a:prstGeom>
          <a:noFill/>
        </p:spPr>
        <p:txBody>
          <a:bodyPr wrap="square" rtlCol="0">
            <a:spAutoFit/>
          </a:bodyPr>
          <a:lstStyle/>
          <a:p>
            <a:r>
              <a:rPr lang="en-GB" sz="4000" b="1" spc="-1" dirty="0">
                <a:solidFill>
                  <a:schemeClr val="bg2"/>
                </a:solidFill>
                <a:uFill>
                  <a:solidFill>
                    <a:srgbClr val="FFFFFF"/>
                  </a:solidFill>
                </a:uFill>
                <a:latin typeface="IBM Plex Sans SemiBold"/>
                <a:cs typeface="NBS Medium"/>
              </a:rPr>
              <a:t>BPM Test case suggestions</a:t>
            </a:r>
          </a:p>
        </p:txBody>
      </p:sp>
      <p:grpSp>
        <p:nvGrpSpPr>
          <p:cNvPr id="29" name="Group 28">
            <a:extLst>
              <a:ext uri="{FF2B5EF4-FFF2-40B4-BE49-F238E27FC236}">
                <a16:creationId xmlns:a16="http://schemas.microsoft.com/office/drawing/2014/main" id="{5654C8FE-4258-45DF-8590-268F5C3C4304}"/>
              </a:ext>
            </a:extLst>
          </p:cNvPr>
          <p:cNvGrpSpPr/>
          <p:nvPr/>
        </p:nvGrpSpPr>
        <p:grpSpPr>
          <a:xfrm>
            <a:off x="8556585" y="810826"/>
            <a:ext cx="2654755" cy="2495870"/>
            <a:chOff x="6356723" y="3295331"/>
            <a:chExt cx="2654755" cy="2495870"/>
          </a:xfrm>
        </p:grpSpPr>
        <p:sp>
          <p:nvSpPr>
            <p:cNvPr id="31" name="Rectangle 30">
              <a:extLst>
                <a:ext uri="{FF2B5EF4-FFF2-40B4-BE49-F238E27FC236}">
                  <a16:creationId xmlns:a16="http://schemas.microsoft.com/office/drawing/2014/main" id="{537680A5-927E-4EC7-9769-14DE1F43B47D}"/>
                </a:ext>
              </a:extLst>
            </p:cNvPr>
            <p:cNvSpPr/>
            <p:nvPr/>
          </p:nvSpPr>
          <p:spPr>
            <a:xfrm>
              <a:off x="6356723" y="3332329"/>
              <a:ext cx="2654755" cy="2458872"/>
            </a:xfrm>
            <a:prstGeom prst="rect">
              <a:avLst/>
            </a:prstGeom>
            <a:ln>
              <a:solidFill>
                <a:schemeClr val="accent6"/>
              </a:solidFill>
              <a:prstDash val="sysDot"/>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
          <p:nvSpPr>
            <p:cNvPr id="32" name="Isosceles Triangle 31">
              <a:extLst>
                <a:ext uri="{FF2B5EF4-FFF2-40B4-BE49-F238E27FC236}">
                  <a16:creationId xmlns:a16="http://schemas.microsoft.com/office/drawing/2014/main" id="{31769B47-2B60-4361-B44C-079796EEA0F1}"/>
                </a:ext>
              </a:extLst>
            </p:cNvPr>
            <p:cNvSpPr/>
            <p:nvPr/>
          </p:nvSpPr>
          <p:spPr>
            <a:xfrm>
              <a:off x="6752327" y="3994171"/>
              <a:ext cx="1892530" cy="1384634"/>
            </a:xfrm>
            <a:prstGeom prst="triangle">
              <a:avLst/>
            </a:prstGeom>
            <a:solidFill>
              <a:schemeClr val="bg1"/>
            </a:solidFill>
            <a:ln>
              <a:solidFill>
                <a:schemeClr val="accent6"/>
              </a:solidFill>
              <a:prstDash val="sys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33" name="TextBox 32">
              <a:extLst>
                <a:ext uri="{FF2B5EF4-FFF2-40B4-BE49-F238E27FC236}">
                  <a16:creationId xmlns:a16="http://schemas.microsoft.com/office/drawing/2014/main" id="{6D8F5E22-CFE2-4EFD-B30F-0591B150E7D7}"/>
                </a:ext>
              </a:extLst>
            </p:cNvPr>
            <p:cNvSpPr txBox="1"/>
            <p:nvPr/>
          </p:nvSpPr>
          <p:spPr>
            <a:xfrm>
              <a:off x="6374497" y="3295331"/>
              <a:ext cx="1448561" cy="400110"/>
            </a:xfrm>
            <a:prstGeom prst="rect">
              <a:avLst/>
            </a:prstGeom>
            <a:noFill/>
          </p:spPr>
          <p:txBody>
            <a:bodyPr wrap="square" rtlCol="0">
              <a:spAutoFit/>
            </a:bodyPr>
            <a:lstStyle/>
            <a:p>
              <a:r>
                <a:rPr lang="en-GB" sz="2000" b="1" spc="-1" dirty="0">
                  <a:solidFill>
                    <a:schemeClr val="bg2"/>
                  </a:solidFill>
                  <a:uFill>
                    <a:solidFill>
                      <a:srgbClr val="FFFFFF"/>
                    </a:solidFill>
                  </a:uFill>
                  <a:latin typeface="IBM Plex Sans SemiBold"/>
                  <a:ea typeface="+mj-ea"/>
                  <a:cs typeface="NBS Medium"/>
                </a:rPr>
                <a:t>Stub (</a:t>
              </a:r>
              <a:r>
                <a:rPr lang="en-GB" sz="2000" b="1" spc="-1" dirty="0" err="1">
                  <a:solidFill>
                    <a:schemeClr val="bg2"/>
                  </a:solidFill>
                  <a:uFill>
                    <a:solidFill>
                      <a:srgbClr val="FFFFFF"/>
                    </a:solidFill>
                  </a:uFill>
                  <a:latin typeface="IBM Plex Sans SemiBold"/>
                  <a:ea typeface="+mj-ea"/>
                  <a:cs typeface="NBS Medium"/>
                </a:rPr>
                <a:t>Virt</a:t>
              </a:r>
              <a:r>
                <a:rPr lang="en-GB" sz="2000" b="1" spc="-1" dirty="0">
                  <a:solidFill>
                    <a:schemeClr val="bg2"/>
                  </a:solidFill>
                  <a:uFill>
                    <a:solidFill>
                      <a:srgbClr val="FFFFFF"/>
                    </a:solidFill>
                  </a:uFill>
                  <a:latin typeface="IBM Plex Sans SemiBold"/>
                  <a:ea typeface="+mj-ea"/>
                  <a:cs typeface="NBS Medium"/>
                </a:rPr>
                <a:t>)</a:t>
              </a:r>
            </a:p>
          </p:txBody>
        </p:sp>
        <p:grpSp>
          <p:nvGrpSpPr>
            <p:cNvPr id="34" name="Group 33">
              <a:extLst>
                <a:ext uri="{FF2B5EF4-FFF2-40B4-BE49-F238E27FC236}">
                  <a16:creationId xmlns:a16="http://schemas.microsoft.com/office/drawing/2014/main" id="{BEDCA7F0-0137-4091-8EBA-FB3B68A67583}"/>
                </a:ext>
              </a:extLst>
            </p:cNvPr>
            <p:cNvGrpSpPr/>
            <p:nvPr/>
          </p:nvGrpSpPr>
          <p:grpSpPr>
            <a:xfrm>
              <a:off x="7823058" y="3503525"/>
              <a:ext cx="1006655" cy="1026385"/>
              <a:chOff x="7666680" y="2946626"/>
              <a:chExt cx="1381911" cy="1157715"/>
            </a:xfrm>
          </p:grpSpPr>
          <p:grpSp>
            <p:nvGrpSpPr>
              <p:cNvPr id="35" name="Group 34">
                <a:extLst>
                  <a:ext uri="{FF2B5EF4-FFF2-40B4-BE49-F238E27FC236}">
                    <a16:creationId xmlns:a16="http://schemas.microsoft.com/office/drawing/2014/main" id="{EAE792EA-B0FA-4FE3-93AC-637C37CB4A19}"/>
                  </a:ext>
                </a:extLst>
              </p:cNvPr>
              <p:cNvGrpSpPr/>
              <p:nvPr/>
            </p:nvGrpSpPr>
            <p:grpSpPr>
              <a:xfrm>
                <a:off x="8447134" y="3446104"/>
                <a:ext cx="601457" cy="273590"/>
                <a:chOff x="10747513" y="2001078"/>
                <a:chExt cx="1209260" cy="470233"/>
              </a:xfrm>
            </p:grpSpPr>
            <p:cxnSp>
              <p:nvCxnSpPr>
                <p:cNvPr id="40" name="Connector: Elbow 39">
                  <a:extLst>
                    <a:ext uri="{FF2B5EF4-FFF2-40B4-BE49-F238E27FC236}">
                      <a16:creationId xmlns:a16="http://schemas.microsoft.com/office/drawing/2014/main" id="{13B4C77F-7AE6-4BFB-A9A1-242E535A6D45}"/>
                    </a:ext>
                  </a:extLst>
                </p:cNvPr>
                <p:cNvCxnSpPr>
                  <a:cxnSpLocks/>
                </p:cNvCxnSpPr>
                <p:nvPr/>
              </p:nvCxnSpPr>
              <p:spPr>
                <a:xfrm>
                  <a:off x="10747513" y="2001078"/>
                  <a:ext cx="705678" cy="470233"/>
                </a:xfrm>
                <a:prstGeom prst="bentConnector3">
                  <a:avLst>
                    <a:gd name="adj1" fmla="val 50000"/>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41" name="Connector: Elbow 40">
                  <a:extLst>
                    <a:ext uri="{FF2B5EF4-FFF2-40B4-BE49-F238E27FC236}">
                      <a16:creationId xmlns:a16="http://schemas.microsoft.com/office/drawing/2014/main" id="{3F6915D8-90EF-418F-A6E0-6D2F52DD9D3C}"/>
                    </a:ext>
                  </a:extLst>
                </p:cNvPr>
                <p:cNvCxnSpPr>
                  <a:cxnSpLocks/>
                </p:cNvCxnSpPr>
                <p:nvPr/>
              </p:nvCxnSpPr>
              <p:spPr>
                <a:xfrm rot="10800000" flipV="1">
                  <a:off x="11446564" y="2007484"/>
                  <a:ext cx="510209" cy="463827"/>
                </a:xfrm>
                <a:prstGeom prst="bentConnector3">
                  <a:avLst/>
                </a:prstGeom>
                <a:ln>
                  <a:solidFill>
                    <a:schemeClr val="accent6"/>
                  </a:solidFill>
                </a:ln>
              </p:spPr>
              <p:style>
                <a:lnRef idx="2">
                  <a:schemeClr val="accent1"/>
                </a:lnRef>
                <a:fillRef idx="0">
                  <a:schemeClr val="accent1"/>
                </a:fillRef>
                <a:effectRef idx="1">
                  <a:schemeClr val="accent1"/>
                </a:effectRef>
                <a:fontRef idx="minor">
                  <a:schemeClr val="tx1"/>
                </a:fontRef>
              </p:style>
            </p:cxnSp>
          </p:grpSp>
          <p:grpSp>
            <p:nvGrpSpPr>
              <p:cNvPr id="36" name="Group 35">
                <a:extLst>
                  <a:ext uri="{FF2B5EF4-FFF2-40B4-BE49-F238E27FC236}">
                    <a16:creationId xmlns:a16="http://schemas.microsoft.com/office/drawing/2014/main" id="{564C3F2C-6249-4B19-B13C-02D38DFE1AB9}"/>
                  </a:ext>
                </a:extLst>
              </p:cNvPr>
              <p:cNvGrpSpPr/>
              <p:nvPr/>
            </p:nvGrpSpPr>
            <p:grpSpPr>
              <a:xfrm>
                <a:off x="7666680" y="3189238"/>
                <a:ext cx="602229" cy="504080"/>
                <a:chOff x="7860139" y="4241482"/>
                <a:chExt cx="583597" cy="800970"/>
              </a:xfrm>
            </p:grpSpPr>
            <p:sp>
              <p:nvSpPr>
                <p:cNvPr id="38" name="Rectangle: Single Corner Snipped 37">
                  <a:extLst>
                    <a:ext uri="{FF2B5EF4-FFF2-40B4-BE49-F238E27FC236}">
                      <a16:creationId xmlns:a16="http://schemas.microsoft.com/office/drawing/2014/main" id="{509A3E46-555E-401B-9BED-AF1CB0908900}"/>
                    </a:ext>
                  </a:extLst>
                </p:cNvPr>
                <p:cNvSpPr/>
                <p:nvPr/>
              </p:nvSpPr>
              <p:spPr>
                <a:xfrm>
                  <a:off x="7884406" y="4300330"/>
                  <a:ext cx="559330" cy="742122"/>
                </a:xfrm>
                <a:prstGeom prst="snip1Rect">
                  <a:avLst/>
                </a:prstGeom>
                <a:ln>
                  <a:solidFill>
                    <a:schemeClr val="accent4">
                      <a:lumMod val="60000"/>
                      <a:lumOff val="40000"/>
                    </a:schemeClr>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
              <p:nvSpPr>
                <p:cNvPr id="39" name="TextBox 38">
                  <a:extLst>
                    <a:ext uri="{FF2B5EF4-FFF2-40B4-BE49-F238E27FC236}">
                      <a16:creationId xmlns:a16="http://schemas.microsoft.com/office/drawing/2014/main" id="{3577997D-7C0E-47E9-8A2B-926B42F8ABAB}"/>
                    </a:ext>
                  </a:extLst>
                </p:cNvPr>
                <p:cNvSpPr txBox="1"/>
                <p:nvPr/>
              </p:nvSpPr>
              <p:spPr>
                <a:xfrm>
                  <a:off x="7860139" y="4241482"/>
                  <a:ext cx="522121" cy="661950"/>
                </a:xfrm>
                <a:prstGeom prst="rect">
                  <a:avLst/>
                </a:prstGeom>
                <a:noFill/>
              </p:spPr>
              <p:txBody>
                <a:bodyPr wrap="square" rtlCol="0">
                  <a:spAutoFit/>
                </a:bodyPr>
                <a:lstStyle/>
                <a:p>
                  <a:r>
                    <a:rPr lang="en-GB" dirty="0"/>
                    <a:t>---</a:t>
                  </a:r>
                </a:p>
              </p:txBody>
            </p:sp>
          </p:grpSp>
          <p:sp>
            <p:nvSpPr>
              <p:cNvPr id="37" name="Arc 36">
                <a:extLst>
                  <a:ext uri="{FF2B5EF4-FFF2-40B4-BE49-F238E27FC236}">
                    <a16:creationId xmlns:a16="http://schemas.microsoft.com/office/drawing/2014/main" id="{FA97FED7-D11A-4648-89AA-D24D1511A083}"/>
                  </a:ext>
                </a:extLst>
              </p:cNvPr>
              <p:cNvSpPr/>
              <p:nvPr/>
            </p:nvSpPr>
            <p:spPr>
              <a:xfrm>
                <a:off x="7978909" y="2946626"/>
                <a:ext cx="757060" cy="1157715"/>
              </a:xfrm>
              <a:prstGeom prst="arc">
                <a:avLst>
                  <a:gd name="adj1" fmla="val 13525551"/>
                  <a:gd name="adj2" fmla="val 21295094"/>
                </a:avLst>
              </a:prstGeom>
              <a:ln>
                <a:headEnd type="none" w="med" len="med"/>
                <a:tailEnd type="arrow" w="med" len="med"/>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GB"/>
              </a:p>
            </p:txBody>
          </p:sp>
        </p:grpSp>
      </p:grpSp>
      <p:cxnSp>
        <p:nvCxnSpPr>
          <p:cNvPr id="42" name="Straight Arrow Connector 41">
            <a:extLst>
              <a:ext uri="{FF2B5EF4-FFF2-40B4-BE49-F238E27FC236}">
                <a16:creationId xmlns:a16="http://schemas.microsoft.com/office/drawing/2014/main" id="{B5748978-7E10-403A-B147-D5AFE728E2A5}"/>
              </a:ext>
            </a:extLst>
          </p:cNvPr>
          <p:cNvCxnSpPr>
            <a:cxnSpLocks/>
          </p:cNvCxnSpPr>
          <p:nvPr/>
        </p:nvCxnSpPr>
        <p:spPr>
          <a:xfrm>
            <a:off x="7327845" y="1892941"/>
            <a:ext cx="2187216" cy="204236"/>
          </a:xfrm>
          <a:prstGeom prst="straightConnector1">
            <a:avLst/>
          </a:prstGeom>
          <a:ln>
            <a:headEnd w="lg" len="lg"/>
            <a:tailEnd type="triangle" w="lg" len="lg"/>
          </a:ln>
        </p:spPr>
        <p:style>
          <a:lnRef idx="2">
            <a:schemeClr val="accent1"/>
          </a:lnRef>
          <a:fillRef idx="0">
            <a:schemeClr val="accent1"/>
          </a:fillRef>
          <a:effectRef idx="1">
            <a:schemeClr val="accent1"/>
          </a:effectRef>
          <a:fontRef idx="minor">
            <a:schemeClr val="tx1"/>
          </a:fontRef>
        </p:style>
      </p:cxnSp>
      <p:cxnSp>
        <p:nvCxnSpPr>
          <p:cNvPr id="43" name="Straight Arrow Connector 42">
            <a:extLst>
              <a:ext uri="{FF2B5EF4-FFF2-40B4-BE49-F238E27FC236}">
                <a16:creationId xmlns:a16="http://schemas.microsoft.com/office/drawing/2014/main" id="{0AB4FA78-2BFF-4CE6-B8BF-565112594485}"/>
              </a:ext>
            </a:extLst>
          </p:cNvPr>
          <p:cNvCxnSpPr>
            <a:cxnSpLocks/>
          </p:cNvCxnSpPr>
          <p:nvPr/>
        </p:nvCxnSpPr>
        <p:spPr>
          <a:xfrm flipH="1" flipV="1">
            <a:off x="7327846" y="2256691"/>
            <a:ext cx="1922172" cy="171543"/>
          </a:xfrm>
          <a:prstGeom prst="straightConnector1">
            <a:avLst/>
          </a:prstGeom>
          <a:ln>
            <a:solidFill>
              <a:srgbClr val="0070C0"/>
            </a:solidFill>
            <a:tailEnd type="triangle" w="lg" len="lg"/>
          </a:ln>
        </p:spPr>
        <p:style>
          <a:lnRef idx="2">
            <a:schemeClr val="accent1"/>
          </a:lnRef>
          <a:fillRef idx="0">
            <a:schemeClr val="accent1"/>
          </a:fillRef>
          <a:effectRef idx="1">
            <a:schemeClr val="accent1"/>
          </a:effectRef>
          <a:fontRef idx="minor">
            <a:schemeClr val="tx1"/>
          </a:fontRef>
        </p:style>
      </p:cxnSp>
      <p:grpSp>
        <p:nvGrpSpPr>
          <p:cNvPr id="44" name="Group 43">
            <a:extLst>
              <a:ext uri="{FF2B5EF4-FFF2-40B4-BE49-F238E27FC236}">
                <a16:creationId xmlns:a16="http://schemas.microsoft.com/office/drawing/2014/main" id="{AA828170-82BA-43F1-AAB5-2B45BBE2E791}"/>
              </a:ext>
            </a:extLst>
          </p:cNvPr>
          <p:cNvGrpSpPr/>
          <p:nvPr/>
        </p:nvGrpSpPr>
        <p:grpSpPr>
          <a:xfrm>
            <a:off x="3337376" y="1114230"/>
            <a:ext cx="1844166" cy="2000193"/>
            <a:chOff x="675314" y="2876637"/>
            <a:chExt cx="1844166" cy="2000193"/>
          </a:xfrm>
        </p:grpSpPr>
        <p:sp>
          <p:nvSpPr>
            <p:cNvPr id="45" name="Rectangle 44">
              <a:extLst>
                <a:ext uri="{FF2B5EF4-FFF2-40B4-BE49-F238E27FC236}">
                  <a16:creationId xmlns:a16="http://schemas.microsoft.com/office/drawing/2014/main" id="{1DE12DB0-1C37-4D14-9DEE-E03F9001AF45}"/>
                </a:ext>
              </a:extLst>
            </p:cNvPr>
            <p:cNvSpPr/>
            <p:nvPr/>
          </p:nvSpPr>
          <p:spPr>
            <a:xfrm>
              <a:off x="699394" y="2917310"/>
              <a:ext cx="1820086" cy="1959520"/>
            </a:xfrm>
            <a:prstGeom prst="rect">
              <a:avLst/>
            </a:prstGeom>
            <a:ln>
              <a:prstDash val="sysDot"/>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grpSp>
          <p:nvGrpSpPr>
            <p:cNvPr id="46" name="Group 45">
              <a:extLst>
                <a:ext uri="{FF2B5EF4-FFF2-40B4-BE49-F238E27FC236}">
                  <a16:creationId xmlns:a16="http://schemas.microsoft.com/office/drawing/2014/main" id="{4DFFBEB1-E057-4A3F-A454-521E3DB3FCED}"/>
                </a:ext>
              </a:extLst>
            </p:cNvPr>
            <p:cNvGrpSpPr/>
            <p:nvPr/>
          </p:nvGrpSpPr>
          <p:grpSpPr>
            <a:xfrm>
              <a:off x="1183669" y="3072147"/>
              <a:ext cx="1142429" cy="1480278"/>
              <a:chOff x="441320" y="1236275"/>
              <a:chExt cx="1548060" cy="2006465"/>
            </a:xfrm>
          </p:grpSpPr>
          <p:grpSp>
            <p:nvGrpSpPr>
              <p:cNvPr id="48" name="Group 47">
                <a:extLst>
                  <a:ext uri="{FF2B5EF4-FFF2-40B4-BE49-F238E27FC236}">
                    <a16:creationId xmlns:a16="http://schemas.microsoft.com/office/drawing/2014/main" id="{947C3A10-00D5-4D83-BC7C-523E79F79C18}"/>
                  </a:ext>
                </a:extLst>
              </p:cNvPr>
              <p:cNvGrpSpPr/>
              <p:nvPr/>
            </p:nvGrpSpPr>
            <p:grpSpPr>
              <a:xfrm>
                <a:off x="441320" y="1236275"/>
                <a:ext cx="1548060" cy="991717"/>
                <a:chOff x="441320" y="1236275"/>
                <a:chExt cx="1548060" cy="991717"/>
              </a:xfrm>
            </p:grpSpPr>
            <p:sp>
              <p:nvSpPr>
                <p:cNvPr id="55" name="Smiley Face 54">
                  <a:extLst>
                    <a:ext uri="{FF2B5EF4-FFF2-40B4-BE49-F238E27FC236}">
                      <a16:creationId xmlns:a16="http://schemas.microsoft.com/office/drawing/2014/main" id="{C71FA7F1-97D2-4F3D-B7E4-E165122422B6}"/>
                    </a:ext>
                  </a:extLst>
                </p:cNvPr>
                <p:cNvSpPr/>
                <p:nvPr/>
              </p:nvSpPr>
              <p:spPr>
                <a:xfrm>
                  <a:off x="874181" y="1684653"/>
                  <a:ext cx="662609" cy="543339"/>
                </a:xfrm>
                <a:prstGeom prst="smileyFac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56" name="TextBox 55">
                  <a:extLst>
                    <a:ext uri="{FF2B5EF4-FFF2-40B4-BE49-F238E27FC236}">
                      <a16:creationId xmlns:a16="http://schemas.microsoft.com/office/drawing/2014/main" id="{60B32EAB-D954-4E7E-9AAF-217A7FE1CD7C}"/>
                    </a:ext>
                  </a:extLst>
                </p:cNvPr>
                <p:cNvSpPr txBox="1"/>
                <p:nvPr/>
              </p:nvSpPr>
              <p:spPr>
                <a:xfrm>
                  <a:off x="441320" y="1236275"/>
                  <a:ext cx="1548060" cy="876079"/>
                </a:xfrm>
                <a:prstGeom prst="rect">
                  <a:avLst/>
                </a:prstGeom>
                <a:noFill/>
              </p:spPr>
              <p:txBody>
                <a:bodyPr wrap="none" rtlCol="0">
                  <a:spAutoFit/>
                </a:bodyPr>
                <a:lstStyle/>
                <a:p>
                  <a:r>
                    <a:rPr lang="en-GB" dirty="0" err="1"/>
                    <a:t>Ready!API</a:t>
                  </a:r>
                  <a:endParaRPr lang="en-GB" dirty="0"/>
                </a:p>
                <a:p>
                  <a:endParaRPr lang="en-GB" dirty="0"/>
                </a:p>
              </p:txBody>
            </p:sp>
          </p:grpSp>
          <p:cxnSp>
            <p:nvCxnSpPr>
              <p:cNvPr id="49" name="Straight Connector 48">
                <a:extLst>
                  <a:ext uri="{FF2B5EF4-FFF2-40B4-BE49-F238E27FC236}">
                    <a16:creationId xmlns:a16="http://schemas.microsoft.com/office/drawing/2014/main" id="{9EC2E4D1-1E2B-4AF9-A0A8-1DA3E9C27944}"/>
                  </a:ext>
                </a:extLst>
              </p:cNvPr>
              <p:cNvCxnSpPr>
                <a:stCxn id="55" idx="4"/>
              </p:cNvCxnSpPr>
              <p:nvPr/>
            </p:nvCxnSpPr>
            <p:spPr>
              <a:xfrm flipH="1">
                <a:off x="1205485" y="2227992"/>
                <a:ext cx="1" cy="668040"/>
              </a:xfrm>
              <a:prstGeom prst="line">
                <a:avLst/>
              </a:prstGeom>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E67FC74E-9372-48FD-B0D0-A1AA184C2867}"/>
                  </a:ext>
                </a:extLst>
              </p:cNvPr>
              <p:cNvCxnSpPr/>
              <p:nvPr/>
            </p:nvCxnSpPr>
            <p:spPr>
              <a:xfrm>
                <a:off x="874181" y="2403033"/>
                <a:ext cx="662609"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1" name="Straight Connector 50">
                <a:extLst>
                  <a:ext uri="{FF2B5EF4-FFF2-40B4-BE49-F238E27FC236}">
                    <a16:creationId xmlns:a16="http://schemas.microsoft.com/office/drawing/2014/main" id="{3ED2CBFF-85D4-44A4-A002-DE7A2140C048}"/>
                  </a:ext>
                </a:extLst>
              </p:cNvPr>
              <p:cNvCxnSpPr/>
              <p:nvPr/>
            </p:nvCxnSpPr>
            <p:spPr>
              <a:xfrm flipH="1">
                <a:off x="980661" y="2888973"/>
                <a:ext cx="224824" cy="324678"/>
              </a:xfrm>
              <a:prstGeom prst="line">
                <a:avLst/>
              </a:prstGeom>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65019016-0E12-48AB-AEFF-83E758E734D0}"/>
                  </a:ext>
                </a:extLst>
              </p:cNvPr>
              <p:cNvCxnSpPr>
                <a:cxnSpLocks/>
              </p:cNvCxnSpPr>
              <p:nvPr/>
            </p:nvCxnSpPr>
            <p:spPr>
              <a:xfrm>
                <a:off x="1210192" y="2902142"/>
                <a:ext cx="196921" cy="340598"/>
              </a:xfrm>
              <a:prstGeom prst="line">
                <a:avLst/>
              </a:prstGeom>
            </p:spPr>
            <p:style>
              <a:lnRef idx="2">
                <a:schemeClr val="accent1"/>
              </a:lnRef>
              <a:fillRef idx="0">
                <a:schemeClr val="accent1"/>
              </a:fillRef>
              <a:effectRef idx="1">
                <a:schemeClr val="accent1"/>
              </a:effectRef>
              <a:fontRef idx="minor">
                <a:schemeClr val="tx1"/>
              </a:fontRef>
            </p:style>
          </p:cxnSp>
        </p:grpSp>
        <p:sp>
          <p:nvSpPr>
            <p:cNvPr id="47" name="TextBox 46">
              <a:extLst>
                <a:ext uri="{FF2B5EF4-FFF2-40B4-BE49-F238E27FC236}">
                  <a16:creationId xmlns:a16="http://schemas.microsoft.com/office/drawing/2014/main" id="{E1E542E5-4F81-4188-8229-7F864B0C9E86}"/>
                </a:ext>
              </a:extLst>
            </p:cNvPr>
            <p:cNvSpPr txBox="1"/>
            <p:nvPr/>
          </p:nvSpPr>
          <p:spPr>
            <a:xfrm>
              <a:off x="675314" y="2876637"/>
              <a:ext cx="1448561" cy="400110"/>
            </a:xfrm>
            <a:prstGeom prst="rect">
              <a:avLst/>
            </a:prstGeom>
            <a:noFill/>
          </p:spPr>
          <p:txBody>
            <a:bodyPr wrap="square" rtlCol="0">
              <a:spAutoFit/>
            </a:bodyPr>
            <a:lstStyle/>
            <a:p>
              <a:r>
                <a:rPr lang="en-GB" sz="2000" b="1" spc="-1" dirty="0">
                  <a:solidFill>
                    <a:schemeClr val="bg2"/>
                  </a:solidFill>
                  <a:uFill>
                    <a:solidFill>
                      <a:srgbClr val="FFFFFF"/>
                    </a:solidFill>
                  </a:uFill>
                  <a:latin typeface="IBM Plex Sans SemiBold"/>
                  <a:ea typeface="+mj-ea"/>
                  <a:cs typeface="NBS Medium"/>
                </a:rPr>
                <a:t>Test Client</a:t>
              </a:r>
            </a:p>
          </p:txBody>
        </p:sp>
      </p:grpSp>
      <p:cxnSp>
        <p:nvCxnSpPr>
          <p:cNvPr id="57" name="Straight Arrow Connector 56">
            <a:extLst>
              <a:ext uri="{FF2B5EF4-FFF2-40B4-BE49-F238E27FC236}">
                <a16:creationId xmlns:a16="http://schemas.microsoft.com/office/drawing/2014/main" id="{0013DA8D-E9DB-46E7-B585-6DD34E6CD3B7}"/>
              </a:ext>
            </a:extLst>
          </p:cNvPr>
          <p:cNvCxnSpPr>
            <a:cxnSpLocks/>
            <a:endCxn id="59" idx="1"/>
          </p:cNvCxnSpPr>
          <p:nvPr/>
        </p:nvCxnSpPr>
        <p:spPr>
          <a:xfrm>
            <a:off x="4871354" y="2128384"/>
            <a:ext cx="1297185" cy="0"/>
          </a:xfrm>
          <a:prstGeom prst="straightConnector1">
            <a:avLst/>
          </a:prstGeom>
          <a:ln>
            <a:tailEnd type="triangle" w="lg" len="lg"/>
          </a:ln>
        </p:spPr>
        <p:style>
          <a:lnRef idx="2">
            <a:schemeClr val="accent1"/>
          </a:lnRef>
          <a:fillRef idx="0">
            <a:schemeClr val="accent1"/>
          </a:fillRef>
          <a:effectRef idx="1">
            <a:schemeClr val="accent1"/>
          </a:effectRef>
          <a:fontRef idx="minor">
            <a:schemeClr val="tx1"/>
          </a:fontRef>
        </p:style>
      </p:cxnSp>
      <p:grpSp>
        <p:nvGrpSpPr>
          <p:cNvPr id="58" name="Group 57">
            <a:extLst>
              <a:ext uri="{FF2B5EF4-FFF2-40B4-BE49-F238E27FC236}">
                <a16:creationId xmlns:a16="http://schemas.microsoft.com/office/drawing/2014/main" id="{62CE32AC-DF61-43B8-B03E-66F308DDEE74}"/>
              </a:ext>
            </a:extLst>
          </p:cNvPr>
          <p:cNvGrpSpPr/>
          <p:nvPr/>
        </p:nvGrpSpPr>
        <p:grpSpPr>
          <a:xfrm>
            <a:off x="6022995" y="950581"/>
            <a:ext cx="1304850" cy="1625179"/>
            <a:chOff x="5956734" y="3570720"/>
            <a:chExt cx="1304850" cy="1625179"/>
          </a:xfrm>
        </p:grpSpPr>
        <p:sp>
          <p:nvSpPr>
            <p:cNvPr id="59" name="Rectangle 58">
              <a:extLst>
                <a:ext uri="{FF2B5EF4-FFF2-40B4-BE49-F238E27FC236}">
                  <a16:creationId xmlns:a16="http://schemas.microsoft.com/office/drawing/2014/main" id="{5571CE14-B314-415E-A33B-BF443218AE68}"/>
                </a:ext>
              </a:extLst>
            </p:cNvPr>
            <p:cNvSpPr/>
            <p:nvPr/>
          </p:nvSpPr>
          <p:spPr>
            <a:xfrm>
              <a:off x="6102278" y="4301147"/>
              <a:ext cx="1159306" cy="894752"/>
            </a:xfrm>
            <a:prstGeom prst="rect">
              <a:avLst/>
            </a:prstGeom>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dirty="0">
                  <a:ln w="0"/>
                  <a:solidFill>
                    <a:schemeClr val="tx1"/>
                  </a:solidFill>
                  <a:effectLst>
                    <a:outerShdw blurRad="38100" dist="19050" dir="2700000" algn="tl" rotWithShape="0">
                      <a:schemeClr val="dk1">
                        <a:alpha val="40000"/>
                      </a:schemeClr>
                    </a:outerShdw>
                  </a:effectLst>
                </a:rPr>
                <a:t>XXXX</a:t>
              </a:r>
            </a:p>
          </p:txBody>
        </p:sp>
        <p:sp>
          <p:nvSpPr>
            <p:cNvPr id="61" name="Arc 60">
              <a:extLst>
                <a:ext uri="{FF2B5EF4-FFF2-40B4-BE49-F238E27FC236}">
                  <a16:creationId xmlns:a16="http://schemas.microsoft.com/office/drawing/2014/main" id="{7A8DC19E-1B9F-47D2-9534-2AC3A5574168}"/>
                </a:ext>
              </a:extLst>
            </p:cNvPr>
            <p:cNvSpPr/>
            <p:nvPr/>
          </p:nvSpPr>
          <p:spPr>
            <a:xfrm flipH="1">
              <a:off x="6197023" y="3570720"/>
              <a:ext cx="850574" cy="1157715"/>
            </a:xfrm>
            <a:prstGeom prst="arc">
              <a:avLst>
                <a:gd name="adj1" fmla="val 9276821"/>
                <a:gd name="adj2" fmla="val 19641670"/>
              </a:avLst>
            </a:prstGeom>
            <a:ln>
              <a:solidFill>
                <a:schemeClr val="bg2"/>
              </a:solidFill>
              <a:headEnd type="none" w="med" len="med"/>
              <a:tailEnd type="arrow" w="med" len="med"/>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GB"/>
            </a:p>
          </p:txBody>
        </p:sp>
        <p:grpSp>
          <p:nvGrpSpPr>
            <p:cNvPr id="62" name="Group 61">
              <a:extLst>
                <a:ext uri="{FF2B5EF4-FFF2-40B4-BE49-F238E27FC236}">
                  <a16:creationId xmlns:a16="http://schemas.microsoft.com/office/drawing/2014/main" id="{E45BBB8D-295F-450C-841D-ABF5C22D42CF}"/>
                </a:ext>
              </a:extLst>
            </p:cNvPr>
            <p:cNvGrpSpPr/>
            <p:nvPr/>
          </p:nvGrpSpPr>
          <p:grpSpPr>
            <a:xfrm>
              <a:off x="5956734" y="3816779"/>
              <a:ext cx="601457" cy="273590"/>
              <a:chOff x="10747513" y="2001078"/>
              <a:chExt cx="1209260" cy="470233"/>
            </a:xfrm>
          </p:grpSpPr>
          <p:cxnSp>
            <p:nvCxnSpPr>
              <p:cNvPr id="66" name="Connector: Elbow 65">
                <a:extLst>
                  <a:ext uri="{FF2B5EF4-FFF2-40B4-BE49-F238E27FC236}">
                    <a16:creationId xmlns:a16="http://schemas.microsoft.com/office/drawing/2014/main" id="{BBAC6CBC-F47B-4C75-9565-9DC79B37F676}"/>
                  </a:ext>
                </a:extLst>
              </p:cNvPr>
              <p:cNvCxnSpPr>
                <a:cxnSpLocks/>
              </p:cNvCxnSpPr>
              <p:nvPr/>
            </p:nvCxnSpPr>
            <p:spPr>
              <a:xfrm>
                <a:off x="10747513" y="2001078"/>
                <a:ext cx="705678" cy="470233"/>
              </a:xfrm>
              <a:prstGeom prst="bentConnector3">
                <a:avLst>
                  <a:gd name="adj1" fmla="val 50000"/>
                </a:avLst>
              </a:prstGeom>
              <a:ln>
                <a:solidFill>
                  <a:srgbClr val="FFC000"/>
                </a:solidFill>
              </a:ln>
            </p:spPr>
            <p:style>
              <a:lnRef idx="2">
                <a:schemeClr val="accent1"/>
              </a:lnRef>
              <a:fillRef idx="0">
                <a:schemeClr val="accent1"/>
              </a:fillRef>
              <a:effectRef idx="1">
                <a:schemeClr val="accent1"/>
              </a:effectRef>
              <a:fontRef idx="minor">
                <a:schemeClr val="tx1"/>
              </a:fontRef>
            </p:style>
          </p:cxnSp>
          <p:cxnSp>
            <p:nvCxnSpPr>
              <p:cNvPr id="67" name="Connector: Elbow 66">
                <a:extLst>
                  <a:ext uri="{FF2B5EF4-FFF2-40B4-BE49-F238E27FC236}">
                    <a16:creationId xmlns:a16="http://schemas.microsoft.com/office/drawing/2014/main" id="{B73B66B1-205D-416E-B2ED-6A000F9A96A0}"/>
                  </a:ext>
                </a:extLst>
              </p:cNvPr>
              <p:cNvCxnSpPr>
                <a:cxnSpLocks/>
              </p:cNvCxnSpPr>
              <p:nvPr/>
            </p:nvCxnSpPr>
            <p:spPr>
              <a:xfrm rot="10800000" flipV="1">
                <a:off x="11446564" y="2007484"/>
                <a:ext cx="510209" cy="463827"/>
              </a:xfrm>
              <a:prstGeom prst="bentConnector3">
                <a:avLst/>
              </a:prstGeom>
              <a:ln>
                <a:solidFill>
                  <a:srgbClr val="FFC000"/>
                </a:solidFill>
              </a:ln>
            </p:spPr>
            <p:style>
              <a:lnRef idx="2">
                <a:schemeClr val="accent1"/>
              </a:lnRef>
              <a:fillRef idx="0">
                <a:schemeClr val="accent1"/>
              </a:fillRef>
              <a:effectRef idx="1">
                <a:schemeClr val="accent1"/>
              </a:effectRef>
              <a:fontRef idx="minor">
                <a:schemeClr val="tx1"/>
              </a:fontRef>
            </p:style>
          </p:cxnSp>
        </p:grpSp>
        <p:grpSp>
          <p:nvGrpSpPr>
            <p:cNvPr id="63" name="Group 62">
              <a:extLst>
                <a:ext uri="{FF2B5EF4-FFF2-40B4-BE49-F238E27FC236}">
                  <a16:creationId xmlns:a16="http://schemas.microsoft.com/office/drawing/2014/main" id="{F06B766A-17AF-42FA-819E-6E6135F9DAB9}"/>
                </a:ext>
              </a:extLst>
            </p:cNvPr>
            <p:cNvGrpSpPr/>
            <p:nvPr/>
          </p:nvGrpSpPr>
          <p:grpSpPr>
            <a:xfrm>
              <a:off x="6688708" y="4244874"/>
              <a:ext cx="479584" cy="406074"/>
              <a:chOff x="7860140" y="4300330"/>
              <a:chExt cx="583596" cy="808813"/>
            </a:xfrm>
          </p:grpSpPr>
          <p:sp>
            <p:nvSpPr>
              <p:cNvPr id="64" name="Rectangle: Single Corner Snipped 63">
                <a:extLst>
                  <a:ext uri="{FF2B5EF4-FFF2-40B4-BE49-F238E27FC236}">
                    <a16:creationId xmlns:a16="http://schemas.microsoft.com/office/drawing/2014/main" id="{E0D6D581-37EE-41B0-9A47-CADA37FF35EF}"/>
                  </a:ext>
                </a:extLst>
              </p:cNvPr>
              <p:cNvSpPr/>
              <p:nvPr/>
            </p:nvSpPr>
            <p:spPr>
              <a:xfrm>
                <a:off x="7884406" y="4300330"/>
                <a:ext cx="559330" cy="742122"/>
              </a:xfrm>
              <a:prstGeom prst="snip1Rect">
                <a:avLst/>
              </a:prstGeom>
              <a:ln>
                <a:solidFill>
                  <a:srgbClr val="92D050"/>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
            <p:nvSpPr>
              <p:cNvPr id="65" name="TextBox 64">
                <a:extLst>
                  <a:ext uri="{FF2B5EF4-FFF2-40B4-BE49-F238E27FC236}">
                    <a16:creationId xmlns:a16="http://schemas.microsoft.com/office/drawing/2014/main" id="{4088F620-51A3-41B5-B45A-C85C7261F03D}"/>
                  </a:ext>
                </a:extLst>
              </p:cNvPr>
              <p:cNvSpPr txBox="1"/>
              <p:nvPr/>
            </p:nvSpPr>
            <p:spPr>
              <a:xfrm>
                <a:off x="7860140" y="4373512"/>
                <a:ext cx="496230" cy="735631"/>
              </a:xfrm>
              <a:prstGeom prst="rect">
                <a:avLst/>
              </a:prstGeom>
              <a:noFill/>
              <a:ln>
                <a:noFill/>
              </a:ln>
            </p:spPr>
            <p:txBody>
              <a:bodyPr wrap="square" rtlCol="0">
                <a:spAutoFit/>
              </a:bodyPr>
              <a:lstStyle/>
              <a:p>
                <a:r>
                  <a:rPr lang="en-GB" dirty="0"/>
                  <a:t>--</a:t>
                </a:r>
              </a:p>
            </p:txBody>
          </p:sp>
        </p:grpSp>
      </p:grpSp>
      <p:sp>
        <p:nvSpPr>
          <p:cNvPr id="126" name="TextBox 125">
            <a:extLst>
              <a:ext uri="{FF2B5EF4-FFF2-40B4-BE49-F238E27FC236}">
                <a16:creationId xmlns:a16="http://schemas.microsoft.com/office/drawing/2014/main" id="{D4DD4333-1AC5-4A59-8AD3-79152895D674}"/>
              </a:ext>
            </a:extLst>
          </p:cNvPr>
          <p:cNvSpPr txBox="1"/>
          <p:nvPr/>
        </p:nvSpPr>
        <p:spPr>
          <a:xfrm>
            <a:off x="128114" y="3435833"/>
            <a:ext cx="11789761" cy="3477875"/>
          </a:xfrm>
          <a:prstGeom prst="rect">
            <a:avLst/>
          </a:prstGeom>
          <a:noFill/>
        </p:spPr>
        <p:txBody>
          <a:bodyPr wrap="square" rtlCol="0">
            <a:spAutoFit/>
          </a:bodyPr>
          <a:lstStyle/>
          <a:p>
            <a:r>
              <a:rPr lang="en-GB" sz="2000" dirty="0"/>
              <a:t>Test cases should be driven from the functionality described in the </a:t>
            </a:r>
            <a:r>
              <a:rPr lang="en-GB" sz="2000" dirty="0" err="1"/>
              <a:t>func</a:t>
            </a:r>
            <a:r>
              <a:rPr lang="en-GB" sz="2000" dirty="0"/>
              <a:t> spec. e.g.</a:t>
            </a:r>
          </a:p>
          <a:p>
            <a:endParaRPr lang="en-GB" sz="2000" dirty="0"/>
          </a:p>
          <a:p>
            <a:pPr marL="457200" indent="-457200">
              <a:buFontTx/>
              <a:buChar char="-"/>
            </a:pPr>
            <a:r>
              <a:rPr lang="en-GB" sz="2000" dirty="0"/>
              <a:t>Happy Path</a:t>
            </a:r>
          </a:p>
          <a:p>
            <a:pPr marL="457200" indent="-457200">
              <a:buFontTx/>
              <a:buChar char="-"/>
            </a:pPr>
            <a:r>
              <a:rPr lang="en-GB" sz="2000" dirty="0"/>
              <a:t>Functional variants on the happy path (all paths in the flow)</a:t>
            </a:r>
          </a:p>
          <a:p>
            <a:pPr marL="457200" indent="-457200">
              <a:buFontTx/>
              <a:buChar char="-"/>
            </a:pPr>
            <a:r>
              <a:rPr lang="en-GB" sz="2000" dirty="0"/>
              <a:t>Message content of the request sent to a Stub (^ in diagram above)</a:t>
            </a:r>
          </a:p>
          <a:p>
            <a:pPr marL="457200" indent="-457200">
              <a:buFontTx/>
              <a:buChar char="-"/>
            </a:pPr>
            <a:r>
              <a:rPr lang="en-GB" sz="2000" dirty="0"/>
              <a:t>Audit points: Content of message taken from audit Q (* in diagram above)</a:t>
            </a:r>
          </a:p>
          <a:p>
            <a:pPr marL="457200" indent="-457200">
              <a:buFontTx/>
              <a:buChar char="-"/>
            </a:pPr>
            <a:r>
              <a:rPr lang="en-GB" sz="2000" dirty="0" err="1"/>
              <a:t>LRPO</a:t>
            </a:r>
            <a:r>
              <a:rPr lang="en-GB" sz="2000" dirty="0"/>
              <a:t>: Content of message taken from next process/service Q (* in diagram above)</a:t>
            </a:r>
          </a:p>
          <a:p>
            <a:pPr marL="457200" indent="-457200">
              <a:buFontTx/>
              <a:buChar char="-"/>
            </a:pPr>
            <a:r>
              <a:rPr lang="en-GB" sz="2000" dirty="0"/>
              <a:t>Error cases, e.g. schema validation, technical failures in providers to the Stub service, timeouts, service crashes</a:t>
            </a:r>
          </a:p>
          <a:p>
            <a:pPr marL="457200" indent="-457200">
              <a:buFontTx/>
              <a:buChar char="-"/>
            </a:pPr>
            <a:r>
              <a:rPr lang="en-GB" sz="2000" dirty="0"/>
              <a:t>More traditional unit tests, i.e. propagation of security tokens (SAML) and </a:t>
            </a:r>
            <a:r>
              <a:rPr lang="en-GB" sz="2000" dirty="0" err="1"/>
              <a:t>JID’s</a:t>
            </a:r>
            <a:r>
              <a:rPr lang="en-GB" sz="2000" dirty="0"/>
              <a:t>, maintain or set </a:t>
            </a:r>
            <a:r>
              <a:rPr lang="en-GB" sz="2000" dirty="0" err="1"/>
              <a:t>createDateTime</a:t>
            </a:r>
            <a:r>
              <a:rPr lang="en-GB" sz="2000" dirty="0"/>
              <a:t>, tests on other pertinent </a:t>
            </a:r>
            <a:r>
              <a:rPr lang="en-GB" sz="2000" dirty="0" err="1"/>
              <a:t>serviceHeader</a:t>
            </a:r>
            <a:r>
              <a:rPr lang="en-GB" sz="2000" dirty="0"/>
              <a:t> fields, complex logic (e.g. </a:t>
            </a:r>
            <a:r>
              <a:rPr lang="en-GB" sz="2000" dirty="0" err="1"/>
              <a:t>VPE</a:t>
            </a:r>
            <a:r>
              <a:rPr lang="en-GB" sz="2000" dirty="0"/>
              <a:t> age logic)</a:t>
            </a:r>
          </a:p>
        </p:txBody>
      </p:sp>
      <p:sp>
        <p:nvSpPr>
          <p:cNvPr id="3" name="TextBox 2">
            <a:extLst>
              <a:ext uri="{FF2B5EF4-FFF2-40B4-BE49-F238E27FC236}">
                <a16:creationId xmlns:a16="http://schemas.microsoft.com/office/drawing/2014/main" id="{F1603CE1-1236-4EE6-94CD-0CBF54D62978}"/>
              </a:ext>
            </a:extLst>
          </p:cNvPr>
          <p:cNvSpPr txBox="1"/>
          <p:nvPr/>
        </p:nvSpPr>
        <p:spPr>
          <a:xfrm>
            <a:off x="6517285" y="1218935"/>
            <a:ext cx="338554" cy="461665"/>
          </a:xfrm>
          <a:prstGeom prst="rect">
            <a:avLst/>
          </a:prstGeom>
          <a:noFill/>
        </p:spPr>
        <p:txBody>
          <a:bodyPr wrap="none" rtlCol="0">
            <a:spAutoFit/>
          </a:bodyPr>
          <a:lstStyle/>
          <a:p>
            <a:r>
              <a:rPr lang="en-GB" sz="2400" dirty="0"/>
              <a:t>*</a:t>
            </a:r>
          </a:p>
        </p:txBody>
      </p:sp>
      <p:sp>
        <p:nvSpPr>
          <p:cNvPr id="72" name="TextBox 71">
            <a:extLst>
              <a:ext uri="{FF2B5EF4-FFF2-40B4-BE49-F238E27FC236}">
                <a16:creationId xmlns:a16="http://schemas.microsoft.com/office/drawing/2014/main" id="{E3A0739F-84D7-483F-BD0F-48C07D1EFD79}"/>
              </a:ext>
            </a:extLst>
          </p:cNvPr>
          <p:cNvSpPr txBox="1"/>
          <p:nvPr/>
        </p:nvSpPr>
        <p:spPr>
          <a:xfrm>
            <a:off x="9760093" y="1067773"/>
            <a:ext cx="300082" cy="461665"/>
          </a:xfrm>
          <a:prstGeom prst="rect">
            <a:avLst/>
          </a:prstGeom>
          <a:noFill/>
        </p:spPr>
        <p:txBody>
          <a:bodyPr wrap="square" rtlCol="0">
            <a:spAutoFit/>
          </a:bodyPr>
          <a:lstStyle/>
          <a:p>
            <a:r>
              <a:rPr lang="en-GB" sz="2400" dirty="0"/>
              <a:t>^</a:t>
            </a:r>
          </a:p>
        </p:txBody>
      </p:sp>
      <p:sp>
        <p:nvSpPr>
          <p:cNvPr id="73" name="TextBox 72">
            <a:extLst>
              <a:ext uri="{FF2B5EF4-FFF2-40B4-BE49-F238E27FC236}">
                <a16:creationId xmlns:a16="http://schemas.microsoft.com/office/drawing/2014/main" id="{FC6990F1-FB96-4A9B-A413-AC152765B6CF}"/>
              </a:ext>
            </a:extLst>
          </p:cNvPr>
          <p:cNvSpPr txBox="1"/>
          <p:nvPr/>
        </p:nvSpPr>
        <p:spPr>
          <a:xfrm>
            <a:off x="3383874" y="2754986"/>
            <a:ext cx="1355564" cy="400110"/>
          </a:xfrm>
          <a:prstGeom prst="rect">
            <a:avLst/>
          </a:prstGeom>
          <a:noFill/>
        </p:spPr>
        <p:txBody>
          <a:bodyPr wrap="none" rtlCol="0">
            <a:spAutoFit/>
          </a:bodyPr>
          <a:lstStyle/>
          <a:p>
            <a:r>
              <a:rPr lang="en-GB" sz="2000" b="1" dirty="0"/>
              <a:t>Test case N</a:t>
            </a:r>
          </a:p>
        </p:txBody>
      </p:sp>
      <p:sp>
        <p:nvSpPr>
          <p:cNvPr id="74" name="Rectangle 73">
            <a:extLst>
              <a:ext uri="{FF2B5EF4-FFF2-40B4-BE49-F238E27FC236}">
                <a16:creationId xmlns:a16="http://schemas.microsoft.com/office/drawing/2014/main" id="{906E9C14-DBBD-400C-9EDE-222A36C3F516}"/>
              </a:ext>
            </a:extLst>
          </p:cNvPr>
          <p:cNvSpPr/>
          <p:nvPr/>
        </p:nvSpPr>
        <p:spPr>
          <a:xfrm>
            <a:off x="128114" y="3435832"/>
            <a:ext cx="11599429" cy="3422168"/>
          </a:xfrm>
          <a:prstGeom prst="rect">
            <a:avLst/>
          </a:prstGeom>
          <a:noFill/>
          <a:ln w="57150">
            <a:solidFill>
              <a:srgbClr val="00B050"/>
            </a:solidFill>
            <a:prstDash val="sys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cxnSp>
        <p:nvCxnSpPr>
          <p:cNvPr id="75" name="Straight Connector 74">
            <a:extLst>
              <a:ext uri="{FF2B5EF4-FFF2-40B4-BE49-F238E27FC236}">
                <a16:creationId xmlns:a16="http://schemas.microsoft.com/office/drawing/2014/main" id="{BB052DF0-F835-4D39-9345-E1C92897BEBF}"/>
              </a:ext>
            </a:extLst>
          </p:cNvPr>
          <p:cNvCxnSpPr>
            <a:cxnSpLocks/>
            <a:stCxn id="77" idx="2"/>
          </p:cNvCxnSpPr>
          <p:nvPr/>
        </p:nvCxnSpPr>
        <p:spPr>
          <a:xfrm flipH="1">
            <a:off x="128114" y="2943819"/>
            <a:ext cx="3073925" cy="492012"/>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1BC0C770-A411-41A4-B960-5FE3012B77E5}"/>
              </a:ext>
            </a:extLst>
          </p:cNvPr>
          <p:cNvCxnSpPr>
            <a:cxnSpLocks/>
            <a:endCxn id="77" idx="6"/>
          </p:cNvCxnSpPr>
          <p:nvPr/>
        </p:nvCxnSpPr>
        <p:spPr>
          <a:xfrm flipH="1" flipV="1">
            <a:off x="5046205" y="2943819"/>
            <a:ext cx="6681338" cy="492012"/>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sp>
        <p:nvSpPr>
          <p:cNvPr id="77" name="Oval 76">
            <a:extLst>
              <a:ext uri="{FF2B5EF4-FFF2-40B4-BE49-F238E27FC236}">
                <a16:creationId xmlns:a16="http://schemas.microsoft.com/office/drawing/2014/main" id="{4D469449-AFE8-463A-880A-51197E0A3789}"/>
              </a:ext>
            </a:extLst>
          </p:cNvPr>
          <p:cNvSpPr/>
          <p:nvPr/>
        </p:nvSpPr>
        <p:spPr>
          <a:xfrm>
            <a:off x="3202039" y="2595383"/>
            <a:ext cx="1844166" cy="696871"/>
          </a:xfrm>
          <a:prstGeom prst="ellipse">
            <a:avLst/>
          </a:prstGeom>
          <a:noFill/>
          <a:ln w="38100">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nvGrpSpPr>
          <p:cNvPr id="15" name="Group 14">
            <a:extLst>
              <a:ext uri="{FF2B5EF4-FFF2-40B4-BE49-F238E27FC236}">
                <a16:creationId xmlns:a16="http://schemas.microsoft.com/office/drawing/2014/main" id="{11CE03CF-8AE9-44C7-83C2-B18981A0D9E0}"/>
              </a:ext>
            </a:extLst>
          </p:cNvPr>
          <p:cNvGrpSpPr/>
          <p:nvPr/>
        </p:nvGrpSpPr>
        <p:grpSpPr>
          <a:xfrm>
            <a:off x="9774906" y="2664380"/>
            <a:ext cx="835416" cy="572801"/>
            <a:chOff x="10354917" y="4488917"/>
            <a:chExt cx="1325218" cy="887896"/>
          </a:xfrm>
        </p:grpSpPr>
        <p:sp>
          <p:nvSpPr>
            <p:cNvPr id="79" name="Rectangle: Folded Corner 78">
              <a:extLst>
                <a:ext uri="{FF2B5EF4-FFF2-40B4-BE49-F238E27FC236}">
                  <a16:creationId xmlns:a16="http://schemas.microsoft.com/office/drawing/2014/main" id="{25AB148E-A627-41D1-82F6-D91345ED130B}"/>
                </a:ext>
              </a:extLst>
            </p:cNvPr>
            <p:cNvSpPr/>
            <p:nvPr/>
          </p:nvSpPr>
          <p:spPr>
            <a:xfrm>
              <a:off x="10354917" y="4488917"/>
              <a:ext cx="1020418" cy="583096"/>
            </a:xfrm>
            <a:prstGeom prst="foldedCorner">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80" name="Rectangle: Folded Corner 79">
              <a:extLst>
                <a:ext uri="{FF2B5EF4-FFF2-40B4-BE49-F238E27FC236}">
                  <a16:creationId xmlns:a16="http://schemas.microsoft.com/office/drawing/2014/main" id="{8B6DB08E-0555-4271-811B-F69A5F37B9D7}"/>
                </a:ext>
              </a:extLst>
            </p:cNvPr>
            <p:cNvSpPr/>
            <p:nvPr/>
          </p:nvSpPr>
          <p:spPr>
            <a:xfrm>
              <a:off x="10507317" y="4641317"/>
              <a:ext cx="1020418" cy="583096"/>
            </a:xfrm>
            <a:prstGeom prst="foldedCorner">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81" name="Rectangle: Folded Corner 80">
              <a:extLst>
                <a:ext uri="{FF2B5EF4-FFF2-40B4-BE49-F238E27FC236}">
                  <a16:creationId xmlns:a16="http://schemas.microsoft.com/office/drawing/2014/main" id="{7BB6EA86-E9EA-4990-9759-14A440980E6E}"/>
                </a:ext>
              </a:extLst>
            </p:cNvPr>
            <p:cNvSpPr/>
            <p:nvPr/>
          </p:nvSpPr>
          <p:spPr>
            <a:xfrm>
              <a:off x="10659717" y="4793717"/>
              <a:ext cx="1020418" cy="583096"/>
            </a:xfrm>
            <a:prstGeom prst="foldedCorner">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grpSp>
    </p:spTree>
    <p:extLst>
      <p:ext uri="{BB962C8B-B14F-4D97-AF65-F5344CB8AC3E}">
        <p14:creationId xmlns:p14="http://schemas.microsoft.com/office/powerpoint/2010/main" val="18037135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extBox 162">
            <a:extLst>
              <a:ext uri="{FF2B5EF4-FFF2-40B4-BE49-F238E27FC236}">
                <a16:creationId xmlns:a16="http://schemas.microsoft.com/office/drawing/2014/main" id="{BC7C2891-1E72-4C55-89AC-3E122796EBEF}"/>
              </a:ext>
            </a:extLst>
          </p:cNvPr>
          <p:cNvSpPr txBox="1"/>
          <p:nvPr/>
        </p:nvSpPr>
        <p:spPr>
          <a:xfrm>
            <a:off x="4243751" y="-27676"/>
            <a:ext cx="8010060" cy="707886"/>
          </a:xfrm>
          <a:prstGeom prst="rect">
            <a:avLst/>
          </a:prstGeom>
          <a:noFill/>
        </p:spPr>
        <p:txBody>
          <a:bodyPr wrap="square" rtlCol="0">
            <a:spAutoFit/>
          </a:bodyPr>
          <a:lstStyle/>
          <a:p>
            <a:r>
              <a:rPr lang="en-GB" sz="4000" b="1" spc="-1" dirty="0">
                <a:solidFill>
                  <a:schemeClr val="bg2"/>
                </a:solidFill>
                <a:uFill>
                  <a:solidFill>
                    <a:srgbClr val="FFFFFF"/>
                  </a:solidFill>
                </a:uFill>
                <a:latin typeface="IBM Plex Sans SemiBold"/>
                <a:cs typeface="NBS Medium"/>
              </a:rPr>
              <a:t>Service Stub response suggestions</a:t>
            </a:r>
          </a:p>
        </p:txBody>
      </p:sp>
      <p:grpSp>
        <p:nvGrpSpPr>
          <p:cNvPr id="29" name="Group 28">
            <a:extLst>
              <a:ext uri="{FF2B5EF4-FFF2-40B4-BE49-F238E27FC236}">
                <a16:creationId xmlns:a16="http://schemas.microsoft.com/office/drawing/2014/main" id="{5654C8FE-4258-45DF-8590-268F5C3C4304}"/>
              </a:ext>
            </a:extLst>
          </p:cNvPr>
          <p:cNvGrpSpPr/>
          <p:nvPr/>
        </p:nvGrpSpPr>
        <p:grpSpPr>
          <a:xfrm>
            <a:off x="8556585" y="1072078"/>
            <a:ext cx="2654755" cy="2495870"/>
            <a:chOff x="6356723" y="3295331"/>
            <a:chExt cx="2654755" cy="2495870"/>
          </a:xfrm>
        </p:grpSpPr>
        <p:sp>
          <p:nvSpPr>
            <p:cNvPr id="31" name="Rectangle 30">
              <a:extLst>
                <a:ext uri="{FF2B5EF4-FFF2-40B4-BE49-F238E27FC236}">
                  <a16:creationId xmlns:a16="http://schemas.microsoft.com/office/drawing/2014/main" id="{537680A5-927E-4EC7-9769-14DE1F43B47D}"/>
                </a:ext>
              </a:extLst>
            </p:cNvPr>
            <p:cNvSpPr/>
            <p:nvPr/>
          </p:nvSpPr>
          <p:spPr>
            <a:xfrm>
              <a:off x="6356723" y="3332329"/>
              <a:ext cx="2654755" cy="2458872"/>
            </a:xfrm>
            <a:prstGeom prst="rect">
              <a:avLst/>
            </a:prstGeom>
            <a:ln>
              <a:solidFill>
                <a:schemeClr val="accent6"/>
              </a:solidFill>
              <a:prstDash val="sysDot"/>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
          <p:nvSpPr>
            <p:cNvPr id="32" name="Isosceles Triangle 31">
              <a:extLst>
                <a:ext uri="{FF2B5EF4-FFF2-40B4-BE49-F238E27FC236}">
                  <a16:creationId xmlns:a16="http://schemas.microsoft.com/office/drawing/2014/main" id="{31769B47-2B60-4361-B44C-079796EEA0F1}"/>
                </a:ext>
              </a:extLst>
            </p:cNvPr>
            <p:cNvSpPr/>
            <p:nvPr/>
          </p:nvSpPr>
          <p:spPr>
            <a:xfrm>
              <a:off x="6752327" y="3994171"/>
              <a:ext cx="1892530" cy="1384634"/>
            </a:xfrm>
            <a:prstGeom prst="triangle">
              <a:avLst/>
            </a:prstGeom>
            <a:solidFill>
              <a:schemeClr val="bg1"/>
            </a:solidFill>
            <a:ln>
              <a:solidFill>
                <a:schemeClr val="accent6"/>
              </a:solidFill>
              <a:prstDash val="sys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33" name="TextBox 32">
              <a:extLst>
                <a:ext uri="{FF2B5EF4-FFF2-40B4-BE49-F238E27FC236}">
                  <a16:creationId xmlns:a16="http://schemas.microsoft.com/office/drawing/2014/main" id="{6D8F5E22-CFE2-4EFD-B30F-0591B150E7D7}"/>
                </a:ext>
              </a:extLst>
            </p:cNvPr>
            <p:cNvSpPr txBox="1"/>
            <p:nvPr/>
          </p:nvSpPr>
          <p:spPr>
            <a:xfrm>
              <a:off x="6374497" y="3295331"/>
              <a:ext cx="1448561" cy="400110"/>
            </a:xfrm>
            <a:prstGeom prst="rect">
              <a:avLst/>
            </a:prstGeom>
            <a:noFill/>
          </p:spPr>
          <p:txBody>
            <a:bodyPr wrap="square" rtlCol="0">
              <a:spAutoFit/>
            </a:bodyPr>
            <a:lstStyle/>
            <a:p>
              <a:r>
                <a:rPr lang="en-GB" sz="2000" b="1" spc="-1" dirty="0">
                  <a:solidFill>
                    <a:schemeClr val="bg2"/>
                  </a:solidFill>
                  <a:uFill>
                    <a:solidFill>
                      <a:srgbClr val="FFFFFF"/>
                    </a:solidFill>
                  </a:uFill>
                  <a:latin typeface="IBM Plex Sans SemiBold"/>
                  <a:ea typeface="+mj-ea"/>
                  <a:cs typeface="NBS Medium"/>
                </a:rPr>
                <a:t>Stub (</a:t>
              </a:r>
              <a:r>
                <a:rPr lang="en-GB" sz="2000" b="1" spc="-1" dirty="0" err="1">
                  <a:solidFill>
                    <a:schemeClr val="bg2"/>
                  </a:solidFill>
                  <a:uFill>
                    <a:solidFill>
                      <a:srgbClr val="FFFFFF"/>
                    </a:solidFill>
                  </a:uFill>
                  <a:latin typeface="IBM Plex Sans SemiBold"/>
                  <a:ea typeface="+mj-ea"/>
                  <a:cs typeface="NBS Medium"/>
                </a:rPr>
                <a:t>Virt</a:t>
              </a:r>
              <a:r>
                <a:rPr lang="en-GB" sz="2000" b="1" spc="-1" dirty="0">
                  <a:solidFill>
                    <a:schemeClr val="bg2"/>
                  </a:solidFill>
                  <a:uFill>
                    <a:solidFill>
                      <a:srgbClr val="FFFFFF"/>
                    </a:solidFill>
                  </a:uFill>
                  <a:latin typeface="IBM Plex Sans SemiBold"/>
                  <a:ea typeface="+mj-ea"/>
                  <a:cs typeface="NBS Medium"/>
                </a:rPr>
                <a:t>)</a:t>
              </a:r>
            </a:p>
          </p:txBody>
        </p:sp>
        <p:grpSp>
          <p:nvGrpSpPr>
            <p:cNvPr id="34" name="Group 33">
              <a:extLst>
                <a:ext uri="{FF2B5EF4-FFF2-40B4-BE49-F238E27FC236}">
                  <a16:creationId xmlns:a16="http://schemas.microsoft.com/office/drawing/2014/main" id="{BEDCA7F0-0137-4091-8EBA-FB3B68A67583}"/>
                </a:ext>
              </a:extLst>
            </p:cNvPr>
            <p:cNvGrpSpPr/>
            <p:nvPr/>
          </p:nvGrpSpPr>
          <p:grpSpPr>
            <a:xfrm>
              <a:off x="7823058" y="3503525"/>
              <a:ext cx="1006655" cy="1026385"/>
              <a:chOff x="7666680" y="2946626"/>
              <a:chExt cx="1381911" cy="1157715"/>
            </a:xfrm>
          </p:grpSpPr>
          <p:grpSp>
            <p:nvGrpSpPr>
              <p:cNvPr id="35" name="Group 34">
                <a:extLst>
                  <a:ext uri="{FF2B5EF4-FFF2-40B4-BE49-F238E27FC236}">
                    <a16:creationId xmlns:a16="http://schemas.microsoft.com/office/drawing/2014/main" id="{EAE792EA-B0FA-4FE3-93AC-637C37CB4A19}"/>
                  </a:ext>
                </a:extLst>
              </p:cNvPr>
              <p:cNvGrpSpPr/>
              <p:nvPr/>
            </p:nvGrpSpPr>
            <p:grpSpPr>
              <a:xfrm>
                <a:off x="8447134" y="3446104"/>
                <a:ext cx="601457" cy="273590"/>
                <a:chOff x="10747513" y="2001078"/>
                <a:chExt cx="1209260" cy="470233"/>
              </a:xfrm>
            </p:grpSpPr>
            <p:cxnSp>
              <p:nvCxnSpPr>
                <p:cNvPr id="40" name="Connector: Elbow 39">
                  <a:extLst>
                    <a:ext uri="{FF2B5EF4-FFF2-40B4-BE49-F238E27FC236}">
                      <a16:creationId xmlns:a16="http://schemas.microsoft.com/office/drawing/2014/main" id="{13B4C77F-7AE6-4BFB-A9A1-242E535A6D45}"/>
                    </a:ext>
                  </a:extLst>
                </p:cNvPr>
                <p:cNvCxnSpPr>
                  <a:cxnSpLocks/>
                </p:cNvCxnSpPr>
                <p:nvPr/>
              </p:nvCxnSpPr>
              <p:spPr>
                <a:xfrm>
                  <a:off x="10747513" y="2001078"/>
                  <a:ext cx="705678" cy="470233"/>
                </a:xfrm>
                <a:prstGeom prst="bentConnector3">
                  <a:avLst>
                    <a:gd name="adj1" fmla="val 50000"/>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41" name="Connector: Elbow 40">
                  <a:extLst>
                    <a:ext uri="{FF2B5EF4-FFF2-40B4-BE49-F238E27FC236}">
                      <a16:creationId xmlns:a16="http://schemas.microsoft.com/office/drawing/2014/main" id="{3F6915D8-90EF-418F-A6E0-6D2F52DD9D3C}"/>
                    </a:ext>
                  </a:extLst>
                </p:cNvPr>
                <p:cNvCxnSpPr>
                  <a:cxnSpLocks/>
                </p:cNvCxnSpPr>
                <p:nvPr/>
              </p:nvCxnSpPr>
              <p:spPr>
                <a:xfrm rot="10800000" flipV="1">
                  <a:off x="11446564" y="2007484"/>
                  <a:ext cx="510209" cy="463827"/>
                </a:xfrm>
                <a:prstGeom prst="bentConnector3">
                  <a:avLst/>
                </a:prstGeom>
                <a:ln>
                  <a:solidFill>
                    <a:schemeClr val="accent6"/>
                  </a:solidFill>
                </a:ln>
              </p:spPr>
              <p:style>
                <a:lnRef idx="2">
                  <a:schemeClr val="accent1"/>
                </a:lnRef>
                <a:fillRef idx="0">
                  <a:schemeClr val="accent1"/>
                </a:fillRef>
                <a:effectRef idx="1">
                  <a:schemeClr val="accent1"/>
                </a:effectRef>
                <a:fontRef idx="minor">
                  <a:schemeClr val="tx1"/>
                </a:fontRef>
              </p:style>
            </p:cxnSp>
          </p:grpSp>
          <p:grpSp>
            <p:nvGrpSpPr>
              <p:cNvPr id="36" name="Group 35">
                <a:extLst>
                  <a:ext uri="{FF2B5EF4-FFF2-40B4-BE49-F238E27FC236}">
                    <a16:creationId xmlns:a16="http://schemas.microsoft.com/office/drawing/2014/main" id="{564C3F2C-6249-4B19-B13C-02D38DFE1AB9}"/>
                  </a:ext>
                </a:extLst>
              </p:cNvPr>
              <p:cNvGrpSpPr/>
              <p:nvPr/>
            </p:nvGrpSpPr>
            <p:grpSpPr>
              <a:xfrm>
                <a:off x="7666680" y="3189238"/>
                <a:ext cx="602229" cy="504080"/>
                <a:chOff x="7860139" y="4241482"/>
                <a:chExt cx="583597" cy="800970"/>
              </a:xfrm>
            </p:grpSpPr>
            <p:sp>
              <p:nvSpPr>
                <p:cNvPr id="38" name="Rectangle: Single Corner Snipped 37">
                  <a:extLst>
                    <a:ext uri="{FF2B5EF4-FFF2-40B4-BE49-F238E27FC236}">
                      <a16:creationId xmlns:a16="http://schemas.microsoft.com/office/drawing/2014/main" id="{509A3E46-555E-401B-9BED-AF1CB0908900}"/>
                    </a:ext>
                  </a:extLst>
                </p:cNvPr>
                <p:cNvSpPr/>
                <p:nvPr/>
              </p:nvSpPr>
              <p:spPr>
                <a:xfrm>
                  <a:off x="7884406" y="4300330"/>
                  <a:ext cx="559330" cy="742122"/>
                </a:xfrm>
                <a:prstGeom prst="snip1Rect">
                  <a:avLst/>
                </a:prstGeom>
                <a:ln>
                  <a:solidFill>
                    <a:schemeClr val="accent4">
                      <a:lumMod val="60000"/>
                      <a:lumOff val="40000"/>
                    </a:schemeClr>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
              <p:nvSpPr>
                <p:cNvPr id="39" name="TextBox 38">
                  <a:extLst>
                    <a:ext uri="{FF2B5EF4-FFF2-40B4-BE49-F238E27FC236}">
                      <a16:creationId xmlns:a16="http://schemas.microsoft.com/office/drawing/2014/main" id="{3577997D-7C0E-47E9-8A2B-926B42F8ABAB}"/>
                    </a:ext>
                  </a:extLst>
                </p:cNvPr>
                <p:cNvSpPr txBox="1"/>
                <p:nvPr/>
              </p:nvSpPr>
              <p:spPr>
                <a:xfrm>
                  <a:off x="7860139" y="4241482"/>
                  <a:ext cx="522121" cy="661950"/>
                </a:xfrm>
                <a:prstGeom prst="rect">
                  <a:avLst/>
                </a:prstGeom>
                <a:noFill/>
              </p:spPr>
              <p:txBody>
                <a:bodyPr wrap="square" rtlCol="0">
                  <a:spAutoFit/>
                </a:bodyPr>
                <a:lstStyle/>
                <a:p>
                  <a:r>
                    <a:rPr lang="en-GB" dirty="0"/>
                    <a:t>---</a:t>
                  </a:r>
                </a:p>
              </p:txBody>
            </p:sp>
          </p:grpSp>
          <p:sp>
            <p:nvSpPr>
              <p:cNvPr id="37" name="Arc 36">
                <a:extLst>
                  <a:ext uri="{FF2B5EF4-FFF2-40B4-BE49-F238E27FC236}">
                    <a16:creationId xmlns:a16="http://schemas.microsoft.com/office/drawing/2014/main" id="{FA97FED7-D11A-4648-89AA-D24D1511A083}"/>
                  </a:ext>
                </a:extLst>
              </p:cNvPr>
              <p:cNvSpPr/>
              <p:nvPr/>
            </p:nvSpPr>
            <p:spPr>
              <a:xfrm>
                <a:off x="7978909" y="2946626"/>
                <a:ext cx="757060" cy="1157715"/>
              </a:xfrm>
              <a:prstGeom prst="arc">
                <a:avLst>
                  <a:gd name="adj1" fmla="val 13525551"/>
                  <a:gd name="adj2" fmla="val 21295094"/>
                </a:avLst>
              </a:prstGeom>
              <a:ln>
                <a:headEnd type="none" w="med" len="med"/>
                <a:tailEnd type="arrow" w="med" len="med"/>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GB"/>
              </a:p>
            </p:txBody>
          </p:sp>
        </p:grpSp>
      </p:grpSp>
      <p:cxnSp>
        <p:nvCxnSpPr>
          <p:cNvPr id="42" name="Straight Arrow Connector 41">
            <a:extLst>
              <a:ext uri="{FF2B5EF4-FFF2-40B4-BE49-F238E27FC236}">
                <a16:creationId xmlns:a16="http://schemas.microsoft.com/office/drawing/2014/main" id="{B5748978-7E10-403A-B147-D5AFE728E2A5}"/>
              </a:ext>
            </a:extLst>
          </p:cNvPr>
          <p:cNvCxnSpPr>
            <a:cxnSpLocks/>
          </p:cNvCxnSpPr>
          <p:nvPr/>
        </p:nvCxnSpPr>
        <p:spPr>
          <a:xfrm>
            <a:off x="7327845" y="2154193"/>
            <a:ext cx="2187216" cy="204236"/>
          </a:xfrm>
          <a:prstGeom prst="straightConnector1">
            <a:avLst/>
          </a:prstGeom>
          <a:ln>
            <a:headEnd w="lg" len="lg"/>
            <a:tailEnd type="triangle" w="lg" len="lg"/>
          </a:ln>
        </p:spPr>
        <p:style>
          <a:lnRef idx="2">
            <a:schemeClr val="accent1"/>
          </a:lnRef>
          <a:fillRef idx="0">
            <a:schemeClr val="accent1"/>
          </a:fillRef>
          <a:effectRef idx="1">
            <a:schemeClr val="accent1"/>
          </a:effectRef>
          <a:fontRef idx="minor">
            <a:schemeClr val="tx1"/>
          </a:fontRef>
        </p:style>
      </p:cxnSp>
      <p:cxnSp>
        <p:nvCxnSpPr>
          <p:cNvPr id="43" name="Straight Arrow Connector 42">
            <a:extLst>
              <a:ext uri="{FF2B5EF4-FFF2-40B4-BE49-F238E27FC236}">
                <a16:creationId xmlns:a16="http://schemas.microsoft.com/office/drawing/2014/main" id="{0AB4FA78-2BFF-4CE6-B8BF-565112594485}"/>
              </a:ext>
            </a:extLst>
          </p:cNvPr>
          <p:cNvCxnSpPr>
            <a:cxnSpLocks/>
          </p:cNvCxnSpPr>
          <p:nvPr/>
        </p:nvCxnSpPr>
        <p:spPr>
          <a:xfrm flipH="1" flipV="1">
            <a:off x="7327846" y="2517943"/>
            <a:ext cx="1922172" cy="171543"/>
          </a:xfrm>
          <a:prstGeom prst="straightConnector1">
            <a:avLst/>
          </a:prstGeom>
          <a:ln>
            <a:solidFill>
              <a:srgbClr val="0070C0"/>
            </a:solidFill>
            <a:tailEnd type="triangle" w="lg" len="lg"/>
          </a:ln>
        </p:spPr>
        <p:style>
          <a:lnRef idx="2">
            <a:schemeClr val="accent1"/>
          </a:lnRef>
          <a:fillRef idx="0">
            <a:schemeClr val="accent1"/>
          </a:fillRef>
          <a:effectRef idx="1">
            <a:schemeClr val="accent1"/>
          </a:effectRef>
          <a:fontRef idx="minor">
            <a:schemeClr val="tx1"/>
          </a:fontRef>
        </p:style>
      </p:cxnSp>
      <p:grpSp>
        <p:nvGrpSpPr>
          <p:cNvPr id="44" name="Group 43">
            <a:extLst>
              <a:ext uri="{FF2B5EF4-FFF2-40B4-BE49-F238E27FC236}">
                <a16:creationId xmlns:a16="http://schemas.microsoft.com/office/drawing/2014/main" id="{AA828170-82BA-43F1-AAB5-2B45BBE2E791}"/>
              </a:ext>
            </a:extLst>
          </p:cNvPr>
          <p:cNvGrpSpPr/>
          <p:nvPr/>
        </p:nvGrpSpPr>
        <p:grpSpPr>
          <a:xfrm>
            <a:off x="3337376" y="1375482"/>
            <a:ext cx="1844166" cy="2000193"/>
            <a:chOff x="675314" y="2876637"/>
            <a:chExt cx="1844166" cy="2000193"/>
          </a:xfrm>
        </p:grpSpPr>
        <p:sp>
          <p:nvSpPr>
            <p:cNvPr id="45" name="Rectangle 44">
              <a:extLst>
                <a:ext uri="{FF2B5EF4-FFF2-40B4-BE49-F238E27FC236}">
                  <a16:creationId xmlns:a16="http://schemas.microsoft.com/office/drawing/2014/main" id="{1DE12DB0-1C37-4D14-9DEE-E03F9001AF45}"/>
                </a:ext>
              </a:extLst>
            </p:cNvPr>
            <p:cNvSpPr/>
            <p:nvPr/>
          </p:nvSpPr>
          <p:spPr>
            <a:xfrm>
              <a:off x="699394" y="2917310"/>
              <a:ext cx="1820086" cy="1959520"/>
            </a:xfrm>
            <a:prstGeom prst="rect">
              <a:avLst/>
            </a:prstGeom>
            <a:ln>
              <a:prstDash val="sysDot"/>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grpSp>
          <p:nvGrpSpPr>
            <p:cNvPr id="46" name="Group 45">
              <a:extLst>
                <a:ext uri="{FF2B5EF4-FFF2-40B4-BE49-F238E27FC236}">
                  <a16:creationId xmlns:a16="http://schemas.microsoft.com/office/drawing/2014/main" id="{4DFFBEB1-E057-4A3F-A454-521E3DB3FCED}"/>
                </a:ext>
              </a:extLst>
            </p:cNvPr>
            <p:cNvGrpSpPr/>
            <p:nvPr/>
          </p:nvGrpSpPr>
          <p:grpSpPr>
            <a:xfrm>
              <a:off x="1208890" y="3070706"/>
              <a:ext cx="1142429" cy="1481720"/>
              <a:chOff x="475496" y="1234321"/>
              <a:chExt cx="1548060" cy="2008419"/>
            </a:xfrm>
          </p:grpSpPr>
          <p:grpSp>
            <p:nvGrpSpPr>
              <p:cNvPr id="48" name="Group 47">
                <a:extLst>
                  <a:ext uri="{FF2B5EF4-FFF2-40B4-BE49-F238E27FC236}">
                    <a16:creationId xmlns:a16="http://schemas.microsoft.com/office/drawing/2014/main" id="{947C3A10-00D5-4D83-BC7C-523E79F79C18}"/>
                  </a:ext>
                </a:extLst>
              </p:cNvPr>
              <p:cNvGrpSpPr/>
              <p:nvPr/>
            </p:nvGrpSpPr>
            <p:grpSpPr>
              <a:xfrm>
                <a:off x="475496" y="1234321"/>
                <a:ext cx="1548060" cy="993671"/>
                <a:chOff x="475496" y="1234321"/>
                <a:chExt cx="1548060" cy="993671"/>
              </a:xfrm>
            </p:grpSpPr>
            <p:sp>
              <p:nvSpPr>
                <p:cNvPr id="55" name="Smiley Face 54">
                  <a:extLst>
                    <a:ext uri="{FF2B5EF4-FFF2-40B4-BE49-F238E27FC236}">
                      <a16:creationId xmlns:a16="http://schemas.microsoft.com/office/drawing/2014/main" id="{C71FA7F1-97D2-4F3D-B7E4-E165122422B6}"/>
                    </a:ext>
                  </a:extLst>
                </p:cNvPr>
                <p:cNvSpPr/>
                <p:nvPr/>
              </p:nvSpPr>
              <p:spPr>
                <a:xfrm>
                  <a:off x="874181" y="1684653"/>
                  <a:ext cx="662609" cy="543339"/>
                </a:xfrm>
                <a:prstGeom prst="smileyFac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56" name="TextBox 55">
                  <a:extLst>
                    <a:ext uri="{FF2B5EF4-FFF2-40B4-BE49-F238E27FC236}">
                      <a16:creationId xmlns:a16="http://schemas.microsoft.com/office/drawing/2014/main" id="{60B32EAB-D954-4E7E-9AAF-217A7FE1CD7C}"/>
                    </a:ext>
                  </a:extLst>
                </p:cNvPr>
                <p:cNvSpPr txBox="1"/>
                <p:nvPr/>
              </p:nvSpPr>
              <p:spPr>
                <a:xfrm>
                  <a:off x="475496" y="1234321"/>
                  <a:ext cx="1548060" cy="876079"/>
                </a:xfrm>
                <a:prstGeom prst="rect">
                  <a:avLst/>
                </a:prstGeom>
                <a:noFill/>
              </p:spPr>
              <p:txBody>
                <a:bodyPr wrap="none" rtlCol="0">
                  <a:spAutoFit/>
                </a:bodyPr>
                <a:lstStyle/>
                <a:p>
                  <a:r>
                    <a:rPr lang="en-GB" dirty="0" err="1"/>
                    <a:t>Ready!API</a:t>
                  </a:r>
                  <a:endParaRPr lang="en-GB" dirty="0"/>
                </a:p>
                <a:p>
                  <a:endParaRPr lang="en-GB" dirty="0"/>
                </a:p>
              </p:txBody>
            </p:sp>
          </p:grpSp>
          <p:cxnSp>
            <p:nvCxnSpPr>
              <p:cNvPr id="49" name="Straight Connector 48">
                <a:extLst>
                  <a:ext uri="{FF2B5EF4-FFF2-40B4-BE49-F238E27FC236}">
                    <a16:creationId xmlns:a16="http://schemas.microsoft.com/office/drawing/2014/main" id="{9EC2E4D1-1E2B-4AF9-A0A8-1DA3E9C27944}"/>
                  </a:ext>
                </a:extLst>
              </p:cNvPr>
              <p:cNvCxnSpPr>
                <a:stCxn id="55" idx="4"/>
              </p:cNvCxnSpPr>
              <p:nvPr/>
            </p:nvCxnSpPr>
            <p:spPr>
              <a:xfrm flipH="1">
                <a:off x="1205485" y="2227992"/>
                <a:ext cx="1" cy="668040"/>
              </a:xfrm>
              <a:prstGeom prst="line">
                <a:avLst/>
              </a:prstGeom>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E67FC74E-9372-48FD-B0D0-A1AA184C2867}"/>
                  </a:ext>
                </a:extLst>
              </p:cNvPr>
              <p:cNvCxnSpPr/>
              <p:nvPr/>
            </p:nvCxnSpPr>
            <p:spPr>
              <a:xfrm>
                <a:off x="874181" y="2403033"/>
                <a:ext cx="662609"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1" name="Straight Connector 50">
                <a:extLst>
                  <a:ext uri="{FF2B5EF4-FFF2-40B4-BE49-F238E27FC236}">
                    <a16:creationId xmlns:a16="http://schemas.microsoft.com/office/drawing/2014/main" id="{3ED2CBFF-85D4-44A4-A002-DE7A2140C048}"/>
                  </a:ext>
                </a:extLst>
              </p:cNvPr>
              <p:cNvCxnSpPr/>
              <p:nvPr/>
            </p:nvCxnSpPr>
            <p:spPr>
              <a:xfrm flipH="1">
                <a:off x="980661" y="2888973"/>
                <a:ext cx="224824" cy="324678"/>
              </a:xfrm>
              <a:prstGeom prst="line">
                <a:avLst/>
              </a:prstGeom>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65019016-0E12-48AB-AEFF-83E758E734D0}"/>
                  </a:ext>
                </a:extLst>
              </p:cNvPr>
              <p:cNvCxnSpPr>
                <a:cxnSpLocks/>
              </p:cNvCxnSpPr>
              <p:nvPr/>
            </p:nvCxnSpPr>
            <p:spPr>
              <a:xfrm>
                <a:off x="1210192" y="2902142"/>
                <a:ext cx="196921" cy="340598"/>
              </a:xfrm>
              <a:prstGeom prst="line">
                <a:avLst/>
              </a:prstGeom>
            </p:spPr>
            <p:style>
              <a:lnRef idx="2">
                <a:schemeClr val="accent1"/>
              </a:lnRef>
              <a:fillRef idx="0">
                <a:schemeClr val="accent1"/>
              </a:fillRef>
              <a:effectRef idx="1">
                <a:schemeClr val="accent1"/>
              </a:effectRef>
              <a:fontRef idx="minor">
                <a:schemeClr val="tx1"/>
              </a:fontRef>
            </p:style>
          </p:cxnSp>
        </p:grpSp>
        <p:sp>
          <p:nvSpPr>
            <p:cNvPr id="47" name="TextBox 46">
              <a:extLst>
                <a:ext uri="{FF2B5EF4-FFF2-40B4-BE49-F238E27FC236}">
                  <a16:creationId xmlns:a16="http://schemas.microsoft.com/office/drawing/2014/main" id="{E1E542E5-4F81-4188-8229-7F864B0C9E86}"/>
                </a:ext>
              </a:extLst>
            </p:cNvPr>
            <p:cNvSpPr txBox="1"/>
            <p:nvPr/>
          </p:nvSpPr>
          <p:spPr>
            <a:xfrm>
              <a:off x="675314" y="2876637"/>
              <a:ext cx="1448561" cy="400110"/>
            </a:xfrm>
            <a:prstGeom prst="rect">
              <a:avLst/>
            </a:prstGeom>
            <a:noFill/>
          </p:spPr>
          <p:txBody>
            <a:bodyPr wrap="square" rtlCol="0">
              <a:spAutoFit/>
            </a:bodyPr>
            <a:lstStyle/>
            <a:p>
              <a:r>
                <a:rPr lang="en-GB" sz="2000" b="1" spc="-1" dirty="0">
                  <a:solidFill>
                    <a:schemeClr val="bg2"/>
                  </a:solidFill>
                  <a:uFill>
                    <a:solidFill>
                      <a:srgbClr val="FFFFFF"/>
                    </a:solidFill>
                  </a:uFill>
                  <a:latin typeface="IBM Plex Sans SemiBold"/>
                  <a:ea typeface="+mj-ea"/>
                  <a:cs typeface="NBS Medium"/>
                </a:rPr>
                <a:t>Test Client</a:t>
              </a:r>
            </a:p>
          </p:txBody>
        </p:sp>
      </p:grpSp>
      <p:cxnSp>
        <p:nvCxnSpPr>
          <p:cNvPr id="57" name="Straight Arrow Connector 56">
            <a:extLst>
              <a:ext uri="{FF2B5EF4-FFF2-40B4-BE49-F238E27FC236}">
                <a16:creationId xmlns:a16="http://schemas.microsoft.com/office/drawing/2014/main" id="{0013DA8D-E9DB-46E7-B585-6DD34E6CD3B7}"/>
              </a:ext>
            </a:extLst>
          </p:cNvPr>
          <p:cNvCxnSpPr>
            <a:cxnSpLocks/>
            <a:endCxn id="59" idx="1"/>
          </p:cNvCxnSpPr>
          <p:nvPr/>
        </p:nvCxnSpPr>
        <p:spPr>
          <a:xfrm>
            <a:off x="4871354" y="2389636"/>
            <a:ext cx="1297185" cy="0"/>
          </a:xfrm>
          <a:prstGeom prst="straightConnector1">
            <a:avLst/>
          </a:prstGeom>
          <a:ln>
            <a:tailEnd type="triangle" w="lg" len="lg"/>
          </a:ln>
        </p:spPr>
        <p:style>
          <a:lnRef idx="2">
            <a:schemeClr val="accent1"/>
          </a:lnRef>
          <a:fillRef idx="0">
            <a:schemeClr val="accent1"/>
          </a:fillRef>
          <a:effectRef idx="1">
            <a:schemeClr val="accent1"/>
          </a:effectRef>
          <a:fontRef idx="minor">
            <a:schemeClr val="tx1"/>
          </a:fontRef>
        </p:style>
      </p:cxnSp>
      <p:grpSp>
        <p:nvGrpSpPr>
          <p:cNvPr id="58" name="Group 57">
            <a:extLst>
              <a:ext uri="{FF2B5EF4-FFF2-40B4-BE49-F238E27FC236}">
                <a16:creationId xmlns:a16="http://schemas.microsoft.com/office/drawing/2014/main" id="{62CE32AC-DF61-43B8-B03E-66F308DDEE74}"/>
              </a:ext>
            </a:extLst>
          </p:cNvPr>
          <p:cNvGrpSpPr/>
          <p:nvPr/>
        </p:nvGrpSpPr>
        <p:grpSpPr>
          <a:xfrm>
            <a:off x="6022995" y="1211833"/>
            <a:ext cx="1304850" cy="1625179"/>
            <a:chOff x="5956734" y="3570720"/>
            <a:chExt cx="1304850" cy="1625179"/>
          </a:xfrm>
        </p:grpSpPr>
        <p:sp>
          <p:nvSpPr>
            <p:cNvPr id="59" name="Rectangle 58">
              <a:extLst>
                <a:ext uri="{FF2B5EF4-FFF2-40B4-BE49-F238E27FC236}">
                  <a16:creationId xmlns:a16="http://schemas.microsoft.com/office/drawing/2014/main" id="{5571CE14-B314-415E-A33B-BF443218AE68}"/>
                </a:ext>
              </a:extLst>
            </p:cNvPr>
            <p:cNvSpPr/>
            <p:nvPr/>
          </p:nvSpPr>
          <p:spPr>
            <a:xfrm>
              <a:off x="6102278" y="4301147"/>
              <a:ext cx="1159306" cy="894752"/>
            </a:xfrm>
            <a:prstGeom prst="rect">
              <a:avLst/>
            </a:prstGeom>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dirty="0">
                  <a:ln w="0"/>
                  <a:solidFill>
                    <a:schemeClr val="tx1"/>
                  </a:solidFill>
                  <a:effectLst>
                    <a:outerShdw blurRad="38100" dist="19050" dir="2700000" algn="tl" rotWithShape="0">
                      <a:schemeClr val="dk1">
                        <a:alpha val="40000"/>
                      </a:schemeClr>
                    </a:outerShdw>
                  </a:effectLst>
                </a:rPr>
                <a:t>XXXX</a:t>
              </a:r>
            </a:p>
          </p:txBody>
        </p:sp>
        <p:sp>
          <p:nvSpPr>
            <p:cNvPr id="61" name="Arc 60">
              <a:extLst>
                <a:ext uri="{FF2B5EF4-FFF2-40B4-BE49-F238E27FC236}">
                  <a16:creationId xmlns:a16="http://schemas.microsoft.com/office/drawing/2014/main" id="{7A8DC19E-1B9F-47D2-9534-2AC3A5574168}"/>
                </a:ext>
              </a:extLst>
            </p:cNvPr>
            <p:cNvSpPr/>
            <p:nvPr/>
          </p:nvSpPr>
          <p:spPr>
            <a:xfrm flipH="1">
              <a:off x="6197023" y="3570720"/>
              <a:ext cx="850574" cy="1157715"/>
            </a:xfrm>
            <a:prstGeom prst="arc">
              <a:avLst>
                <a:gd name="adj1" fmla="val 9276821"/>
                <a:gd name="adj2" fmla="val 19641670"/>
              </a:avLst>
            </a:prstGeom>
            <a:ln>
              <a:solidFill>
                <a:schemeClr val="bg2"/>
              </a:solidFill>
              <a:headEnd type="none" w="med" len="med"/>
              <a:tailEnd type="arrow" w="med" len="med"/>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GB"/>
            </a:p>
          </p:txBody>
        </p:sp>
        <p:grpSp>
          <p:nvGrpSpPr>
            <p:cNvPr id="62" name="Group 61">
              <a:extLst>
                <a:ext uri="{FF2B5EF4-FFF2-40B4-BE49-F238E27FC236}">
                  <a16:creationId xmlns:a16="http://schemas.microsoft.com/office/drawing/2014/main" id="{E45BBB8D-295F-450C-841D-ABF5C22D42CF}"/>
                </a:ext>
              </a:extLst>
            </p:cNvPr>
            <p:cNvGrpSpPr/>
            <p:nvPr/>
          </p:nvGrpSpPr>
          <p:grpSpPr>
            <a:xfrm>
              <a:off x="5956734" y="3816779"/>
              <a:ext cx="601457" cy="273590"/>
              <a:chOff x="10747513" y="2001078"/>
              <a:chExt cx="1209260" cy="470233"/>
            </a:xfrm>
          </p:grpSpPr>
          <p:cxnSp>
            <p:nvCxnSpPr>
              <p:cNvPr id="66" name="Connector: Elbow 65">
                <a:extLst>
                  <a:ext uri="{FF2B5EF4-FFF2-40B4-BE49-F238E27FC236}">
                    <a16:creationId xmlns:a16="http://schemas.microsoft.com/office/drawing/2014/main" id="{BBAC6CBC-F47B-4C75-9565-9DC79B37F676}"/>
                  </a:ext>
                </a:extLst>
              </p:cNvPr>
              <p:cNvCxnSpPr>
                <a:cxnSpLocks/>
              </p:cNvCxnSpPr>
              <p:nvPr/>
            </p:nvCxnSpPr>
            <p:spPr>
              <a:xfrm>
                <a:off x="10747513" y="2001078"/>
                <a:ext cx="705678" cy="470233"/>
              </a:xfrm>
              <a:prstGeom prst="bentConnector3">
                <a:avLst>
                  <a:gd name="adj1" fmla="val 50000"/>
                </a:avLst>
              </a:prstGeom>
              <a:ln>
                <a:solidFill>
                  <a:srgbClr val="FFC000"/>
                </a:solidFill>
              </a:ln>
            </p:spPr>
            <p:style>
              <a:lnRef idx="2">
                <a:schemeClr val="accent1"/>
              </a:lnRef>
              <a:fillRef idx="0">
                <a:schemeClr val="accent1"/>
              </a:fillRef>
              <a:effectRef idx="1">
                <a:schemeClr val="accent1"/>
              </a:effectRef>
              <a:fontRef idx="minor">
                <a:schemeClr val="tx1"/>
              </a:fontRef>
            </p:style>
          </p:cxnSp>
          <p:cxnSp>
            <p:nvCxnSpPr>
              <p:cNvPr id="67" name="Connector: Elbow 66">
                <a:extLst>
                  <a:ext uri="{FF2B5EF4-FFF2-40B4-BE49-F238E27FC236}">
                    <a16:creationId xmlns:a16="http://schemas.microsoft.com/office/drawing/2014/main" id="{B73B66B1-205D-416E-B2ED-6A000F9A96A0}"/>
                  </a:ext>
                </a:extLst>
              </p:cNvPr>
              <p:cNvCxnSpPr>
                <a:cxnSpLocks/>
              </p:cNvCxnSpPr>
              <p:nvPr/>
            </p:nvCxnSpPr>
            <p:spPr>
              <a:xfrm rot="10800000" flipV="1">
                <a:off x="11446564" y="2007484"/>
                <a:ext cx="510209" cy="463827"/>
              </a:xfrm>
              <a:prstGeom prst="bentConnector3">
                <a:avLst/>
              </a:prstGeom>
              <a:ln>
                <a:solidFill>
                  <a:srgbClr val="FFC000"/>
                </a:solidFill>
              </a:ln>
            </p:spPr>
            <p:style>
              <a:lnRef idx="2">
                <a:schemeClr val="accent1"/>
              </a:lnRef>
              <a:fillRef idx="0">
                <a:schemeClr val="accent1"/>
              </a:fillRef>
              <a:effectRef idx="1">
                <a:schemeClr val="accent1"/>
              </a:effectRef>
              <a:fontRef idx="minor">
                <a:schemeClr val="tx1"/>
              </a:fontRef>
            </p:style>
          </p:cxnSp>
        </p:grpSp>
        <p:grpSp>
          <p:nvGrpSpPr>
            <p:cNvPr id="63" name="Group 62">
              <a:extLst>
                <a:ext uri="{FF2B5EF4-FFF2-40B4-BE49-F238E27FC236}">
                  <a16:creationId xmlns:a16="http://schemas.microsoft.com/office/drawing/2014/main" id="{F06B766A-17AF-42FA-819E-6E6135F9DAB9}"/>
                </a:ext>
              </a:extLst>
            </p:cNvPr>
            <p:cNvGrpSpPr/>
            <p:nvPr/>
          </p:nvGrpSpPr>
          <p:grpSpPr>
            <a:xfrm>
              <a:off x="6688708" y="4244874"/>
              <a:ext cx="479584" cy="406074"/>
              <a:chOff x="7860140" y="4300330"/>
              <a:chExt cx="583596" cy="808813"/>
            </a:xfrm>
          </p:grpSpPr>
          <p:sp>
            <p:nvSpPr>
              <p:cNvPr id="64" name="Rectangle: Single Corner Snipped 63">
                <a:extLst>
                  <a:ext uri="{FF2B5EF4-FFF2-40B4-BE49-F238E27FC236}">
                    <a16:creationId xmlns:a16="http://schemas.microsoft.com/office/drawing/2014/main" id="{E0D6D581-37EE-41B0-9A47-CADA37FF35EF}"/>
                  </a:ext>
                </a:extLst>
              </p:cNvPr>
              <p:cNvSpPr/>
              <p:nvPr/>
            </p:nvSpPr>
            <p:spPr>
              <a:xfrm>
                <a:off x="7884406" y="4300330"/>
                <a:ext cx="559330" cy="742122"/>
              </a:xfrm>
              <a:prstGeom prst="snip1Rect">
                <a:avLst/>
              </a:prstGeom>
              <a:ln>
                <a:solidFill>
                  <a:srgbClr val="92D050"/>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
            <p:nvSpPr>
              <p:cNvPr id="65" name="TextBox 64">
                <a:extLst>
                  <a:ext uri="{FF2B5EF4-FFF2-40B4-BE49-F238E27FC236}">
                    <a16:creationId xmlns:a16="http://schemas.microsoft.com/office/drawing/2014/main" id="{4088F620-51A3-41B5-B45A-C85C7261F03D}"/>
                  </a:ext>
                </a:extLst>
              </p:cNvPr>
              <p:cNvSpPr txBox="1"/>
              <p:nvPr/>
            </p:nvSpPr>
            <p:spPr>
              <a:xfrm>
                <a:off x="7860140" y="4373512"/>
                <a:ext cx="496230" cy="735631"/>
              </a:xfrm>
              <a:prstGeom prst="rect">
                <a:avLst/>
              </a:prstGeom>
              <a:noFill/>
              <a:ln>
                <a:noFill/>
              </a:ln>
            </p:spPr>
            <p:txBody>
              <a:bodyPr wrap="square" rtlCol="0">
                <a:spAutoFit/>
              </a:bodyPr>
              <a:lstStyle/>
              <a:p>
                <a:r>
                  <a:rPr lang="en-GB" dirty="0"/>
                  <a:t>--</a:t>
                </a:r>
              </a:p>
            </p:txBody>
          </p:sp>
        </p:grpSp>
      </p:grpSp>
      <p:sp>
        <p:nvSpPr>
          <p:cNvPr id="53" name="Rectangle 52">
            <a:extLst>
              <a:ext uri="{FF2B5EF4-FFF2-40B4-BE49-F238E27FC236}">
                <a16:creationId xmlns:a16="http://schemas.microsoft.com/office/drawing/2014/main" id="{BEF36DA5-E67A-48AA-8022-0BDACE8A9F33}"/>
              </a:ext>
            </a:extLst>
          </p:cNvPr>
          <p:cNvSpPr/>
          <p:nvPr/>
        </p:nvSpPr>
        <p:spPr>
          <a:xfrm>
            <a:off x="191069" y="3996330"/>
            <a:ext cx="11330371" cy="2759312"/>
          </a:xfrm>
          <a:prstGeom prst="rect">
            <a:avLst/>
          </a:prstGeom>
          <a:noFill/>
          <a:ln w="57150">
            <a:solidFill>
              <a:srgbClr val="00B050"/>
            </a:solidFill>
            <a:prstDash val="sys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cxnSp>
        <p:nvCxnSpPr>
          <p:cNvPr id="54" name="Straight Connector 53">
            <a:extLst>
              <a:ext uri="{FF2B5EF4-FFF2-40B4-BE49-F238E27FC236}">
                <a16:creationId xmlns:a16="http://schemas.microsoft.com/office/drawing/2014/main" id="{C4181C0A-33A9-4D1D-9276-2299A793B8B1}"/>
              </a:ext>
            </a:extLst>
          </p:cNvPr>
          <p:cNvCxnSpPr>
            <a:cxnSpLocks/>
            <a:stCxn id="60" idx="1"/>
          </p:cNvCxnSpPr>
          <p:nvPr/>
        </p:nvCxnSpPr>
        <p:spPr>
          <a:xfrm flipH="1">
            <a:off x="1678481" y="2489420"/>
            <a:ext cx="8074968" cy="1488773"/>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grpSp>
        <p:nvGrpSpPr>
          <p:cNvPr id="68" name="Group 67">
            <a:extLst>
              <a:ext uri="{FF2B5EF4-FFF2-40B4-BE49-F238E27FC236}">
                <a16:creationId xmlns:a16="http://schemas.microsoft.com/office/drawing/2014/main" id="{E39FE5F2-5C68-484B-B17B-7755E34B208D}"/>
              </a:ext>
            </a:extLst>
          </p:cNvPr>
          <p:cNvGrpSpPr/>
          <p:nvPr/>
        </p:nvGrpSpPr>
        <p:grpSpPr>
          <a:xfrm>
            <a:off x="9774906" y="2664380"/>
            <a:ext cx="835416" cy="572801"/>
            <a:chOff x="10354917" y="4488917"/>
            <a:chExt cx="1325218" cy="887896"/>
          </a:xfrm>
        </p:grpSpPr>
        <p:sp>
          <p:nvSpPr>
            <p:cNvPr id="69" name="Rectangle: Folded Corner 68">
              <a:extLst>
                <a:ext uri="{FF2B5EF4-FFF2-40B4-BE49-F238E27FC236}">
                  <a16:creationId xmlns:a16="http://schemas.microsoft.com/office/drawing/2014/main" id="{15254582-59FC-402A-A37E-2CB43F98DE2C}"/>
                </a:ext>
              </a:extLst>
            </p:cNvPr>
            <p:cNvSpPr/>
            <p:nvPr/>
          </p:nvSpPr>
          <p:spPr>
            <a:xfrm>
              <a:off x="10354917" y="4488917"/>
              <a:ext cx="1020418" cy="583096"/>
            </a:xfrm>
            <a:prstGeom prst="foldedCorner">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70" name="Rectangle: Folded Corner 69">
              <a:extLst>
                <a:ext uri="{FF2B5EF4-FFF2-40B4-BE49-F238E27FC236}">
                  <a16:creationId xmlns:a16="http://schemas.microsoft.com/office/drawing/2014/main" id="{DC98CB48-1AA1-4268-8598-71B1CD717CF7}"/>
                </a:ext>
              </a:extLst>
            </p:cNvPr>
            <p:cNvSpPr/>
            <p:nvPr/>
          </p:nvSpPr>
          <p:spPr>
            <a:xfrm>
              <a:off x="10507317" y="4641317"/>
              <a:ext cx="1020418" cy="583096"/>
            </a:xfrm>
            <a:prstGeom prst="foldedCorner">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71" name="Rectangle: Folded Corner 70">
              <a:extLst>
                <a:ext uri="{FF2B5EF4-FFF2-40B4-BE49-F238E27FC236}">
                  <a16:creationId xmlns:a16="http://schemas.microsoft.com/office/drawing/2014/main" id="{E019AFDA-E230-4870-83E0-CFFE0B77A686}"/>
                </a:ext>
              </a:extLst>
            </p:cNvPr>
            <p:cNvSpPr/>
            <p:nvPr/>
          </p:nvSpPr>
          <p:spPr>
            <a:xfrm>
              <a:off x="10659717" y="4793717"/>
              <a:ext cx="1020418" cy="583096"/>
            </a:xfrm>
            <a:prstGeom prst="foldedCorner">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grpSp>
      <p:sp>
        <p:nvSpPr>
          <p:cNvPr id="60" name="Oval 59">
            <a:extLst>
              <a:ext uri="{FF2B5EF4-FFF2-40B4-BE49-F238E27FC236}">
                <a16:creationId xmlns:a16="http://schemas.microsoft.com/office/drawing/2014/main" id="{64ED3495-72F6-4914-A89C-DF217EEEA671}"/>
              </a:ext>
            </a:extLst>
          </p:cNvPr>
          <p:cNvSpPr/>
          <p:nvPr/>
        </p:nvSpPr>
        <p:spPr>
          <a:xfrm>
            <a:off x="9585650" y="2318867"/>
            <a:ext cx="1145802" cy="1164608"/>
          </a:xfrm>
          <a:prstGeom prst="ellipse">
            <a:avLst/>
          </a:prstGeom>
          <a:noFill/>
          <a:ln w="38100">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cxnSp>
        <p:nvCxnSpPr>
          <p:cNvPr id="72" name="Straight Connector 71">
            <a:extLst>
              <a:ext uri="{FF2B5EF4-FFF2-40B4-BE49-F238E27FC236}">
                <a16:creationId xmlns:a16="http://schemas.microsoft.com/office/drawing/2014/main" id="{6F9912D0-6471-4FF2-82E9-44FA20475F9D}"/>
              </a:ext>
            </a:extLst>
          </p:cNvPr>
          <p:cNvCxnSpPr>
            <a:cxnSpLocks/>
            <a:stCxn id="60" idx="6"/>
          </p:cNvCxnSpPr>
          <p:nvPr/>
        </p:nvCxnSpPr>
        <p:spPr>
          <a:xfrm>
            <a:off x="10731452" y="2901171"/>
            <a:ext cx="789988" cy="1095159"/>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sp>
        <p:nvSpPr>
          <p:cNvPr id="73" name="TextBox 72">
            <a:extLst>
              <a:ext uri="{FF2B5EF4-FFF2-40B4-BE49-F238E27FC236}">
                <a16:creationId xmlns:a16="http://schemas.microsoft.com/office/drawing/2014/main" id="{CC5CF10B-06C1-4E91-B576-BCF577AD3493}"/>
              </a:ext>
            </a:extLst>
          </p:cNvPr>
          <p:cNvSpPr txBox="1"/>
          <p:nvPr/>
        </p:nvSpPr>
        <p:spPr>
          <a:xfrm>
            <a:off x="341194" y="3968004"/>
            <a:ext cx="11012026" cy="2800767"/>
          </a:xfrm>
          <a:prstGeom prst="rect">
            <a:avLst/>
          </a:prstGeom>
          <a:noFill/>
        </p:spPr>
        <p:txBody>
          <a:bodyPr wrap="square" rtlCol="0">
            <a:spAutoFit/>
          </a:bodyPr>
          <a:lstStyle/>
          <a:p>
            <a:r>
              <a:rPr lang="en-GB" sz="1600" dirty="0"/>
              <a:t>Stub responses cases must support the test cases.  Types of responses/behaviours are:</a:t>
            </a:r>
          </a:p>
          <a:p>
            <a:pPr marL="457200" indent="-457200">
              <a:buFontTx/>
              <a:buChar char="-"/>
            </a:pPr>
            <a:r>
              <a:rPr lang="en-GB" sz="1600" dirty="0"/>
              <a:t>Real Success response(s) with alternative responses if the Stub can return different states.</a:t>
            </a:r>
          </a:p>
          <a:p>
            <a:pPr marL="457200" indent="-457200">
              <a:buFontTx/>
              <a:buChar char="-"/>
            </a:pPr>
            <a:r>
              <a:rPr lang="en-GB" sz="1600" dirty="0"/>
              <a:t>Invalid Schema response</a:t>
            </a:r>
          </a:p>
          <a:p>
            <a:pPr marL="457200" indent="-457200">
              <a:buFontTx/>
              <a:buChar char="-"/>
            </a:pPr>
            <a:r>
              <a:rPr lang="en-GB" sz="1600" dirty="0"/>
              <a:t>Back end failures response(s):-</a:t>
            </a:r>
          </a:p>
          <a:p>
            <a:r>
              <a:rPr lang="en-GB" sz="1600" dirty="0"/>
              <a:t>	e.g. for an IIB Service Stub:</a:t>
            </a:r>
          </a:p>
          <a:p>
            <a:r>
              <a:rPr lang="en-GB" sz="1600" dirty="0"/>
              <a:t>		Unknown Error Received from the Provider, NEM.ESB.39999</a:t>
            </a:r>
          </a:p>
          <a:p>
            <a:r>
              <a:rPr lang="en-GB" sz="1600" dirty="0"/>
              <a:t>	e.g. for a BPM Process Stub this could be a technical failure from a service provider:</a:t>
            </a:r>
          </a:p>
          <a:p>
            <a:r>
              <a:rPr lang="en-GB" sz="1600" dirty="0"/>
              <a:t>		Technical error was received from XXXX</a:t>
            </a:r>
          </a:p>
          <a:p>
            <a:pPr marL="457200" indent="-457200">
              <a:buFontTx/>
              <a:buChar char="-"/>
            </a:pPr>
            <a:r>
              <a:rPr lang="en-GB" sz="1600" dirty="0"/>
              <a:t>A response with the actual SAML that was passed in.  This enables testing SAML propagation.</a:t>
            </a:r>
          </a:p>
          <a:p>
            <a:pPr marL="457200" indent="-457200">
              <a:buFontTx/>
              <a:buChar char="-"/>
            </a:pPr>
            <a:r>
              <a:rPr lang="en-GB" sz="1600" dirty="0"/>
              <a:t>Simulate service or </a:t>
            </a:r>
            <a:r>
              <a:rPr lang="en-GB" sz="1600" dirty="0" err="1"/>
              <a:t>SoR</a:t>
            </a:r>
            <a:r>
              <a:rPr lang="en-GB" sz="1600" dirty="0"/>
              <a:t> crash by throwing an exception.</a:t>
            </a:r>
          </a:p>
          <a:p>
            <a:pPr marL="457200" indent="-457200">
              <a:buFontTx/>
              <a:buChar char="-"/>
            </a:pPr>
            <a:r>
              <a:rPr lang="en-GB" sz="1600" dirty="0"/>
              <a:t>Validate the structure of the received message using WSDL validator (examples available on request) </a:t>
            </a:r>
          </a:p>
        </p:txBody>
      </p:sp>
    </p:spTree>
    <p:extLst>
      <p:ext uri="{BB962C8B-B14F-4D97-AF65-F5344CB8AC3E}">
        <p14:creationId xmlns:p14="http://schemas.microsoft.com/office/powerpoint/2010/main" val="36939228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extBox 162">
            <a:extLst>
              <a:ext uri="{FF2B5EF4-FFF2-40B4-BE49-F238E27FC236}">
                <a16:creationId xmlns:a16="http://schemas.microsoft.com/office/drawing/2014/main" id="{BC7C2891-1E72-4C55-89AC-3E122796EBEF}"/>
              </a:ext>
            </a:extLst>
          </p:cNvPr>
          <p:cNvSpPr txBox="1"/>
          <p:nvPr/>
        </p:nvSpPr>
        <p:spPr>
          <a:xfrm>
            <a:off x="2614613" y="-27676"/>
            <a:ext cx="9639198" cy="707886"/>
          </a:xfrm>
          <a:prstGeom prst="rect">
            <a:avLst/>
          </a:prstGeom>
          <a:noFill/>
        </p:spPr>
        <p:txBody>
          <a:bodyPr wrap="square" rtlCol="0">
            <a:spAutoFit/>
          </a:bodyPr>
          <a:lstStyle/>
          <a:p>
            <a:r>
              <a:rPr lang="en-GB" sz="4000" b="1" spc="-1" dirty="0">
                <a:solidFill>
                  <a:schemeClr val="bg2"/>
                </a:solidFill>
                <a:uFill>
                  <a:solidFill>
                    <a:srgbClr val="FFFFFF"/>
                  </a:solidFill>
                </a:uFill>
                <a:latin typeface="IBM Plex Sans SemiBold"/>
                <a:cs typeface="NBS Medium"/>
              </a:rPr>
              <a:t>Data Driven Test Driven Development</a:t>
            </a:r>
          </a:p>
        </p:txBody>
      </p:sp>
      <p:grpSp>
        <p:nvGrpSpPr>
          <p:cNvPr id="29" name="Group 28">
            <a:extLst>
              <a:ext uri="{FF2B5EF4-FFF2-40B4-BE49-F238E27FC236}">
                <a16:creationId xmlns:a16="http://schemas.microsoft.com/office/drawing/2014/main" id="{5654C8FE-4258-45DF-8590-268F5C3C4304}"/>
              </a:ext>
            </a:extLst>
          </p:cNvPr>
          <p:cNvGrpSpPr/>
          <p:nvPr/>
        </p:nvGrpSpPr>
        <p:grpSpPr>
          <a:xfrm>
            <a:off x="8556585" y="810826"/>
            <a:ext cx="2654755" cy="2495870"/>
            <a:chOff x="6356723" y="3295331"/>
            <a:chExt cx="2654755" cy="2495870"/>
          </a:xfrm>
        </p:grpSpPr>
        <p:sp>
          <p:nvSpPr>
            <p:cNvPr id="31" name="Rectangle 30">
              <a:extLst>
                <a:ext uri="{FF2B5EF4-FFF2-40B4-BE49-F238E27FC236}">
                  <a16:creationId xmlns:a16="http://schemas.microsoft.com/office/drawing/2014/main" id="{537680A5-927E-4EC7-9769-14DE1F43B47D}"/>
                </a:ext>
              </a:extLst>
            </p:cNvPr>
            <p:cNvSpPr/>
            <p:nvPr/>
          </p:nvSpPr>
          <p:spPr>
            <a:xfrm>
              <a:off x="6356723" y="3332329"/>
              <a:ext cx="2654755" cy="2458872"/>
            </a:xfrm>
            <a:prstGeom prst="rect">
              <a:avLst/>
            </a:prstGeom>
            <a:ln>
              <a:solidFill>
                <a:schemeClr val="accent6"/>
              </a:solidFill>
              <a:prstDash val="sysDot"/>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
          <p:nvSpPr>
            <p:cNvPr id="32" name="Isosceles Triangle 31">
              <a:extLst>
                <a:ext uri="{FF2B5EF4-FFF2-40B4-BE49-F238E27FC236}">
                  <a16:creationId xmlns:a16="http://schemas.microsoft.com/office/drawing/2014/main" id="{31769B47-2B60-4361-B44C-079796EEA0F1}"/>
                </a:ext>
              </a:extLst>
            </p:cNvPr>
            <p:cNvSpPr/>
            <p:nvPr/>
          </p:nvSpPr>
          <p:spPr>
            <a:xfrm>
              <a:off x="6752327" y="3994171"/>
              <a:ext cx="1892530" cy="1384634"/>
            </a:xfrm>
            <a:prstGeom prst="triangle">
              <a:avLst/>
            </a:prstGeom>
            <a:solidFill>
              <a:schemeClr val="bg1"/>
            </a:solidFill>
            <a:ln>
              <a:solidFill>
                <a:schemeClr val="accent6"/>
              </a:solidFill>
              <a:prstDash val="sys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33" name="TextBox 32">
              <a:extLst>
                <a:ext uri="{FF2B5EF4-FFF2-40B4-BE49-F238E27FC236}">
                  <a16:creationId xmlns:a16="http://schemas.microsoft.com/office/drawing/2014/main" id="{6D8F5E22-CFE2-4EFD-B30F-0591B150E7D7}"/>
                </a:ext>
              </a:extLst>
            </p:cNvPr>
            <p:cNvSpPr txBox="1"/>
            <p:nvPr/>
          </p:nvSpPr>
          <p:spPr>
            <a:xfrm>
              <a:off x="6374497" y="3295331"/>
              <a:ext cx="1448561" cy="400110"/>
            </a:xfrm>
            <a:prstGeom prst="rect">
              <a:avLst/>
            </a:prstGeom>
            <a:noFill/>
          </p:spPr>
          <p:txBody>
            <a:bodyPr wrap="square" rtlCol="0">
              <a:spAutoFit/>
            </a:bodyPr>
            <a:lstStyle/>
            <a:p>
              <a:r>
                <a:rPr lang="en-GB" sz="2000" b="1" spc="-1" dirty="0">
                  <a:solidFill>
                    <a:schemeClr val="bg2"/>
                  </a:solidFill>
                  <a:uFill>
                    <a:solidFill>
                      <a:srgbClr val="FFFFFF"/>
                    </a:solidFill>
                  </a:uFill>
                  <a:latin typeface="IBM Plex Sans SemiBold"/>
                  <a:ea typeface="+mj-ea"/>
                  <a:cs typeface="NBS Medium"/>
                </a:rPr>
                <a:t>Stub (</a:t>
              </a:r>
              <a:r>
                <a:rPr lang="en-GB" sz="2000" b="1" spc="-1" dirty="0" err="1">
                  <a:solidFill>
                    <a:schemeClr val="bg2"/>
                  </a:solidFill>
                  <a:uFill>
                    <a:solidFill>
                      <a:srgbClr val="FFFFFF"/>
                    </a:solidFill>
                  </a:uFill>
                  <a:latin typeface="IBM Plex Sans SemiBold"/>
                  <a:ea typeface="+mj-ea"/>
                  <a:cs typeface="NBS Medium"/>
                </a:rPr>
                <a:t>Virt</a:t>
              </a:r>
              <a:r>
                <a:rPr lang="en-GB" sz="2000" b="1" spc="-1" dirty="0">
                  <a:solidFill>
                    <a:schemeClr val="bg2"/>
                  </a:solidFill>
                  <a:uFill>
                    <a:solidFill>
                      <a:srgbClr val="FFFFFF"/>
                    </a:solidFill>
                  </a:uFill>
                  <a:latin typeface="IBM Plex Sans SemiBold"/>
                  <a:ea typeface="+mj-ea"/>
                  <a:cs typeface="NBS Medium"/>
                </a:rPr>
                <a:t>)</a:t>
              </a:r>
            </a:p>
          </p:txBody>
        </p:sp>
        <p:grpSp>
          <p:nvGrpSpPr>
            <p:cNvPr id="34" name="Group 33">
              <a:extLst>
                <a:ext uri="{FF2B5EF4-FFF2-40B4-BE49-F238E27FC236}">
                  <a16:creationId xmlns:a16="http://schemas.microsoft.com/office/drawing/2014/main" id="{BEDCA7F0-0137-4091-8EBA-FB3B68A67583}"/>
                </a:ext>
              </a:extLst>
            </p:cNvPr>
            <p:cNvGrpSpPr/>
            <p:nvPr/>
          </p:nvGrpSpPr>
          <p:grpSpPr>
            <a:xfrm>
              <a:off x="7823058" y="3503525"/>
              <a:ext cx="1006655" cy="1026385"/>
              <a:chOff x="7666680" y="2946626"/>
              <a:chExt cx="1381911" cy="1157715"/>
            </a:xfrm>
          </p:grpSpPr>
          <p:grpSp>
            <p:nvGrpSpPr>
              <p:cNvPr id="35" name="Group 34">
                <a:extLst>
                  <a:ext uri="{FF2B5EF4-FFF2-40B4-BE49-F238E27FC236}">
                    <a16:creationId xmlns:a16="http://schemas.microsoft.com/office/drawing/2014/main" id="{EAE792EA-B0FA-4FE3-93AC-637C37CB4A19}"/>
                  </a:ext>
                </a:extLst>
              </p:cNvPr>
              <p:cNvGrpSpPr/>
              <p:nvPr/>
            </p:nvGrpSpPr>
            <p:grpSpPr>
              <a:xfrm>
                <a:off x="8447134" y="3446104"/>
                <a:ext cx="601457" cy="273590"/>
                <a:chOff x="10747513" y="2001078"/>
                <a:chExt cx="1209260" cy="470233"/>
              </a:xfrm>
            </p:grpSpPr>
            <p:cxnSp>
              <p:nvCxnSpPr>
                <p:cNvPr id="40" name="Connector: Elbow 39">
                  <a:extLst>
                    <a:ext uri="{FF2B5EF4-FFF2-40B4-BE49-F238E27FC236}">
                      <a16:creationId xmlns:a16="http://schemas.microsoft.com/office/drawing/2014/main" id="{13B4C77F-7AE6-4BFB-A9A1-242E535A6D45}"/>
                    </a:ext>
                  </a:extLst>
                </p:cNvPr>
                <p:cNvCxnSpPr>
                  <a:cxnSpLocks/>
                </p:cNvCxnSpPr>
                <p:nvPr/>
              </p:nvCxnSpPr>
              <p:spPr>
                <a:xfrm>
                  <a:off x="10747513" y="2001078"/>
                  <a:ext cx="705678" cy="470233"/>
                </a:xfrm>
                <a:prstGeom prst="bentConnector3">
                  <a:avLst>
                    <a:gd name="adj1" fmla="val 50000"/>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41" name="Connector: Elbow 40">
                  <a:extLst>
                    <a:ext uri="{FF2B5EF4-FFF2-40B4-BE49-F238E27FC236}">
                      <a16:creationId xmlns:a16="http://schemas.microsoft.com/office/drawing/2014/main" id="{3F6915D8-90EF-418F-A6E0-6D2F52DD9D3C}"/>
                    </a:ext>
                  </a:extLst>
                </p:cNvPr>
                <p:cNvCxnSpPr>
                  <a:cxnSpLocks/>
                </p:cNvCxnSpPr>
                <p:nvPr/>
              </p:nvCxnSpPr>
              <p:spPr>
                <a:xfrm rot="10800000" flipV="1">
                  <a:off x="11446564" y="2007484"/>
                  <a:ext cx="510209" cy="463827"/>
                </a:xfrm>
                <a:prstGeom prst="bentConnector3">
                  <a:avLst/>
                </a:prstGeom>
                <a:ln>
                  <a:solidFill>
                    <a:schemeClr val="accent6"/>
                  </a:solidFill>
                </a:ln>
              </p:spPr>
              <p:style>
                <a:lnRef idx="2">
                  <a:schemeClr val="accent1"/>
                </a:lnRef>
                <a:fillRef idx="0">
                  <a:schemeClr val="accent1"/>
                </a:fillRef>
                <a:effectRef idx="1">
                  <a:schemeClr val="accent1"/>
                </a:effectRef>
                <a:fontRef idx="minor">
                  <a:schemeClr val="tx1"/>
                </a:fontRef>
              </p:style>
            </p:cxnSp>
          </p:grpSp>
          <p:grpSp>
            <p:nvGrpSpPr>
              <p:cNvPr id="36" name="Group 35">
                <a:extLst>
                  <a:ext uri="{FF2B5EF4-FFF2-40B4-BE49-F238E27FC236}">
                    <a16:creationId xmlns:a16="http://schemas.microsoft.com/office/drawing/2014/main" id="{564C3F2C-6249-4B19-B13C-02D38DFE1AB9}"/>
                  </a:ext>
                </a:extLst>
              </p:cNvPr>
              <p:cNvGrpSpPr/>
              <p:nvPr/>
            </p:nvGrpSpPr>
            <p:grpSpPr>
              <a:xfrm>
                <a:off x="7666680" y="3189238"/>
                <a:ext cx="602229" cy="504080"/>
                <a:chOff x="7860139" y="4241482"/>
                <a:chExt cx="583597" cy="800970"/>
              </a:xfrm>
            </p:grpSpPr>
            <p:sp>
              <p:nvSpPr>
                <p:cNvPr id="38" name="Rectangle: Single Corner Snipped 37">
                  <a:extLst>
                    <a:ext uri="{FF2B5EF4-FFF2-40B4-BE49-F238E27FC236}">
                      <a16:creationId xmlns:a16="http://schemas.microsoft.com/office/drawing/2014/main" id="{509A3E46-555E-401B-9BED-AF1CB0908900}"/>
                    </a:ext>
                  </a:extLst>
                </p:cNvPr>
                <p:cNvSpPr/>
                <p:nvPr/>
              </p:nvSpPr>
              <p:spPr>
                <a:xfrm>
                  <a:off x="7884406" y="4300330"/>
                  <a:ext cx="559330" cy="742122"/>
                </a:xfrm>
                <a:prstGeom prst="snip1Rect">
                  <a:avLst/>
                </a:prstGeom>
                <a:ln>
                  <a:solidFill>
                    <a:schemeClr val="accent4">
                      <a:lumMod val="60000"/>
                      <a:lumOff val="40000"/>
                    </a:schemeClr>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
              <p:nvSpPr>
                <p:cNvPr id="39" name="TextBox 38">
                  <a:extLst>
                    <a:ext uri="{FF2B5EF4-FFF2-40B4-BE49-F238E27FC236}">
                      <a16:creationId xmlns:a16="http://schemas.microsoft.com/office/drawing/2014/main" id="{3577997D-7C0E-47E9-8A2B-926B42F8ABAB}"/>
                    </a:ext>
                  </a:extLst>
                </p:cNvPr>
                <p:cNvSpPr txBox="1"/>
                <p:nvPr/>
              </p:nvSpPr>
              <p:spPr>
                <a:xfrm>
                  <a:off x="7860139" y="4241482"/>
                  <a:ext cx="522121" cy="661950"/>
                </a:xfrm>
                <a:prstGeom prst="rect">
                  <a:avLst/>
                </a:prstGeom>
                <a:noFill/>
              </p:spPr>
              <p:txBody>
                <a:bodyPr wrap="square" rtlCol="0">
                  <a:spAutoFit/>
                </a:bodyPr>
                <a:lstStyle/>
                <a:p>
                  <a:r>
                    <a:rPr lang="en-GB" dirty="0"/>
                    <a:t>---</a:t>
                  </a:r>
                </a:p>
              </p:txBody>
            </p:sp>
          </p:grpSp>
          <p:sp>
            <p:nvSpPr>
              <p:cNvPr id="37" name="Arc 36">
                <a:extLst>
                  <a:ext uri="{FF2B5EF4-FFF2-40B4-BE49-F238E27FC236}">
                    <a16:creationId xmlns:a16="http://schemas.microsoft.com/office/drawing/2014/main" id="{FA97FED7-D11A-4648-89AA-D24D1511A083}"/>
                  </a:ext>
                </a:extLst>
              </p:cNvPr>
              <p:cNvSpPr/>
              <p:nvPr/>
            </p:nvSpPr>
            <p:spPr>
              <a:xfrm>
                <a:off x="7978909" y="2946626"/>
                <a:ext cx="757060" cy="1157715"/>
              </a:xfrm>
              <a:prstGeom prst="arc">
                <a:avLst>
                  <a:gd name="adj1" fmla="val 13525551"/>
                  <a:gd name="adj2" fmla="val 21295094"/>
                </a:avLst>
              </a:prstGeom>
              <a:ln>
                <a:headEnd type="none" w="med" len="med"/>
                <a:tailEnd type="arrow" w="med" len="med"/>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GB"/>
              </a:p>
            </p:txBody>
          </p:sp>
        </p:grpSp>
      </p:grpSp>
      <p:cxnSp>
        <p:nvCxnSpPr>
          <p:cNvPr id="42" name="Straight Arrow Connector 41">
            <a:extLst>
              <a:ext uri="{FF2B5EF4-FFF2-40B4-BE49-F238E27FC236}">
                <a16:creationId xmlns:a16="http://schemas.microsoft.com/office/drawing/2014/main" id="{B5748978-7E10-403A-B147-D5AFE728E2A5}"/>
              </a:ext>
            </a:extLst>
          </p:cNvPr>
          <p:cNvCxnSpPr>
            <a:cxnSpLocks/>
          </p:cNvCxnSpPr>
          <p:nvPr/>
        </p:nvCxnSpPr>
        <p:spPr>
          <a:xfrm>
            <a:off x="7327845" y="1892941"/>
            <a:ext cx="2187216" cy="204236"/>
          </a:xfrm>
          <a:prstGeom prst="straightConnector1">
            <a:avLst/>
          </a:prstGeom>
          <a:ln>
            <a:headEnd w="lg" len="lg"/>
            <a:tailEnd type="triangle" w="lg" len="lg"/>
          </a:ln>
        </p:spPr>
        <p:style>
          <a:lnRef idx="2">
            <a:schemeClr val="accent1"/>
          </a:lnRef>
          <a:fillRef idx="0">
            <a:schemeClr val="accent1"/>
          </a:fillRef>
          <a:effectRef idx="1">
            <a:schemeClr val="accent1"/>
          </a:effectRef>
          <a:fontRef idx="minor">
            <a:schemeClr val="tx1"/>
          </a:fontRef>
        </p:style>
      </p:cxnSp>
      <p:cxnSp>
        <p:nvCxnSpPr>
          <p:cNvPr id="43" name="Straight Arrow Connector 42">
            <a:extLst>
              <a:ext uri="{FF2B5EF4-FFF2-40B4-BE49-F238E27FC236}">
                <a16:creationId xmlns:a16="http://schemas.microsoft.com/office/drawing/2014/main" id="{0AB4FA78-2BFF-4CE6-B8BF-565112594485}"/>
              </a:ext>
            </a:extLst>
          </p:cNvPr>
          <p:cNvCxnSpPr>
            <a:cxnSpLocks/>
          </p:cNvCxnSpPr>
          <p:nvPr/>
        </p:nvCxnSpPr>
        <p:spPr>
          <a:xfrm flipH="1" flipV="1">
            <a:off x="7327846" y="2256691"/>
            <a:ext cx="1922172" cy="171543"/>
          </a:xfrm>
          <a:prstGeom prst="straightConnector1">
            <a:avLst/>
          </a:prstGeom>
          <a:ln>
            <a:solidFill>
              <a:srgbClr val="0070C0"/>
            </a:solidFill>
            <a:tailEnd type="triangle" w="lg" len="lg"/>
          </a:ln>
        </p:spPr>
        <p:style>
          <a:lnRef idx="2">
            <a:schemeClr val="accent1"/>
          </a:lnRef>
          <a:fillRef idx="0">
            <a:schemeClr val="accent1"/>
          </a:fillRef>
          <a:effectRef idx="1">
            <a:schemeClr val="accent1"/>
          </a:effectRef>
          <a:fontRef idx="minor">
            <a:schemeClr val="tx1"/>
          </a:fontRef>
        </p:style>
      </p:cxnSp>
      <p:grpSp>
        <p:nvGrpSpPr>
          <p:cNvPr id="44" name="Group 43">
            <a:extLst>
              <a:ext uri="{FF2B5EF4-FFF2-40B4-BE49-F238E27FC236}">
                <a16:creationId xmlns:a16="http://schemas.microsoft.com/office/drawing/2014/main" id="{AA828170-82BA-43F1-AAB5-2B45BBE2E791}"/>
              </a:ext>
            </a:extLst>
          </p:cNvPr>
          <p:cNvGrpSpPr/>
          <p:nvPr/>
        </p:nvGrpSpPr>
        <p:grpSpPr>
          <a:xfrm>
            <a:off x="3337376" y="1114230"/>
            <a:ext cx="1844166" cy="2000193"/>
            <a:chOff x="675314" y="2876637"/>
            <a:chExt cx="1844166" cy="2000193"/>
          </a:xfrm>
        </p:grpSpPr>
        <p:sp>
          <p:nvSpPr>
            <p:cNvPr id="45" name="Rectangle 44">
              <a:extLst>
                <a:ext uri="{FF2B5EF4-FFF2-40B4-BE49-F238E27FC236}">
                  <a16:creationId xmlns:a16="http://schemas.microsoft.com/office/drawing/2014/main" id="{1DE12DB0-1C37-4D14-9DEE-E03F9001AF45}"/>
                </a:ext>
              </a:extLst>
            </p:cNvPr>
            <p:cNvSpPr/>
            <p:nvPr/>
          </p:nvSpPr>
          <p:spPr>
            <a:xfrm>
              <a:off x="699394" y="2917310"/>
              <a:ext cx="1820086" cy="1959520"/>
            </a:xfrm>
            <a:prstGeom prst="rect">
              <a:avLst/>
            </a:prstGeom>
            <a:ln>
              <a:prstDash val="sysDot"/>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grpSp>
          <p:nvGrpSpPr>
            <p:cNvPr id="46" name="Group 45">
              <a:extLst>
                <a:ext uri="{FF2B5EF4-FFF2-40B4-BE49-F238E27FC236}">
                  <a16:creationId xmlns:a16="http://schemas.microsoft.com/office/drawing/2014/main" id="{4DFFBEB1-E057-4A3F-A454-521E3DB3FCED}"/>
                </a:ext>
              </a:extLst>
            </p:cNvPr>
            <p:cNvGrpSpPr/>
            <p:nvPr/>
          </p:nvGrpSpPr>
          <p:grpSpPr>
            <a:xfrm>
              <a:off x="1174667" y="3069177"/>
              <a:ext cx="1142429" cy="1483249"/>
              <a:chOff x="429123" y="1232248"/>
              <a:chExt cx="1548057" cy="2010492"/>
            </a:xfrm>
          </p:grpSpPr>
          <p:grpSp>
            <p:nvGrpSpPr>
              <p:cNvPr id="48" name="Group 47">
                <a:extLst>
                  <a:ext uri="{FF2B5EF4-FFF2-40B4-BE49-F238E27FC236}">
                    <a16:creationId xmlns:a16="http://schemas.microsoft.com/office/drawing/2014/main" id="{947C3A10-00D5-4D83-BC7C-523E79F79C18}"/>
                  </a:ext>
                </a:extLst>
              </p:cNvPr>
              <p:cNvGrpSpPr/>
              <p:nvPr/>
            </p:nvGrpSpPr>
            <p:grpSpPr>
              <a:xfrm>
                <a:off x="429123" y="1232248"/>
                <a:ext cx="1548057" cy="995744"/>
                <a:chOff x="429123" y="1232248"/>
                <a:chExt cx="1548057" cy="995744"/>
              </a:xfrm>
            </p:grpSpPr>
            <p:sp>
              <p:nvSpPr>
                <p:cNvPr id="55" name="Smiley Face 54">
                  <a:extLst>
                    <a:ext uri="{FF2B5EF4-FFF2-40B4-BE49-F238E27FC236}">
                      <a16:creationId xmlns:a16="http://schemas.microsoft.com/office/drawing/2014/main" id="{C71FA7F1-97D2-4F3D-B7E4-E165122422B6}"/>
                    </a:ext>
                  </a:extLst>
                </p:cNvPr>
                <p:cNvSpPr/>
                <p:nvPr/>
              </p:nvSpPr>
              <p:spPr>
                <a:xfrm>
                  <a:off x="874181" y="1684653"/>
                  <a:ext cx="662609" cy="543339"/>
                </a:xfrm>
                <a:prstGeom prst="smileyFac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56" name="TextBox 55">
                  <a:extLst>
                    <a:ext uri="{FF2B5EF4-FFF2-40B4-BE49-F238E27FC236}">
                      <a16:creationId xmlns:a16="http://schemas.microsoft.com/office/drawing/2014/main" id="{60B32EAB-D954-4E7E-9AAF-217A7FE1CD7C}"/>
                    </a:ext>
                  </a:extLst>
                </p:cNvPr>
                <p:cNvSpPr txBox="1"/>
                <p:nvPr/>
              </p:nvSpPr>
              <p:spPr>
                <a:xfrm>
                  <a:off x="429123" y="1232248"/>
                  <a:ext cx="1548057" cy="500617"/>
                </a:xfrm>
                <a:prstGeom prst="rect">
                  <a:avLst/>
                </a:prstGeom>
                <a:noFill/>
              </p:spPr>
              <p:txBody>
                <a:bodyPr wrap="none" rtlCol="0">
                  <a:spAutoFit/>
                </a:bodyPr>
                <a:lstStyle/>
                <a:p>
                  <a:r>
                    <a:rPr lang="en-GB" dirty="0" err="1"/>
                    <a:t>Ready!API</a:t>
                  </a:r>
                  <a:endParaRPr lang="en-GB" dirty="0"/>
                </a:p>
              </p:txBody>
            </p:sp>
          </p:grpSp>
          <p:cxnSp>
            <p:nvCxnSpPr>
              <p:cNvPr id="49" name="Straight Connector 48">
                <a:extLst>
                  <a:ext uri="{FF2B5EF4-FFF2-40B4-BE49-F238E27FC236}">
                    <a16:creationId xmlns:a16="http://schemas.microsoft.com/office/drawing/2014/main" id="{9EC2E4D1-1E2B-4AF9-A0A8-1DA3E9C27944}"/>
                  </a:ext>
                </a:extLst>
              </p:cNvPr>
              <p:cNvCxnSpPr>
                <a:stCxn id="55" idx="4"/>
              </p:cNvCxnSpPr>
              <p:nvPr/>
            </p:nvCxnSpPr>
            <p:spPr>
              <a:xfrm flipH="1">
                <a:off x="1205485" y="2227992"/>
                <a:ext cx="1" cy="668040"/>
              </a:xfrm>
              <a:prstGeom prst="line">
                <a:avLst/>
              </a:prstGeom>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E67FC74E-9372-48FD-B0D0-A1AA184C2867}"/>
                  </a:ext>
                </a:extLst>
              </p:cNvPr>
              <p:cNvCxnSpPr/>
              <p:nvPr/>
            </p:nvCxnSpPr>
            <p:spPr>
              <a:xfrm>
                <a:off x="874181" y="2403033"/>
                <a:ext cx="662609"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1" name="Straight Connector 50">
                <a:extLst>
                  <a:ext uri="{FF2B5EF4-FFF2-40B4-BE49-F238E27FC236}">
                    <a16:creationId xmlns:a16="http://schemas.microsoft.com/office/drawing/2014/main" id="{3ED2CBFF-85D4-44A4-A002-DE7A2140C048}"/>
                  </a:ext>
                </a:extLst>
              </p:cNvPr>
              <p:cNvCxnSpPr/>
              <p:nvPr/>
            </p:nvCxnSpPr>
            <p:spPr>
              <a:xfrm flipH="1">
                <a:off x="980661" y="2888973"/>
                <a:ext cx="224824" cy="324678"/>
              </a:xfrm>
              <a:prstGeom prst="line">
                <a:avLst/>
              </a:prstGeom>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65019016-0E12-48AB-AEFF-83E758E734D0}"/>
                  </a:ext>
                </a:extLst>
              </p:cNvPr>
              <p:cNvCxnSpPr>
                <a:cxnSpLocks/>
              </p:cNvCxnSpPr>
              <p:nvPr/>
            </p:nvCxnSpPr>
            <p:spPr>
              <a:xfrm>
                <a:off x="1210192" y="2902142"/>
                <a:ext cx="196921" cy="340598"/>
              </a:xfrm>
              <a:prstGeom prst="line">
                <a:avLst/>
              </a:prstGeom>
            </p:spPr>
            <p:style>
              <a:lnRef idx="2">
                <a:schemeClr val="accent1"/>
              </a:lnRef>
              <a:fillRef idx="0">
                <a:schemeClr val="accent1"/>
              </a:fillRef>
              <a:effectRef idx="1">
                <a:schemeClr val="accent1"/>
              </a:effectRef>
              <a:fontRef idx="minor">
                <a:schemeClr val="tx1"/>
              </a:fontRef>
            </p:style>
          </p:cxnSp>
        </p:grpSp>
        <p:sp>
          <p:nvSpPr>
            <p:cNvPr id="47" name="TextBox 46">
              <a:extLst>
                <a:ext uri="{FF2B5EF4-FFF2-40B4-BE49-F238E27FC236}">
                  <a16:creationId xmlns:a16="http://schemas.microsoft.com/office/drawing/2014/main" id="{E1E542E5-4F81-4188-8229-7F864B0C9E86}"/>
                </a:ext>
              </a:extLst>
            </p:cNvPr>
            <p:cNvSpPr txBox="1"/>
            <p:nvPr/>
          </p:nvSpPr>
          <p:spPr>
            <a:xfrm>
              <a:off x="675314" y="2876637"/>
              <a:ext cx="1448561" cy="400110"/>
            </a:xfrm>
            <a:prstGeom prst="rect">
              <a:avLst/>
            </a:prstGeom>
            <a:noFill/>
          </p:spPr>
          <p:txBody>
            <a:bodyPr wrap="square" rtlCol="0">
              <a:spAutoFit/>
            </a:bodyPr>
            <a:lstStyle/>
            <a:p>
              <a:r>
                <a:rPr lang="en-GB" sz="2000" b="1" spc="-1" dirty="0">
                  <a:solidFill>
                    <a:schemeClr val="bg2"/>
                  </a:solidFill>
                  <a:uFill>
                    <a:solidFill>
                      <a:srgbClr val="FFFFFF"/>
                    </a:solidFill>
                  </a:uFill>
                  <a:latin typeface="IBM Plex Sans SemiBold"/>
                  <a:ea typeface="+mj-ea"/>
                  <a:cs typeface="NBS Medium"/>
                </a:rPr>
                <a:t>Test Client</a:t>
              </a:r>
            </a:p>
          </p:txBody>
        </p:sp>
      </p:grpSp>
      <p:cxnSp>
        <p:nvCxnSpPr>
          <p:cNvPr id="57" name="Straight Arrow Connector 56">
            <a:extLst>
              <a:ext uri="{FF2B5EF4-FFF2-40B4-BE49-F238E27FC236}">
                <a16:creationId xmlns:a16="http://schemas.microsoft.com/office/drawing/2014/main" id="{0013DA8D-E9DB-46E7-B585-6DD34E6CD3B7}"/>
              </a:ext>
            </a:extLst>
          </p:cNvPr>
          <p:cNvCxnSpPr>
            <a:cxnSpLocks/>
            <a:endCxn id="59" idx="1"/>
          </p:cNvCxnSpPr>
          <p:nvPr/>
        </p:nvCxnSpPr>
        <p:spPr>
          <a:xfrm>
            <a:off x="4871354" y="2128384"/>
            <a:ext cx="1297185" cy="0"/>
          </a:xfrm>
          <a:prstGeom prst="straightConnector1">
            <a:avLst/>
          </a:prstGeom>
          <a:ln>
            <a:tailEnd type="triangle" w="lg" len="lg"/>
          </a:ln>
        </p:spPr>
        <p:style>
          <a:lnRef idx="2">
            <a:schemeClr val="accent1"/>
          </a:lnRef>
          <a:fillRef idx="0">
            <a:schemeClr val="accent1"/>
          </a:fillRef>
          <a:effectRef idx="1">
            <a:schemeClr val="accent1"/>
          </a:effectRef>
          <a:fontRef idx="minor">
            <a:schemeClr val="tx1"/>
          </a:fontRef>
        </p:style>
      </p:cxnSp>
      <p:grpSp>
        <p:nvGrpSpPr>
          <p:cNvPr id="58" name="Group 57">
            <a:extLst>
              <a:ext uri="{FF2B5EF4-FFF2-40B4-BE49-F238E27FC236}">
                <a16:creationId xmlns:a16="http://schemas.microsoft.com/office/drawing/2014/main" id="{62CE32AC-DF61-43B8-B03E-66F308DDEE74}"/>
              </a:ext>
            </a:extLst>
          </p:cNvPr>
          <p:cNvGrpSpPr/>
          <p:nvPr/>
        </p:nvGrpSpPr>
        <p:grpSpPr>
          <a:xfrm>
            <a:off x="6022995" y="950581"/>
            <a:ext cx="1304850" cy="1625179"/>
            <a:chOff x="5956734" y="3570720"/>
            <a:chExt cx="1304850" cy="1625179"/>
          </a:xfrm>
        </p:grpSpPr>
        <p:sp>
          <p:nvSpPr>
            <p:cNvPr id="59" name="Rectangle 58">
              <a:extLst>
                <a:ext uri="{FF2B5EF4-FFF2-40B4-BE49-F238E27FC236}">
                  <a16:creationId xmlns:a16="http://schemas.microsoft.com/office/drawing/2014/main" id="{5571CE14-B314-415E-A33B-BF443218AE68}"/>
                </a:ext>
              </a:extLst>
            </p:cNvPr>
            <p:cNvSpPr/>
            <p:nvPr/>
          </p:nvSpPr>
          <p:spPr>
            <a:xfrm>
              <a:off x="6102278" y="4301147"/>
              <a:ext cx="1159306" cy="894752"/>
            </a:xfrm>
            <a:prstGeom prst="rect">
              <a:avLst/>
            </a:prstGeom>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dirty="0">
                  <a:ln w="0"/>
                  <a:solidFill>
                    <a:schemeClr val="tx1"/>
                  </a:solidFill>
                  <a:effectLst>
                    <a:outerShdw blurRad="38100" dist="19050" dir="2700000" algn="tl" rotWithShape="0">
                      <a:schemeClr val="dk1">
                        <a:alpha val="40000"/>
                      </a:schemeClr>
                    </a:outerShdw>
                  </a:effectLst>
                </a:rPr>
                <a:t>XXXX</a:t>
              </a:r>
            </a:p>
          </p:txBody>
        </p:sp>
        <p:sp>
          <p:nvSpPr>
            <p:cNvPr id="61" name="Arc 60">
              <a:extLst>
                <a:ext uri="{FF2B5EF4-FFF2-40B4-BE49-F238E27FC236}">
                  <a16:creationId xmlns:a16="http://schemas.microsoft.com/office/drawing/2014/main" id="{7A8DC19E-1B9F-47D2-9534-2AC3A5574168}"/>
                </a:ext>
              </a:extLst>
            </p:cNvPr>
            <p:cNvSpPr/>
            <p:nvPr/>
          </p:nvSpPr>
          <p:spPr>
            <a:xfrm flipH="1">
              <a:off x="6197023" y="3570720"/>
              <a:ext cx="850574" cy="1157715"/>
            </a:xfrm>
            <a:prstGeom prst="arc">
              <a:avLst>
                <a:gd name="adj1" fmla="val 9276821"/>
                <a:gd name="adj2" fmla="val 19641670"/>
              </a:avLst>
            </a:prstGeom>
            <a:ln>
              <a:solidFill>
                <a:schemeClr val="bg2"/>
              </a:solidFill>
              <a:headEnd type="none" w="med" len="med"/>
              <a:tailEnd type="arrow" w="med" len="med"/>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GB"/>
            </a:p>
          </p:txBody>
        </p:sp>
        <p:grpSp>
          <p:nvGrpSpPr>
            <p:cNvPr id="62" name="Group 61">
              <a:extLst>
                <a:ext uri="{FF2B5EF4-FFF2-40B4-BE49-F238E27FC236}">
                  <a16:creationId xmlns:a16="http://schemas.microsoft.com/office/drawing/2014/main" id="{E45BBB8D-295F-450C-841D-ABF5C22D42CF}"/>
                </a:ext>
              </a:extLst>
            </p:cNvPr>
            <p:cNvGrpSpPr/>
            <p:nvPr/>
          </p:nvGrpSpPr>
          <p:grpSpPr>
            <a:xfrm>
              <a:off x="5956734" y="3816779"/>
              <a:ext cx="601457" cy="273590"/>
              <a:chOff x="10747513" y="2001078"/>
              <a:chExt cx="1209260" cy="470233"/>
            </a:xfrm>
          </p:grpSpPr>
          <p:cxnSp>
            <p:nvCxnSpPr>
              <p:cNvPr id="66" name="Connector: Elbow 65">
                <a:extLst>
                  <a:ext uri="{FF2B5EF4-FFF2-40B4-BE49-F238E27FC236}">
                    <a16:creationId xmlns:a16="http://schemas.microsoft.com/office/drawing/2014/main" id="{BBAC6CBC-F47B-4C75-9565-9DC79B37F676}"/>
                  </a:ext>
                </a:extLst>
              </p:cNvPr>
              <p:cNvCxnSpPr>
                <a:cxnSpLocks/>
              </p:cNvCxnSpPr>
              <p:nvPr/>
            </p:nvCxnSpPr>
            <p:spPr>
              <a:xfrm>
                <a:off x="10747513" y="2001078"/>
                <a:ext cx="705678" cy="470233"/>
              </a:xfrm>
              <a:prstGeom prst="bentConnector3">
                <a:avLst>
                  <a:gd name="adj1" fmla="val 50000"/>
                </a:avLst>
              </a:prstGeom>
              <a:ln>
                <a:solidFill>
                  <a:srgbClr val="FFC000"/>
                </a:solidFill>
              </a:ln>
            </p:spPr>
            <p:style>
              <a:lnRef idx="2">
                <a:schemeClr val="accent1"/>
              </a:lnRef>
              <a:fillRef idx="0">
                <a:schemeClr val="accent1"/>
              </a:fillRef>
              <a:effectRef idx="1">
                <a:schemeClr val="accent1"/>
              </a:effectRef>
              <a:fontRef idx="minor">
                <a:schemeClr val="tx1"/>
              </a:fontRef>
            </p:style>
          </p:cxnSp>
          <p:cxnSp>
            <p:nvCxnSpPr>
              <p:cNvPr id="67" name="Connector: Elbow 66">
                <a:extLst>
                  <a:ext uri="{FF2B5EF4-FFF2-40B4-BE49-F238E27FC236}">
                    <a16:creationId xmlns:a16="http://schemas.microsoft.com/office/drawing/2014/main" id="{B73B66B1-205D-416E-B2ED-6A000F9A96A0}"/>
                  </a:ext>
                </a:extLst>
              </p:cNvPr>
              <p:cNvCxnSpPr>
                <a:cxnSpLocks/>
              </p:cNvCxnSpPr>
              <p:nvPr/>
            </p:nvCxnSpPr>
            <p:spPr>
              <a:xfrm rot="10800000" flipV="1">
                <a:off x="11446564" y="2007484"/>
                <a:ext cx="510209" cy="463827"/>
              </a:xfrm>
              <a:prstGeom prst="bentConnector3">
                <a:avLst/>
              </a:prstGeom>
              <a:ln>
                <a:solidFill>
                  <a:srgbClr val="FFC000"/>
                </a:solidFill>
              </a:ln>
            </p:spPr>
            <p:style>
              <a:lnRef idx="2">
                <a:schemeClr val="accent1"/>
              </a:lnRef>
              <a:fillRef idx="0">
                <a:schemeClr val="accent1"/>
              </a:fillRef>
              <a:effectRef idx="1">
                <a:schemeClr val="accent1"/>
              </a:effectRef>
              <a:fontRef idx="minor">
                <a:schemeClr val="tx1"/>
              </a:fontRef>
            </p:style>
          </p:cxnSp>
        </p:grpSp>
        <p:grpSp>
          <p:nvGrpSpPr>
            <p:cNvPr id="63" name="Group 62">
              <a:extLst>
                <a:ext uri="{FF2B5EF4-FFF2-40B4-BE49-F238E27FC236}">
                  <a16:creationId xmlns:a16="http://schemas.microsoft.com/office/drawing/2014/main" id="{F06B766A-17AF-42FA-819E-6E6135F9DAB9}"/>
                </a:ext>
              </a:extLst>
            </p:cNvPr>
            <p:cNvGrpSpPr/>
            <p:nvPr/>
          </p:nvGrpSpPr>
          <p:grpSpPr>
            <a:xfrm>
              <a:off x="6688708" y="4244874"/>
              <a:ext cx="479584" cy="406074"/>
              <a:chOff x="7860140" y="4300330"/>
              <a:chExt cx="583596" cy="808813"/>
            </a:xfrm>
          </p:grpSpPr>
          <p:sp>
            <p:nvSpPr>
              <p:cNvPr id="64" name="Rectangle: Single Corner Snipped 63">
                <a:extLst>
                  <a:ext uri="{FF2B5EF4-FFF2-40B4-BE49-F238E27FC236}">
                    <a16:creationId xmlns:a16="http://schemas.microsoft.com/office/drawing/2014/main" id="{E0D6D581-37EE-41B0-9A47-CADA37FF35EF}"/>
                  </a:ext>
                </a:extLst>
              </p:cNvPr>
              <p:cNvSpPr/>
              <p:nvPr/>
            </p:nvSpPr>
            <p:spPr>
              <a:xfrm>
                <a:off x="7884406" y="4300330"/>
                <a:ext cx="559330" cy="742122"/>
              </a:xfrm>
              <a:prstGeom prst="snip1Rect">
                <a:avLst/>
              </a:prstGeom>
              <a:ln>
                <a:solidFill>
                  <a:srgbClr val="92D050"/>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
            <p:nvSpPr>
              <p:cNvPr id="65" name="TextBox 64">
                <a:extLst>
                  <a:ext uri="{FF2B5EF4-FFF2-40B4-BE49-F238E27FC236}">
                    <a16:creationId xmlns:a16="http://schemas.microsoft.com/office/drawing/2014/main" id="{4088F620-51A3-41B5-B45A-C85C7261F03D}"/>
                  </a:ext>
                </a:extLst>
              </p:cNvPr>
              <p:cNvSpPr txBox="1"/>
              <p:nvPr/>
            </p:nvSpPr>
            <p:spPr>
              <a:xfrm>
                <a:off x="7860140" y="4373512"/>
                <a:ext cx="496230" cy="735631"/>
              </a:xfrm>
              <a:prstGeom prst="rect">
                <a:avLst/>
              </a:prstGeom>
              <a:noFill/>
              <a:ln>
                <a:noFill/>
              </a:ln>
            </p:spPr>
            <p:txBody>
              <a:bodyPr wrap="square" rtlCol="0">
                <a:spAutoFit/>
              </a:bodyPr>
              <a:lstStyle/>
              <a:p>
                <a:r>
                  <a:rPr lang="en-GB" dirty="0"/>
                  <a:t>--</a:t>
                </a:r>
              </a:p>
            </p:txBody>
          </p:sp>
        </p:grpSp>
      </p:grpSp>
      <p:sp>
        <p:nvSpPr>
          <p:cNvPr id="126" name="TextBox 125">
            <a:extLst>
              <a:ext uri="{FF2B5EF4-FFF2-40B4-BE49-F238E27FC236}">
                <a16:creationId xmlns:a16="http://schemas.microsoft.com/office/drawing/2014/main" id="{D4DD4333-1AC5-4A59-8AD3-79152895D674}"/>
              </a:ext>
            </a:extLst>
          </p:cNvPr>
          <p:cNvSpPr txBox="1"/>
          <p:nvPr/>
        </p:nvSpPr>
        <p:spPr>
          <a:xfrm>
            <a:off x="3038447" y="3623422"/>
            <a:ext cx="8576471" cy="3046988"/>
          </a:xfrm>
          <a:prstGeom prst="rect">
            <a:avLst/>
          </a:prstGeom>
          <a:noFill/>
        </p:spPr>
        <p:txBody>
          <a:bodyPr wrap="square" rtlCol="0">
            <a:spAutoFit/>
          </a:bodyPr>
          <a:lstStyle/>
          <a:p>
            <a:r>
              <a:rPr lang="en-GB" sz="1600" dirty="0"/>
              <a:t>In order to support Data Driven Test Driven Development, the test data for the test cases should be external, e.g. in a CSV file.  </a:t>
            </a:r>
          </a:p>
          <a:p>
            <a:r>
              <a:rPr lang="en-GB" sz="1600" dirty="0"/>
              <a:t>Under the supervision of Sanjay </a:t>
            </a:r>
            <a:r>
              <a:rPr lang="en-GB" sz="1600" dirty="0" err="1"/>
              <a:t>Verma</a:t>
            </a:r>
            <a:r>
              <a:rPr lang="en-GB" sz="1600" dirty="0"/>
              <a:t>, Neha </a:t>
            </a:r>
            <a:r>
              <a:rPr lang="en-GB" sz="1600" dirty="0" err="1"/>
              <a:t>Kuchhal</a:t>
            </a:r>
            <a:r>
              <a:rPr lang="en-GB" sz="1600" dirty="0"/>
              <a:t> has been looking at using the externalised test data in an Excel file, populating a template request with parameters.  The external data source also holds the data used in the assertions.  </a:t>
            </a:r>
          </a:p>
          <a:p>
            <a:endParaRPr lang="en-GB" sz="1600" dirty="0"/>
          </a:p>
          <a:p>
            <a:r>
              <a:rPr lang="en-GB" sz="1600" dirty="0"/>
              <a:t>Since Excel is hard/impossible to merge, a file structure like CVS would be a much better choice but needs to be explored further</a:t>
            </a:r>
            <a:r>
              <a:rPr lang="en-GB" sz="1600" b="1" i="1" dirty="0"/>
              <a:t>.  </a:t>
            </a:r>
            <a:r>
              <a:rPr lang="en-GB" sz="1600" b="1" i="1" dirty="0" err="1"/>
              <a:t>NEMesis</a:t>
            </a:r>
            <a:r>
              <a:rPr lang="en-GB" sz="1600" b="1" i="1" dirty="0"/>
              <a:t> or </a:t>
            </a:r>
            <a:r>
              <a:rPr lang="en-GB" sz="1600" b="1" i="1" dirty="0" err="1"/>
              <a:t>NEMbots</a:t>
            </a:r>
            <a:r>
              <a:rPr lang="en-GB" sz="1600" b="1" i="1" dirty="0"/>
              <a:t> Tech Spike Candidate</a:t>
            </a:r>
          </a:p>
          <a:p>
            <a:endParaRPr lang="en-GB" sz="1600" dirty="0"/>
          </a:p>
          <a:p>
            <a:r>
              <a:rPr lang="en-GB" sz="1600" dirty="0"/>
              <a:t>This type of testing would work well for services that respond, e.g. </a:t>
            </a:r>
            <a:r>
              <a:rPr lang="en-GB" sz="1600" dirty="0" err="1"/>
              <a:t>STPOs</a:t>
            </a:r>
            <a:r>
              <a:rPr lang="en-GB" sz="1600" dirty="0"/>
              <a:t> and IIB services and reduces the number of requests to maintain.  </a:t>
            </a:r>
            <a:r>
              <a:rPr lang="en-GB" sz="1600" dirty="0" err="1"/>
              <a:t>NEMesis</a:t>
            </a:r>
            <a:r>
              <a:rPr lang="en-GB" sz="1600" dirty="0"/>
              <a:t> SIT testing is already using this type of approach.  Synchronising UT/CIT and SIT testing approach is a sensible idea.</a:t>
            </a:r>
          </a:p>
        </p:txBody>
      </p:sp>
      <p:sp>
        <p:nvSpPr>
          <p:cNvPr id="3" name="TextBox 2">
            <a:extLst>
              <a:ext uri="{FF2B5EF4-FFF2-40B4-BE49-F238E27FC236}">
                <a16:creationId xmlns:a16="http://schemas.microsoft.com/office/drawing/2014/main" id="{F1603CE1-1236-4EE6-94CD-0CBF54D62978}"/>
              </a:ext>
            </a:extLst>
          </p:cNvPr>
          <p:cNvSpPr txBox="1"/>
          <p:nvPr/>
        </p:nvSpPr>
        <p:spPr>
          <a:xfrm>
            <a:off x="6517285" y="1218935"/>
            <a:ext cx="338554" cy="461665"/>
          </a:xfrm>
          <a:prstGeom prst="rect">
            <a:avLst/>
          </a:prstGeom>
          <a:noFill/>
        </p:spPr>
        <p:txBody>
          <a:bodyPr wrap="none" rtlCol="0">
            <a:spAutoFit/>
          </a:bodyPr>
          <a:lstStyle/>
          <a:p>
            <a:r>
              <a:rPr lang="en-GB" sz="2400" dirty="0"/>
              <a:t>*</a:t>
            </a:r>
          </a:p>
        </p:txBody>
      </p:sp>
      <p:sp>
        <p:nvSpPr>
          <p:cNvPr id="72" name="TextBox 71">
            <a:extLst>
              <a:ext uri="{FF2B5EF4-FFF2-40B4-BE49-F238E27FC236}">
                <a16:creationId xmlns:a16="http://schemas.microsoft.com/office/drawing/2014/main" id="{E3A0739F-84D7-483F-BD0F-48C07D1EFD79}"/>
              </a:ext>
            </a:extLst>
          </p:cNvPr>
          <p:cNvSpPr txBox="1"/>
          <p:nvPr/>
        </p:nvSpPr>
        <p:spPr>
          <a:xfrm>
            <a:off x="9760093" y="1067773"/>
            <a:ext cx="300082" cy="461665"/>
          </a:xfrm>
          <a:prstGeom prst="rect">
            <a:avLst/>
          </a:prstGeom>
          <a:noFill/>
        </p:spPr>
        <p:txBody>
          <a:bodyPr wrap="square" rtlCol="0">
            <a:spAutoFit/>
          </a:bodyPr>
          <a:lstStyle/>
          <a:p>
            <a:r>
              <a:rPr lang="en-GB" sz="2400" dirty="0"/>
              <a:t>^</a:t>
            </a:r>
          </a:p>
        </p:txBody>
      </p:sp>
      <p:sp>
        <p:nvSpPr>
          <p:cNvPr id="73" name="TextBox 72">
            <a:extLst>
              <a:ext uri="{FF2B5EF4-FFF2-40B4-BE49-F238E27FC236}">
                <a16:creationId xmlns:a16="http://schemas.microsoft.com/office/drawing/2014/main" id="{FC6990F1-FB96-4A9B-A413-AC152765B6CF}"/>
              </a:ext>
            </a:extLst>
          </p:cNvPr>
          <p:cNvSpPr txBox="1"/>
          <p:nvPr/>
        </p:nvSpPr>
        <p:spPr>
          <a:xfrm>
            <a:off x="3383874" y="2754986"/>
            <a:ext cx="1355564" cy="400110"/>
          </a:xfrm>
          <a:prstGeom prst="rect">
            <a:avLst/>
          </a:prstGeom>
          <a:noFill/>
        </p:spPr>
        <p:txBody>
          <a:bodyPr wrap="none" rtlCol="0">
            <a:spAutoFit/>
          </a:bodyPr>
          <a:lstStyle/>
          <a:p>
            <a:r>
              <a:rPr lang="en-GB" sz="2000" b="1" dirty="0"/>
              <a:t>Test case N</a:t>
            </a:r>
          </a:p>
        </p:txBody>
      </p:sp>
      <p:sp>
        <p:nvSpPr>
          <p:cNvPr id="74" name="Rectangle 73">
            <a:extLst>
              <a:ext uri="{FF2B5EF4-FFF2-40B4-BE49-F238E27FC236}">
                <a16:creationId xmlns:a16="http://schemas.microsoft.com/office/drawing/2014/main" id="{906E9C14-DBBD-400C-9EDE-222A36C3F516}"/>
              </a:ext>
            </a:extLst>
          </p:cNvPr>
          <p:cNvSpPr/>
          <p:nvPr/>
        </p:nvSpPr>
        <p:spPr>
          <a:xfrm>
            <a:off x="128114" y="3435832"/>
            <a:ext cx="11599429" cy="3422168"/>
          </a:xfrm>
          <a:prstGeom prst="rect">
            <a:avLst/>
          </a:prstGeom>
          <a:noFill/>
          <a:ln w="57150">
            <a:solidFill>
              <a:srgbClr val="00B050"/>
            </a:solidFill>
            <a:prstDash val="sys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cxnSp>
        <p:nvCxnSpPr>
          <p:cNvPr id="75" name="Straight Connector 74">
            <a:extLst>
              <a:ext uri="{FF2B5EF4-FFF2-40B4-BE49-F238E27FC236}">
                <a16:creationId xmlns:a16="http://schemas.microsoft.com/office/drawing/2014/main" id="{BB052DF0-F835-4D39-9345-E1C92897BEBF}"/>
              </a:ext>
            </a:extLst>
          </p:cNvPr>
          <p:cNvCxnSpPr>
            <a:cxnSpLocks/>
            <a:stCxn id="77" idx="2"/>
          </p:cNvCxnSpPr>
          <p:nvPr/>
        </p:nvCxnSpPr>
        <p:spPr>
          <a:xfrm flipH="1">
            <a:off x="128114" y="2943819"/>
            <a:ext cx="3073925" cy="492012"/>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1BC0C770-A411-41A4-B960-5FE3012B77E5}"/>
              </a:ext>
            </a:extLst>
          </p:cNvPr>
          <p:cNvCxnSpPr>
            <a:cxnSpLocks/>
            <a:endCxn id="77" idx="6"/>
          </p:cNvCxnSpPr>
          <p:nvPr/>
        </p:nvCxnSpPr>
        <p:spPr>
          <a:xfrm flipH="1" flipV="1">
            <a:off x="5046205" y="2943819"/>
            <a:ext cx="6681338" cy="492012"/>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sp>
        <p:nvSpPr>
          <p:cNvPr id="77" name="Oval 76">
            <a:extLst>
              <a:ext uri="{FF2B5EF4-FFF2-40B4-BE49-F238E27FC236}">
                <a16:creationId xmlns:a16="http://schemas.microsoft.com/office/drawing/2014/main" id="{4D469449-AFE8-463A-880A-51197E0A3789}"/>
              </a:ext>
            </a:extLst>
          </p:cNvPr>
          <p:cNvSpPr/>
          <p:nvPr/>
        </p:nvSpPr>
        <p:spPr>
          <a:xfrm>
            <a:off x="3202039" y="2595383"/>
            <a:ext cx="1844166" cy="696871"/>
          </a:xfrm>
          <a:prstGeom prst="ellipse">
            <a:avLst/>
          </a:prstGeom>
          <a:noFill/>
          <a:ln w="38100">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nvGrpSpPr>
          <p:cNvPr id="15" name="Group 14">
            <a:extLst>
              <a:ext uri="{FF2B5EF4-FFF2-40B4-BE49-F238E27FC236}">
                <a16:creationId xmlns:a16="http://schemas.microsoft.com/office/drawing/2014/main" id="{11CE03CF-8AE9-44C7-83C2-B18981A0D9E0}"/>
              </a:ext>
            </a:extLst>
          </p:cNvPr>
          <p:cNvGrpSpPr/>
          <p:nvPr/>
        </p:nvGrpSpPr>
        <p:grpSpPr>
          <a:xfrm>
            <a:off x="9774906" y="2664380"/>
            <a:ext cx="835416" cy="572801"/>
            <a:chOff x="10354917" y="4488917"/>
            <a:chExt cx="1325218" cy="887896"/>
          </a:xfrm>
        </p:grpSpPr>
        <p:sp>
          <p:nvSpPr>
            <p:cNvPr id="79" name="Rectangle: Folded Corner 78">
              <a:extLst>
                <a:ext uri="{FF2B5EF4-FFF2-40B4-BE49-F238E27FC236}">
                  <a16:creationId xmlns:a16="http://schemas.microsoft.com/office/drawing/2014/main" id="{25AB148E-A627-41D1-82F6-D91345ED130B}"/>
                </a:ext>
              </a:extLst>
            </p:cNvPr>
            <p:cNvSpPr/>
            <p:nvPr/>
          </p:nvSpPr>
          <p:spPr>
            <a:xfrm>
              <a:off x="10354917" y="4488917"/>
              <a:ext cx="1020418" cy="583096"/>
            </a:xfrm>
            <a:prstGeom prst="foldedCorner">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80" name="Rectangle: Folded Corner 79">
              <a:extLst>
                <a:ext uri="{FF2B5EF4-FFF2-40B4-BE49-F238E27FC236}">
                  <a16:creationId xmlns:a16="http://schemas.microsoft.com/office/drawing/2014/main" id="{8B6DB08E-0555-4271-811B-F69A5F37B9D7}"/>
                </a:ext>
              </a:extLst>
            </p:cNvPr>
            <p:cNvSpPr/>
            <p:nvPr/>
          </p:nvSpPr>
          <p:spPr>
            <a:xfrm>
              <a:off x="10507317" y="4641317"/>
              <a:ext cx="1020418" cy="583096"/>
            </a:xfrm>
            <a:prstGeom prst="foldedCorner">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81" name="Rectangle: Folded Corner 80">
              <a:extLst>
                <a:ext uri="{FF2B5EF4-FFF2-40B4-BE49-F238E27FC236}">
                  <a16:creationId xmlns:a16="http://schemas.microsoft.com/office/drawing/2014/main" id="{7BB6EA86-E9EA-4990-9759-14A440980E6E}"/>
                </a:ext>
              </a:extLst>
            </p:cNvPr>
            <p:cNvSpPr/>
            <p:nvPr/>
          </p:nvSpPr>
          <p:spPr>
            <a:xfrm>
              <a:off x="10659717" y="4793717"/>
              <a:ext cx="1020418" cy="583096"/>
            </a:xfrm>
            <a:prstGeom prst="foldedCorner">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grpSp>
      <p:grpSp>
        <p:nvGrpSpPr>
          <p:cNvPr id="54" name="Group 53">
            <a:extLst>
              <a:ext uri="{FF2B5EF4-FFF2-40B4-BE49-F238E27FC236}">
                <a16:creationId xmlns:a16="http://schemas.microsoft.com/office/drawing/2014/main" id="{F98C0C9A-E76B-41E9-9E59-138F4CB1AAF2}"/>
              </a:ext>
            </a:extLst>
          </p:cNvPr>
          <p:cNvGrpSpPr/>
          <p:nvPr/>
        </p:nvGrpSpPr>
        <p:grpSpPr>
          <a:xfrm>
            <a:off x="997722" y="3435831"/>
            <a:ext cx="2040725" cy="953381"/>
            <a:chOff x="1545431" y="3404959"/>
            <a:chExt cx="2040725" cy="953381"/>
          </a:xfrm>
        </p:grpSpPr>
        <p:grpSp>
          <p:nvGrpSpPr>
            <p:cNvPr id="60" name="Group 59">
              <a:extLst>
                <a:ext uri="{FF2B5EF4-FFF2-40B4-BE49-F238E27FC236}">
                  <a16:creationId xmlns:a16="http://schemas.microsoft.com/office/drawing/2014/main" id="{C76544FC-F6DD-4460-B4AA-15D9E4BE969E}"/>
                </a:ext>
              </a:extLst>
            </p:cNvPr>
            <p:cNvGrpSpPr/>
            <p:nvPr/>
          </p:nvGrpSpPr>
          <p:grpSpPr>
            <a:xfrm>
              <a:off x="1545431" y="3675079"/>
              <a:ext cx="1407000" cy="683261"/>
              <a:chOff x="7860138" y="4241483"/>
              <a:chExt cx="583598" cy="800969"/>
            </a:xfrm>
          </p:grpSpPr>
          <p:sp>
            <p:nvSpPr>
              <p:cNvPr id="69" name="Rectangle: Single Corner Snipped 68">
                <a:extLst>
                  <a:ext uri="{FF2B5EF4-FFF2-40B4-BE49-F238E27FC236}">
                    <a16:creationId xmlns:a16="http://schemas.microsoft.com/office/drawing/2014/main" id="{31564D53-CFF6-410B-9A6B-AD61FE48BE49}"/>
                  </a:ext>
                </a:extLst>
              </p:cNvPr>
              <p:cNvSpPr/>
              <p:nvPr/>
            </p:nvSpPr>
            <p:spPr>
              <a:xfrm>
                <a:off x="7884406" y="4300330"/>
                <a:ext cx="559330" cy="742122"/>
              </a:xfrm>
              <a:prstGeom prst="snip1Rect">
                <a:avLst/>
              </a:prstGeom>
              <a:ln>
                <a:solidFill>
                  <a:schemeClr val="tx2"/>
                </a:solidFill>
                <a:prstDash val="solid"/>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
            <p:nvSpPr>
              <p:cNvPr id="70" name="TextBox 69">
                <a:extLst>
                  <a:ext uri="{FF2B5EF4-FFF2-40B4-BE49-F238E27FC236}">
                    <a16:creationId xmlns:a16="http://schemas.microsoft.com/office/drawing/2014/main" id="{DEA4847B-7412-465F-87C7-48B4581C8E0D}"/>
                  </a:ext>
                </a:extLst>
              </p:cNvPr>
              <p:cNvSpPr txBox="1"/>
              <p:nvPr/>
            </p:nvSpPr>
            <p:spPr>
              <a:xfrm>
                <a:off x="7860139" y="4241483"/>
                <a:ext cx="522121" cy="757677"/>
              </a:xfrm>
              <a:prstGeom prst="rect">
                <a:avLst/>
              </a:prstGeom>
              <a:noFill/>
              <a:ln>
                <a:noFill/>
                <a:prstDash val="solid"/>
              </a:ln>
            </p:spPr>
            <p:txBody>
              <a:bodyPr wrap="square" rtlCol="0">
                <a:spAutoFit/>
              </a:bodyPr>
              <a:lstStyle/>
              <a:p>
                <a:r>
                  <a:rPr lang="en-GB" dirty="0"/>
                  <a:t>---------------</a:t>
                </a:r>
              </a:p>
              <a:p>
                <a:r>
                  <a:rPr lang="en-GB" dirty="0"/>
                  <a:t>---------------</a:t>
                </a:r>
              </a:p>
            </p:txBody>
          </p:sp>
        </p:grpSp>
        <p:sp>
          <p:nvSpPr>
            <p:cNvPr id="68" name="TextBox 67">
              <a:extLst>
                <a:ext uri="{FF2B5EF4-FFF2-40B4-BE49-F238E27FC236}">
                  <a16:creationId xmlns:a16="http://schemas.microsoft.com/office/drawing/2014/main" id="{E0FAD72A-B6B9-4FC8-B1CB-6360DFE10629}"/>
                </a:ext>
              </a:extLst>
            </p:cNvPr>
            <p:cNvSpPr txBox="1"/>
            <p:nvPr/>
          </p:nvSpPr>
          <p:spPr>
            <a:xfrm>
              <a:off x="1552779" y="3404959"/>
              <a:ext cx="2033377" cy="369332"/>
            </a:xfrm>
            <a:prstGeom prst="rect">
              <a:avLst/>
            </a:prstGeom>
            <a:noFill/>
          </p:spPr>
          <p:txBody>
            <a:bodyPr wrap="none" rtlCol="0">
              <a:spAutoFit/>
            </a:bodyPr>
            <a:lstStyle/>
            <a:p>
              <a:r>
                <a:rPr lang="en-GB" dirty="0"/>
                <a:t>SOAP/REST Request</a:t>
              </a:r>
            </a:p>
          </p:txBody>
        </p:sp>
      </p:grpSp>
      <p:graphicFrame>
        <p:nvGraphicFramePr>
          <p:cNvPr id="2" name="Table 1">
            <a:extLst>
              <a:ext uri="{FF2B5EF4-FFF2-40B4-BE49-F238E27FC236}">
                <a16:creationId xmlns:a16="http://schemas.microsoft.com/office/drawing/2014/main" id="{01E66D2F-6D95-42A7-B1A5-ABBE4F867878}"/>
              </a:ext>
            </a:extLst>
          </p:cNvPr>
          <p:cNvGraphicFramePr>
            <a:graphicFrameLocks noGrp="1"/>
          </p:cNvGraphicFramePr>
          <p:nvPr/>
        </p:nvGraphicFramePr>
        <p:xfrm>
          <a:off x="1141705" y="4696417"/>
          <a:ext cx="1249680" cy="1097280"/>
        </p:xfrm>
        <a:graphic>
          <a:graphicData uri="http://schemas.openxmlformats.org/drawingml/2006/table">
            <a:tbl>
              <a:tblPr firstRow="1" bandRow="1">
                <a:tableStyleId>{7DF18680-E054-41AD-8BC1-D1AEF772440D}</a:tableStyleId>
              </a:tblPr>
              <a:tblGrid>
                <a:gridCol w="208280">
                  <a:extLst>
                    <a:ext uri="{9D8B030D-6E8A-4147-A177-3AD203B41FA5}">
                      <a16:colId xmlns:a16="http://schemas.microsoft.com/office/drawing/2014/main" val="1236241577"/>
                    </a:ext>
                  </a:extLst>
                </a:gridCol>
                <a:gridCol w="208280">
                  <a:extLst>
                    <a:ext uri="{9D8B030D-6E8A-4147-A177-3AD203B41FA5}">
                      <a16:colId xmlns:a16="http://schemas.microsoft.com/office/drawing/2014/main" val="1351299460"/>
                    </a:ext>
                  </a:extLst>
                </a:gridCol>
                <a:gridCol w="208280">
                  <a:extLst>
                    <a:ext uri="{9D8B030D-6E8A-4147-A177-3AD203B41FA5}">
                      <a16:colId xmlns:a16="http://schemas.microsoft.com/office/drawing/2014/main" val="986976700"/>
                    </a:ext>
                  </a:extLst>
                </a:gridCol>
                <a:gridCol w="208280">
                  <a:extLst>
                    <a:ext uri="{9D8B030D-6E8A-4147-A177-3AD203B41FA5}">
                      <a16:colId xmlns:a16="http://schemas.microsoft.com/office/drawing/2014/main" val="186923112"/>
                    </a:ext>
                  </a:extLst>
                </a:gridCol>
                <a:gridCol w="208280">
                  <a:extLst>
                    <a:ext uri="{9D8B030D-6E8A-4147-A177-3AD203B41FA5}">
                      <a16:colId xmlns:a16="http://schemas.microsoft.com/office/drawing/2014/main" val="2509031664"/>
                    </a:ext>
                  </a:extLst>
                </a:gridCol>
                <a:gridCol w="208280">
                  <a:extLst>
                    <a:ext uri="{9D8B030D-6E8A-4147-A177-3AD203B41FA5}">
                      <a16:colId xmlns:a16="http://schemas.microsoft.com/office/drawing/2014/main" val="647159908"/>
                    </a:ext>
                  </a:extLst>
                </a:gridCol>
              </a:tblGrid>
              <a:tr h="268889">
                <a:tc>
                  <a:txBody>
                    <a:bodyPr/>
                    <a:lstStyle/>
                    <a:p>
                      <a:endParaRPr lang="en-GB" dirty="0"/>
                    </a:p>
                  </a:txBody>
                  <a:tcPr/>
                </a:tc>
                <a:tc>
                  <a:txBody>
                    <a:bodyPr/>
                    <a:lstStyle/>
                    <a:p>
                      <a:endParaRPr lang="en-GB" dirty="0"/>
                    </a:p>
                  </a:txBody>
                  <a:tcPr/>
                </a:tc>
                <a:tc>
                  <a:txBody>
                    <a:bodyPr/>
                    <a:lstStyle/>
                    <a:p>
                      <a:endParaRPr lang="en-GB"/>
                    </a:p>
                  </a:txBody>
                  <a:tcPr/>
                </a:tc>
                <a:tc>
                  <a:txBody>
                    <a:bodyPr/>
                    <a:lstStyle/>
                    <a:p>
                      <a:endParaRPr lang="en-GB"/>
                    </a:p>
                  </a:txBody>
                  <a:tcPr/>
                </a:tc>
                <a:tc>
                  <a:txBody>
                    <a:bodyPr/>
                    <a:lstStyle/>
                    <a:p>
                      <a:endParaRPr lang="en-GB" dirty="0"/>
                    </a:p>
                  </a:txBody>
                  <a:tcPr/>
                </a:tc>
                <a:tc>
                  <a:txBody>
                    <a:bodyPr/>
                    <a:lstStyle/>
                    <a:p>
                      <a:endParaRPr lang="en-GB" dirty="0"/>
                    </a:p>
                  </a:txBody>
                  <a:tcPr/>
                </a:tc>
                <a:extLst>
                  <a:ext uri="{0D108BD9-81ED-4DB2-BD59-A6C34878D82A}">
                    <a16:rowId xmlns:a16="http://schemas.microsoft.com/office/drawing/2014/main" val="2939672109"/>
                  </a:ext>
                </a:extLst>
              </a:tr>
              <a:tr h="268889">
                <a:tc>
                  <a:txBody>
                    <a:bodyPr/>
                    <a:lstStyle/>
                    <a:p>
                      <a:endParaRPr lang="en-GB"/>
                    </a:p>
                  </a:txBody>
                  <a:tcPr/>
                </a:tc>
                <a:tc>
                  <a:txBody>
                    <a:bodyPr/>
                    <a:lstStyle/>
                    <a:p>
                      <a:endParaRPr lang="en-GB"/>
                    </a:p>
                  </a:txBody>
                  <a:tcPr/>
                </a:tc>
                <a:tc>
                  <a:txBody>
                    <a:bodyPr/>
                    <a:lstStyle/>
                    <a:p>
                      <a:endParaRPr lang="en-GB"/>
                    </a:p>
                  </a:txBody>
                  <a:tcPr/>
                </a:tc>
                <a:tc>
                  <a:txBody>
                    <a:bodyPr/>
                    <a:lstStyle/>
                    <a:p>
                      <a:endParaRPr lang="en-GB"/>
                    </a:p>
                  </a:txBody>
                  <a:tcPr/>
                </a:tc>
                <a:tc>
                  <a:txBody>
                    <a:bodyPr/>
                    <a:lstStyle/>
                    <a:p>
                      <a:endParaRPr lang="en-GB" dirty="0"/>
                    </a:p>
                  </a:txBody>
                  <a:tcPr/>
                </a:tc>
                <a:tc>
                  <a:txBody>
                    <a:bodyPr/>
                    <a:lstStyle/>
                    <a:p>
                      <a:endParaRPr lang="en-GB"/>
                    </a:p>
                  </a:txBody>
                  <a:tcPr/>
                </a:tc>
                <a:extLst>
                  <a:ext uri="{0D108BD9-81ED-4DB2-BD59-A6C34878D82A}">
                    <a16:rowId xmlns:a16="http://schemas.microsoft.com/office/drawing/2014/main" val="594957621"/>
                  </a:ext>
                </a:extLst>
              </a:tr>
              <a:tr h="268889">
                <a:tc>
                  <a:txBody>
                    <a:bodyPr/>
                    <a:lstStyle/>
                    <a:p>
                      <a:endParaRPr lang="en-GB"/>
                    </a:p>
                  </a:txBody>
                  <a:tcPr/>
                </a:tc>
                <a:tc>
                  <a:txBody>
                    <a:bodyPr/>
                    <a:lstStyle/>
                    <a:p>
                      <a:endParaRPr lang="en-GB"/>
                    </a:p>
                  </a:txBody>
                  <a:tcPr/>
                </a:tc>
                <a:tc>
                  <a:txBody>
                    <a:bodyPr/>
                    <a:lstStyle/>
                    <a:p>
                      <a:endParaRPr lang="en-GB"/>
                    </a:p>
                  </a:txBody>
                  <a:tcPr/>
                </a:tc>
                <a:tc>
                  <a:txBody>
                    <a:bodyPr/>
                    <a:lstStyle/>
                    <a:p>
                      <a:endParaRPr lang="en-GB"/>
                    </a:p>
                  </a:txBody>
                  <a:tcPr/>
                </a:tc>
                <a:tc>
                  <a:txBody>
                    <a:bodyPr/>
                    <a:lstStyle/>
                    <a:p>
                      <a:endParaRPr lang="en-GB"/>
                    </a:p>
                  </a:txBody>
                  <a:tcPr/>
                </a:tc>
                <a:tc>
                  <a:txBody>
                    <a:bodyPr/>
                    <a:lstStyle/>
                    <a:p>
                      <a:endParaRPr lang="en-GB" dirty="0"/>
                    </a:p>
                  </a:txBody>
                  <a:tcPr/>
                </a:tc>
                <a:extLst>
                  <a:ext uri="{0D108BD9-81ED-4DB2-BD59-A6C34878D82A}">
                    <a16:rowId xmlns:a16="http://schemas.microsoft.com/office/drawing/2014/main" val="360166625"/>
                  </a:ext>
                </a:extLst>
              </a:tr>
            </a:tbl>
          </a:graphicData>
        </a:graphic>
      </p:graphicFrame>
      <p:sp>
        <p:nvSpPr>
          <p:cNvPr id="71" name="TextBox 70">
            <a:extLst>
              <a:ext uri="{FF2B5EF4-FFF2-40B4-BE49-F238E27FC236}">
                <a16:creationId xmlns:a16="http://schemas.microsoft.com/office/drawing/2014/main" id="{B8BF2AB4-DC83-40BC-9876-691E3968E023}"/>
              </a:ext>
            </a:extLst>
          </p:cNvPr>
          <p:cNvSpPr txBox="1"/>
          <p:nvPr/>
        </p:nvSpPr>
        <p:spPr>
          <a:xfrm>
            <a:off x="1248006" y="4401130"/>
            <a:ext cx="1037079" cy="369332"/>
          </a:xfrm>
          <a:prstGeom prst="rect">
            <a:avLst/>
          </a:prstGeom>
          <a:noFill/>
        </p:spPr>
        <p:txBody>
          <a:bodyPr wrap="none" rtlCol="0">
            <a:spAutoFit/>
          </a:bodyPr>
          <a:lstStyle/>
          <a:p>
            <a:r>
              <a:rPr lang="en-GB" dirty="0"/>
              <a:t>Excel File</a:t>
            </a:r>
          </a:p>
        </p:txBody>
      </p:sp>
      <p:grpSp>
        <p:nvGrpSpPr>
          <p:cNvPr id="78" name="Group 77">
            <a:extLst>
              <a:ext uri="{FF2B5EF4-FFF2-40B4-BE49-F238E27FC236}">
                <a16:creationId xmlns:a16="http://schemas.microsoft.com/office/drawing/2014/main" id="{909C9DFA-470B-485A-8885-CF0AD532F02A}"/>
              </a:ext>
            </a:extLst>
          </p:cNvPr>
          <p:cNvGrpSpPr/>
          <p:nvPr/>
        </p:nvGrpSpPr>
        <p:grpSpPr>
          <a:xfrm>
            <a:off x="1090471" y="5789146"/>
            <a:ext cx="1406998" cy="953381"/>
            <a:chOff x="1545439" y="3404959"/>
            <a:chExt cx="1406998" cy="953381"/>
          </a:xfrm>
        </p:grpSpPr>
        <p:grpSp>
          <p:nvGrpSpPr>
            <p:cNvPr id="82" name="Group 81">
              <a:extLst>
                <a:ext uri="{FF2B5EF4-FFF2-40B4-BE49-F238E27FC236}">
                  <a16:creationId xmlns:a16="http://schemas.microsoft.com/office/drawing/2014/main" id="{D57284B7-3946-48AA-BE71-FBC5703A5EE3}"/>
                </a:ext>
              </a:extLst>
            </p:cNvPr>
            <p:cNvGrpSpPr/>
            <p:nvPr/>
          </p:nvGrpSpPr>
          <p:grpSpPr>
            <a:xfrm>
              <a:off x="1545439" y="3675079"/>
              <a:ext cx="1406998" cy="683261"/>
              <a:chOff x="7860139" y="4241483"/>
              <a:chExt cx="583597" cy="800969"/>
            </a:xfrm>
          </p:grpSpPr>
          <p:sp>
            <p:nvSpPr>
              <p:cNvPr id="84" name="Rectangle: Single Corner Snipped 83">
                <a:extLst>
                  <a:ext uri="{FF2B5EF4-FFF2-40B4-BE49-F238E27FC236}">
                    <a16:creationId xmlns:a16="http://schemas.microsoft.com/office/drawing/2014/main" id="{71595290-F845-4AFC-A59F-7E4EBD79B662}"/>
                  </a:ext>
                </a:extLst>
              </p:cNvPr>
              <p:cNvSpPr/>
              <p:nvPr/>
            </p:nvSpPr>
            <p:spPr>
              <a:xfrm>
                <a:off x="7884406" y="4300330"/>
                <a:ext cx="559330" cy="742122"/>
              </a:xfrm>
              <a:prstGeom prst="snip1Rect">
                <a:avLst/>
              </a:prstGeom>
              <a:ln>
                <a:solidFill>
                  <a:schemeClr val="accent3">
                    <a:lumMod val="50000"/>
                  </a:schemeClr>
                </a:solidFill>
                <a:prstDash val="solid"/>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
            <p:nvSpPr>
              <p:cNvPr id="85" name="TextBox 84">
                <a:extLst>
                  <a:ext uri="{FF2B5EF4-FFF2-40B4-BE49-F238E27FC236}">
                    <a16:creationId xmlns:a16="http://schemas.microsoft.com/office/drawing/2014/main" id="{13CE7048-273D-4152-B34A-9C796B9E01FD}"/>
                  </a:ext>
                </a:extLst>
              </p:cNvPr>
              <p:cNvSpPr txBox="1"/>
              <p:nvPr/>
            </p:nvSpPr>
            <p:spPr>
              <a:xfrm>
                <a:off x="7860139" y="4241483"/>
                <a:ext cx="522121" cy="757677"/>
              </a:xfrm>
              <a:prstGeom prst="rect">
                <a:avLst/>
              </a:prstGeom>
              <a:noFill/>
              <a:ln>
                <a:noFill/>
                <a:prstDash val="solid"/>
              </a:ln>
            </p:spPr>
            <p:txBody>
              <a:bodyPr wrap="square" rtlCol="0">
                <a:spAutoFit/>
              </a:bodyPr>
              <a:lstStyle/>
              <a:p>
                <a:r>
                  <a:rPr lang="en-GB" dirty="0"/>
                  <a:t>,,,,,,,,,,,,,,,,,</a:t>
                </a:r>
              </a:p>
              <a:p>
                <a:r>
                  <a:rPr lang="en-GB" dirty="0"/>
                  <a:t>,,,,,,,,,,,,,,,,,</a:t>
                </a:r>
              </a:p>
            </p:txBody>
          </p:sp>
        </p:grpSp>
        <p:sp>
          <p:nvSpPr>
            <p:cNvPr id="83" name="TextBox 82">
              <a:extLst>
                <a:ext uri="{FF2B5EF4-FFF2-40B4-BE49-F238E27FC236}">
                  <a16:creationId xmlns:a16="http://schemas.microsoft.com/office/drawing/2014/main" id="{1DAF4282-61EE-4C7D-B37F-1403A513422A}"/>
                </a:ext>
              </a:extLst>
            </p:cNvPr>
            <p:cNvSpPr txBox="1"/>
            <p:nvPr/>
          </p:nvSpPr>
          <p:spPr>
            <a:xfrm>
              <a:off x="1552779" y="3404959"/>
              <a:ext cx="923651" cy="369332"/>
            </a:xfrm>
            <a:prstGeom prst="rect">
              <a:avLst/>
            </a:prstGeom>
            <a:noFill/>
          </p:spPr>
          <p:txBody>
            <a:bodyPr wrap="none" rtlCol="0">
              <a:spAutoFit/>
            </a:bodyPr>
            <a:lstStyle/>
            <a:p>
              <a:r>
                <a:rPr lang="en-GB" dirty="0"/>
                <a:t>CSV File</a:t>
              </a:r>
            </a:p>
          </p:txBody>
        </p:sp>
      </p:grpSp>
      <p:sp>
        <p:nvSpPr>
          <p:cNvPr id="87" name="TextBox 86">
            <a:extLst>
              <a:ext uri="{FF2B5EF4-FFF2-40B4-BE49-F238E27FC236}">
                <a16:creationId xmlns:a16="http://schemas.microsoft.com/office/drawing/2014/main" id="{C9CD2FA5-AF88-4879-88F4-D1F4D36B3B40}"/>
              </a:ext>
            </a:extLst>
          </p:cNvPr>
          <p:cNvSpPr txBox="1"/>
          <p:nvPr/>
        </p:nvSpPr>
        <p:spPr>
          <a:xfrm>
            <a:off x="641102" y="3705951"/>
            <a:ext cx="166045" cy="2862322"/>
          </a:xfrm>
          <a:prstGeom prst="rect">
            <a:avLst/>
          </a:prstGeom>
          <a:noFill/>
        </p:spPr>
        <p:txBody>
          <a:bodyPr wrap="square" rtlCol="0">
            <a:spAutoFit/>
          </a:bodyPr>
          <a:lstStyle/>
          <a:p>
            <a:pPr algn="ctr"/>
            <a:r>
              <a:rPr lang="en-GB" b="1" dirty="0">
                <a:solidFill>
                  <a:schemeClr val="accent6"/>
                </a:solidFill>
              </a:rPr>
              <a:t>T</a:t>
            </a:r>
          </a:p>
          <a:p>
            <a:pPr algn="ctr"/>
            <a:r>
              <a:rPr lang="en-GB" b="1" dirty="0">
                <a:solidFill>
                  <a:schemeClr val="accent6"/>
                </a:solidFill>
              </a:rPr>
              <a:t>E</a:t>
            </a:r>
          </a:p>
          <a:p>
            <a:pPr algn="ctr"/>
            <a:r>
              <a:rPr lang="en-GB" b="1" dirty="0">
                <a:solidFill>
                  <a:schemeClr val="accent6"/>
                </a:solidFill>
              </a:rPr>
              <a:t>S</a:t>
            </a:r>
          </a:p>
          <a:p>
            <a:pPr algn="ctr"/>
            <a:r>
              <a:rPr lang="en-GB" b="1" dirty="0">
                <a:solidFill>
                  <a:schemeClr val="accent6"/>
                </a:solidFill>
              </a:rPr>
              <a:t>T</a:t>
            </a:r>
          </a:p>
          <a:p>
            <a:pPr algn="ctr"/>
            <a:endParaRPr lang="en-GB" b="1" dirty="0">
              <a:solidFill>
                <a:schemeClr val="accent6"/>
              </a:solidFill>
            </a:endParaRPr>
          </a:p>
          <a:p>
            <a:pPr algn="ctr"/>
            <a:r>
              <a:rPr lang="en-GB" b="1" dirty="0">
                <a:solidFill>
                  <a:schemeClr val="accent6"/>
                </a:solidFill>
              </a:rPr>
              <a:t>DATA</a:t>
            </a:r>
          </a:p>
          <a:p>
            <a:pPr algn="ctr"/>
            <a:endParaRPr lang="en-GB" b="1" dirty="0">
              <a:solidFill>
                <a:schemeClr val="accent6"/>
              </a:solidFill>
            </a:endParaRPr>
          </a:p>
        </p:txBody>
      </p:sp>
    </p:spTree>
    <p:extLst>
      <p:ext uri="{BB962C8B-B14F-4D97-AF65-F5344CB8AC3E}">
        <p14:creationId xmlns:p14="http://schemas.microsoft.com/office/powerpoint/2010/main" val="17045017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extBox 162">
            <a:extLst>
              <a:ext uri="{FF2B5EF4-FFF2-40B4-BE49-F238E27FC236}">
                <a16:creationId xmlns:a16="http://schemas.microsoft.com/office/drawing/2014/main" id="{BC7C2891-1E72-4C55-89AC-3E122796EBEF}"/>
              </a:ext>
            </a:extLst>
          </p:cNvPr>
          <p:cNvSpPr txBox="1"/>
          <p:nvPr/>
        </p:nvSpPr>
        <p:spPr>
          <a:xfrm>
            <a:off x="2614613" y="-27676"/>
            <a:ext cx="9639198" cy="707886"/>
          </a:xfrm>
          <a:prstGeom prst="rect">
            <a:avLst/>
          </a:prstGeom>
          <a:noFill/>
        </p:spPr>
        <p:txBody>
          <a:bodyPr wrap="square" rtlCol="0">
            <a:spAutoFit/>
          </a:bodyPr>
          <a:lstStyle/>
          <a:p>
            <a:r>
              <a:rPr lang="en-GB" sz="4000" b="1" spc="-1" dirty="0">
                <a:solidFill>
                  <a:schemeClr val="bg2"/>
                </a:solidFill>
                <a:uFill>
                  <a:solidFill>
                    <a:srgbClr val="FFFFFF"/>
                  </a:solidFill>
                </a:uFill>
                <a:latin typeface="IBM Plex Sans SemiBold"/>
                <a:cs typeface="NBS Medium"/>
              </a:rPr>
              <a:t>Data Driven Test Driven Development</a:t>
            </a:r>
          </a:p>
        </p:txBody>
      </p:sp>
      <p:grpSp>
        <p:nvGrpSpPr>
          <p:cNvPr id="29" name="Group 28">
            <a:extLst>
              <a:ext uri="{FF2B5EF4-FFF2-40B4-BE49-F238E27FC236}">
                <a16:creationId xmlns:a16="http://schemas.microsoft.com/office/drawing/2014/main" id="{5654C8FE-4258-45DF-8590-268F5C3C4304}"/>
              </a:ext>
            </a:extLst>
          </p:cNvPr>
          <p:cNvGrpSpPr/>
          <p:nvPr/>
        </p:nvGrpSpPr>
        <p:grpSpPr>
          <a:xfrm>
            <a:off x="8556585" y="810826"/>
            <a:ext cx="2654755" cy="2495870"/>
            <a:chOff x="6356723" y="3295331"/>
            <a:chExt cx="2654755" cy="2495870"/>
          </a:xfrm>
        </p:grpSpPr>
        <p:sp>
          <p:nvSpPr>
            <p:cNvPr id="31" name="Rectangle 30">
              <a:extLst>
                <a:ext uri="{FF2B5EF4-FFF2-40B4-BE49-F238E27FC236}">
                  <a16:creationId xmlns:a16="http://schemas.microsoft.com/office/drawing/2014/main" id="{537680A5-927E-4EC7-9769-14DE1F43B47D}"/>
                </a:ext>
              </a:extLst>
            </p:cNvPr>
            <p:cNvSpPr/>
            <p:nvPr/>
          </p:nvSpPr>
          <p:spPr>
            <a:xfrm>
              <a:off x="6356723" y="3332329"/>
              <a:ext cx="2654755" cy="2458872"/>
            </a:xfrm>
            <a:prstGeom prst="rect">
              <a:avLst/>
            </a:prstGeom>
            <a:ln>
              <a:solidFill>
                <a:schemeClr val="accent6"/>
              </a:solidFill>
              <a:prstDash val="sysDot"/>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
          <p:nvSpPr>
            <p:cNvPr id="32" name="Isosceles Triangle 31">
              <a:extLst>
                <a:ext uri="{FF2B5EF4-FFF2-40B4-BE49-F238E27FC236}">
                  <a16:creationId xmlns:a16="http://schemas.microsoft.com/office/drawing/2014/main" id="{31769B47-2B60-4361-B44C-079796EEA0F1}"/>
                </a:ext>
              </a:extLst>
            </p:cNvPr>
            <p:cNvSpPr/>
            <p:nvPr/>
          </p:nvSpPr>
          <p:spPr>
            <a:xfrm>
              <a:off x="6752327" y="3994171"/>
              <a:ext cx="1892530" cy="1384634"/>
            </a:xfrm>
            <a:prstGeom prst="triangle">
              <a:avLst/>
            </a:prstGeom>
            <a:solidFill>
              <a:schemeClr val="bg1"/>
            </a:solidFill>
            <a:ln>
              <a:solidFill>
                <a:schemeClr val="accent6"/>
              </a:solidFill>
              <a:prstDash val="sys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33" name="TextBox 32">
              <a:extLst>
                <a:ext uri="{FF2B5EF4-FFF2-40B4-BE49-F238E27FC236}">
                  <a16:creationId xmlns:a16="http://schemas.microsoft.com/office/drawing/2014/main" id="{6D8F5E22-CFE2-4EFD-B30F-0591B150E7D7}"/>
                </a:ext>
              </a:extLst>
            </p:cNvPr>
            <p:cNvSpPr txBox="1"/>
            <p:nvPr/>
          </p:nvSpPr>
          <p:spPr>
            <a:xfrm>
              <a:off x="6374497" y="3295331"/>
              <a:ext cx="1448561" cy="400110"/>
            </a:xfrm>
            <a:prstGeom prst="rect">
              <a:avLst/>
            </a:prstGeom>
            <a:noFill/>
          </p:spPr>
          <p:txBody>
            <a:bodyPr wrap="square" rtlCol="0">
              <a:spAutoFit/>
            </a:bodyPr>
            <a:lstStyle/>
            <a:p>
              <a:r>
                <a:rPr lang="en-GB" sz="2000" b="1" spc="-1" dirty="0">
                  <a:solidFill>
                    <a:schemeClr val="bg2"/>
                  </a:solidFill>
                  <a:uFill>
                    <a:solidFill>
                      <a:srgbClr val="FFFFFF"/>
                    </a:solidFill>
                  </a:uFill>
                  <a:latin typeface="IBM Plex Sans SemiBold"/>
                  <a:ea typeface="+mj-ea"/>
                  <a:cs typeface="NBS Medium"/>
                </a:rPr>
                <a:t>Stub (</a:t>
              </a:r>
              <a:r>
                <a:rPr lang="en-GB" sz="2000" b="1" spc="-1" dirty="0" err="1">
                  <a:solidFill>
                    <a:schemeClr val="bg2"/>
                  </a:solidFill>
                  <a:uFill>
                    <a:solidFill>
                      <a:srgbClr val="FFFFFF"/>
                    </a:solidFill>
                  </a:uFill>
                  <a:latin typeface="IBM Plex Sans SemiBold"/>
                  <a:ea typeface="+mj-ea"/>
                  <a:cs typeface="NBS Medium"/>
                </a:rPr>
                <a:t>Virt</a:t>
              </a:r>
              <a:r>
                <a:rPr lang="en-GB" sz="2000" b="1" spc="-1" dirty="0">
                  <a:solidFill>
                    <a:schemeClr val="bg2"/>
                  </a:solidFill>
                  <a:uFill>
                    <a:solidFill>
                      <a:srgbClr val="FFFFFF"/>
                    </a:solidFill>
                  </a:uFill>
                  <a:latin typeface="IBM Plex Sans SemiBold"/>
                  <a:ea typeface="+mj-ea"/>
                  <a:cs typeface="NBS Medium"/>
                </a:rPr>
                <a:t>)</a:t>
              </a:r>
            </a:p>
          </p:txBody>
        </p:sp>
        <p:grpSp>
          <p:nvGrpSpPr>
            <p:cNvPr id="34" name="Group 33">
              <a:extLst>
                <a:ext uri="{FF2B5EF4-FFF2-40B4-BE49-F238E27FC236}">
                  <a16:creationId xmlns:a16="http://schemas.microsoft.com/office/drawing/2014/main" id="{BEDCA7F0-0137-4091-8EBA-FB3B68A67583}"/>
                </a:ext>
              </a:extLst>
            </p:cNvPr>
            <p:cNvGrpSpPr/>
            <p:nvPr/>
          </p:nvGrpSpPr>
          <p:grpSpPr>
            <a:xfrm>
              <a:off x="7823058" y="3503525"/>
              <a:ext cx="1006655" cy="1026385"/>
              <a:chOff x="7666680" y="2946626"/>
              <a:chExt cx="1381911" cy="1157715"/>
            </a:xfrm>
          </p:grpSpPr>
          <p:grpSp>
            <p:nvGrpSpPr>
              <p:cNvPr id="35" name="Group 34">
                <a:extLst>
                  <a:ext uri="{FF2B5EF4-FFF2-40B4-BE49-F238E27FC236}">
                    <a16:creationId xmlns:a16="http://schemas.microsoft.com/office/drawing/2014/main" id="{EAE792EA-B0FA-4FE3-93AC-637C37CB4A19}"/>
                  </a:ext>
                </a:extLst>
              </p:cNvPr>
              <p:cNvGrpSpPr/>
              <p:nvPr/>
            </p:nvGrpSpPr>
            <p:grpSpPr>
              <a:xfrm>
                <a:off x="8447134" y="3446104"/>
                <a:ext cx="601457" cy="273590"/>
                <a:chOff x="10747513" y="2001078"/>
                <a:chExt cx="1209260" cy="470233"/>
              </a:xfrm>
            </p:grpSpPr>
            <p:cxnSp>
              <p:nvCxnSpPr>
                <p:cNvPr id="40" name="Connector: Elbow 39">
                  <a:extLst>
                    <a:ext uri="{FF2B5EF4-FFF2-40B4-BE49-F238E27FC236}">
                      <a16:creationId xmlns:a16="http://schemas.microsoft.com/office/drawing/2014/main" id="{13B4C77F-7AE6-4BFB-A9A1-242E535A6D45}"/>
                    </a:ext>
                  </a:extLst>
                </p:cNvPr>
                <p:cNvCxnSpPr>
                  <a:cxnSpLocks/>
                </p:cNvCxnSpPr>
                <p:nvPr/>
              </p:nvCxnSpPr>
              <p:spPr>
                <a:xfrm>
                  <a:off x="10747513" y="2001078"/>
                  <a:ext cx="705678" cy="470233"/>
                </a:xfrm>
                <a:prstGeom prst="bentConnector3">
                  <a:avLst>
                    <a:gd name="adj1" fmla="val 50000"/>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41" name="Connector: Elbow 40">
                  <a:extLst>
                    <a:ext uri="{FF2B5EF4-FFF2-40B4-BE49-F238E27FC236}">
                      <a16:creationId xmlns:a16="http://schemas.microsoft.com/office/drawing/2014/main" id="{3F6915D8-90EF-418F-A6E0-6D2F52DD9D3C}"/>
                    </a:ext>
                  </a:extLst>
                </p:cNvPr>
                <p:cNvCxnSpPr>
                  <a:cxnSpLocks/>
                </p:cNvCxnSpPr>
                <p:nvPr/>
              </p:nvCxnSpPr>
              <p:spPr>
                <a:xfrm rot="10800000" flipV="1">
                  <a:off x="11446564" y="2007484"/>
                  <a:ext cx="510209" cy="463827"/>
                </a:xfrm>
                <a:prstGeom prst="bentConnector3">
                  <a:avLst/>
                </a:prstGeom>
                <a:ln>
                  <a:solidFill>
                    <a:schemeClr val="accent6"/>
                  </a:solidFill>
                </a:ln>
              </p:spPr>
              <p:style>
                <a:lnRef idx="2">
                  <a:schemeClr val="accent1"/>
                </a:lnRef>
                <a:fillRef idx="0">
                  <a:schemeClr val="accent1"/>
                </a:fillRef>
                <a:effectRef idx="1">
                  <a:schemeClr val="accent1"/>
                </a:effectRef>
                <a:fontRef idx="minor">
                  <a:schemeClr val="tx1"/>
                </a:fontRef>
              </p:style>
            </p:cxnSp>
          </p:grpSp>
          <p:grpSp>
            <p:nvGrpSpPr>
              <p:cNvPr id="36" name="Group 35">
                <a:extLst>
                  <a:ext uri="{FF2B5EF4-FFF2-40B4-BE49-F238E27FC236}">
                    <a16:creationId xmlns:a16="http://schemas.microsoft.com/office/drawing/2014/main" id="{564C3F2C-6249-4B19-B13C-02D38DFE1AB9}"/>
                  </a:ext>
                </a:extLst>
              </p:cNvPr>
              <p:cNvGrpSpPr/>
              <p:nvPr/>
            </p:nvGrpSpPr>
            <p:grpSpPr>
              <a:xfrm>
                <a:off x="7666680" y="3189238"/>
                <a:ext cx="602229" cy="504080"/>
                <a:chOff x="7860139" y="4241482"/>
                <a:chExt cx="583597" cy="800970"/>
              </a:xfrm>
            </p:grpSpPr>
            <p:sp>
              <p:nvSpPr>
                <p:cNvPr id="38" name="Rectangle: Single Corner Snipped 37">
                  <a:extLst>
                    <a:ext uri="{FF2B5EF4-FFF2-40B4-BE49-F238E27FC236}">
                      <a16:creationId xmlns:a16="http://schemas.microsoft.com/office/drawing/2014/main" id="{509A3E46-555E-401B-9BED-AF1CB0908900}"/>
                    </a:ext>
                  </a:extLst>
                </p:cNvPr>
                <p:cNvSpPr/>
                <p:nvPr/>
              </p:nvSpPr>
              <p:spPr>
                <a:xfrm>
                  <a:off x="7884406" y="4300330"/>
                  <a:ext cx="559330" cy="742122"/>
                </a:xfrm>
                <a:prstGeom prst="snip1Rect">
                  <a:avLst/>
                </a:prstGeom>
                <a:ln>
                  <a:solidFill>
                    <a:schemeClr val="accent4">
                      <a:lumMod val="60000"/>
                      <a:lumOff val="40000"/>
                    </a:schemeClr>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
              <p:nvSpPr>
                <p:cNvPr id="39" name="TextBox 38">
                  <a:extLst>
                    <a:ext uri="{FF2B5EF4-FFF2-40B4-BE49-F238E27FC236}">
                      <a16:creationId xmlns:a16="http://schemas.microsoft.com/office/drawing/2014/main" id="{3577997D-7C0E-47E9-8A2B-926B42F8ABAB}"/>
                    </a:ext>
                  </a:extLst>
                </p:cNvPr>
                <p:cNvSpPr txBox="1"/>
                <p:nvPr/>
              </p:nvSpPr>
              <p:spPr>
                <a:xfrm>
                  <a:off x="7860139" y="4241482"/>
                  <a:ext cx="522121" cy="661950"/>
                </a:xfrm>
                <a:prstGeom prst="rect">
                  <a:avLst/>
                </a:prstGeom>
                <a:noFill/>
              </p:spPr>
              <p:txBody>
                <a:bodyPr wrap="square" rtlCol="0">
                  <a:spAutoFit/>
                </a:bodyPr>
                <a:lstStyle/>
                <a:p>
                  <a:r>
                    <a:rPr lang="en-GB" dirty="0"/>
                    <a:t>---</a:t>
                  </a:r>
                </a:p>
              </p:txBody>
            </p:sp>
          </p:grpSp>
          <p:sp>
            <p:nvSpPr>
              <p:cNvPr id="37" name="Arc 36">
                <a:extLst>
                  <a:ext uri="{FF2B5EF4-FFF2-40B4-BE49-F238E27FC236}">
                    <a16:creationId xmlns:a16="http://schemas.microsoft.com/office/drawing/2014/main" id="{FA97FED7-D11A-4648-89AA-D24D1511A083}"/>
                  </a:ext>
                </a:extLst>
              </p:cNvPr>
              <p:cNvSpPr/>
              <p:nvPr/>
            </p:nvSpPr>
            <p:spPr>
              <a:xfrm>
                <a:off x="7978909" y="2946626"/>
                <a:ext cx="757060" cy="1157715"/>
              </a:xfrm>
              <a:prstGeom prst="arc">
                <a:avLst>
                  <a:gd name="adj1" fmla="val 13525551"/>
                  <a:gd name="adj2" fmla="val 21295094"/>
                </a:avLst>
              </a:prstGeom>
              <a:ln>
                <a:headEnd type="none" w="med" len="med"/>
                <a:tailEnd type="arrow" w="med" len="med"/>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GB"/>
              </a:p>
            </p:txBody>
          </p:sp>
        </p:grpSp>
      </p:grpSp>
      <p:cxnSp>
        <p:nvCxnSpPr>
          <p:cNvPr id="42" name="Straight Arrow Connector 41">
            <a:extLst>
              <a:ext uri="{FF2B5EF4-FFF2-40B4-BE49-F238E27FC236}">
                <a16:creationId xmlns:a16="http://schemas.microsoft.com/office/drawing/2014/main" id="{B5748978-7E10-403A-B147-D5AFE728E2A5}"/>
              </a:ext>
            </a:extLst>
          </p:cNvPr>
          <p:cNvCxnSpPr>
            <a:cxnSpLocks/>
          </p:cNvCxnSpPr>
          <p:nvPr/>
        </p:nvCxnSpPr>
        <p:spPr>
          <a:xfrm>
            <a:off x="7327845" y="1892941"/>
            <a:ext cx="2187216" cy="204236"/>
          </a:xfrm>
          <a:prstGeom prst="straightConnector1">
            <a:avLst/>
          </a:prstGeom>
          <a:ln>
            <a:headEnd w="lg" len="lg"/>
            <a:tailEnd type="triangle" w="lg" len="lg"/>
          </a:ln>
        </p:spPr>
        <p:style>
          <a:lnRef idx="2">
            <a:schemeClr val="accent1"/>
          </a:lnRef>
          <a:fillRef idx="0">
            <a:schemeClr val="accent1"/>
          </a:fillRef>
          <a:effectRef idx="1">
            <a:schemeClr val="accent1"/>
          </a:effectRef>
          <a:fontRef idx="minor">
            <a:schemeClr val="tx1"/>
          </a:fontRef>
        </p:style>
      </p:cxnSp>
      <p:cxnSp>
        <p:nvCxnSpPr>
          <p:cNvPr id="43" name="Straight Arrow Connector 42">
            <a:extLst>
              <a:ext uri="{FF2B5EF4-FFF2-40B4-BE49-F238E27FC236}">
                <a16:creationId xmlns:a16="http://schemas.microsoft.com/office/drawing/2014/main" id="{0AB4FA78-2BFF-4CE6-B8BF-565112594485}"/>
              </a:ext>
            </a:extLst>
          </p:cNvPr>
          <p:cNvCxnSpPr>
            <a:cxnSpLocks/>
          </p:cNvCxnSpPr>
          <p:nvPr/>
        </p:nvCxnSpPr>
        <p:spPr>
          <a:xfrm flipH="1" flipV="1">
            <a:off x="7327846" y="2256691"/>
            <a:ext cx="1922172" cy="171543"/>
          </a:xfrm>
          <a:prstGeom prst="straightConnector1">
            <a:avLst/>
          </a:prstGeom>
          <a:ln>
            <a:solidFill>
              <a:srgbClr val="0070C0"/>
            </a:solidFill>
            <a:tailEnd type="triangle" w="lg" len="lg"/>
          </a:ln>
        </p:spPr>
        <p:style>
          <a:lnRef idx="2">
            <a:schemeClr val="accent1"/>
          </a:lnRef>
          <a:fillRef idx="0">
            <a:schemeClr val="accent1"/>
          </a:fillRef>
          <a:effectRef idx="1">
            <a:schemeClr val="accent1"/>
          </a:effectRef>
          <a:fontRef idx="minor">
            <a:schemeClr val="tx1"/>
          </a:fontRef>
        </p:style>
      </p:cxnSp>
      <p:grpSp>
        <p:nvGrpSpPr>
          <p:cNvPr id="44" name="Group 43">
            <a:extLst>
              <a:ext uri="{FF2B5EF4-FFF2-40B4-BE49-F238E27FC236}">
                <a16:creationId xmlns:a16="http://schemas.microsoft.com/office/drawing/2014/main" id="{AA828170-82BA-43F1-AAB5-2B45BBE2E791}"/>
              </a:ext>
            </a:extLst>
          </p:cNvPr>
          <p:cNvGrpSpPr/>
          <p:nvPr/>
        </p:nvGrpSpPr>
        <p:grpSpPr>
          <a:xfrm>
            <a:off x="3337376" y="1114230"/>
            <a:ext cx="1844166" cy="2000193"/>
            <a:chOff x="675314" y="2876637"/>
            <a:chExt cx="1844166" cy="2000193"/>
          </a:xfrm>
        </p:grpSpPr>
        <p:sp>
          <p:nvSpPr>
            <p:cNvPr id="45" name="Rectangle 44">
              <a:extLst>
                <a:ext uri="{FF2B5EF4-FFF2-40B4-BE49-F238E27FC236}">
                  <a16:creationId xmlns:a16="http://schemas.microsoft.com/office/drawing/2014/main" id="{1DE12DB0-1C37-4D14-9DEE-E03F9001AF45}"/>
                </a:ext>
              </a:extLst>
            </p:cNvPr>
            <p:cNvSpPr/>
            <p:nvPr/>
          </p:nvSpPr>
          <p:spPr>
            <a:xfrm>
              <a:off x="699394" y="2917310"/>
              <a:ext cx="1820086" cy="1959520"/>
            </a:xfrm>
            <a:prstGeom prst="rect">
              <a:avLst/>
            </a:prstGeom>
            <a:ln>
              <a:prstDash val="sysDot"/>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grpSp>
          <p:nvGrpSpPr>
            <p:cNvPr id="46" name="Group 45">
              <a:extLst>
                <a:ext uri="{FF2B5EF4-FFF2-40B4-BE49-F238E27FC236}">
                  <a16:creationId xmlns:a16="http://schemas.microsoft.com/office/drawing/2014/main" id="{4DFFBEB1-E057-4A3F-A454-521E3DB3FCED}"/>
                </a:ext>
              </a:extLst>
            </p:cNvPr>
            <p:cNvGrpSpPr/>
            <p:nvPr/>
          </p:nvGrpSpPr>
          <p:grpSpPr>
            <a:xfrm>
              <a:off x="1186193" y="3083552"/>
              <a:ext cx="1142429" cy="1468874"/>
              <a:chOff x="444741" y="1251733"/>
              <a:chExt cx="1548058" cy="1991007"/>
            </a:xfrm>
          </p:grpSpPr>
          <p:grpSp>
            <p:nvGrpSpPr>
              <p:cNvPr id="48" name="Group 47">
                <a:extLst>
                  <a:ext uri="{FF2B5EF4-FFF2-40B4-BE49-F238E27FC236}">
                    <a16:creationId xmlns:a16="http://schemas.microsoft.com/office/drawing/2014/main" id="{947C3A10-00D5-4D83-BC7C-523E79F79C18}"/>
                  </a:ext>
                </a:extLst>
              </p:cNvPr>
              <p:cNvGrpSpPr/>
              <p:nvPr/>
            </p:nvGrpSpPr>
            <p:grpSpPr>
              <a:xfrm>
                <a:off x="444741" y="1251733"/>
                <a:ext cx="1548058" cy="976259"/>
                <a:chOff x="444741" y="1251733"/>
                <a:chExt cx="1548058" cy="976259"/>
              </a:xfrm>
            </p:grpSpPr>
            <p:sp>
              <p:nvSpPr>
                <p:cNvPr id="55" name="Smiley Face 54">
                  <a:extLst>
                    <a:ext uri="{FF2B5EF4-FFF2-40B4-BE49-F238E27FC236}">
                      <a16:creationId xmlns:a16="http://schemas.microsoft.com/office/drawing/2014/main" id="{C71FA7F1-97D2-4F3D-B7E4-E165122422B6}"/>
                    </a:ext>
                  </a:extLst>
                </p:cNvPr>
                <p:cNvSpPr/>
                <p:nvPr/>
              </p:nvSpPr>
              <p:spPr>
                <a:xfrm>
                  <a:off x="874181" y="1684653"/>
                  <a:ext cx="662609" cy="543339"/>
                </a:xfrm>
                <a:prstGeom prst="smileyFac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56" name="TextBox 55">
                  <a:extLst>
                    <a:ext uri="{FF2B5EF4-FFF2-40B4-BE49-F238E27FC236}">
                      <a16:creationId xmlns:a16="http://schemas.microsoft.com/office/drawing/2014/main" id="{60B32EAB-D954-4E7E-9AAF-217A7FE1CD7C}"/>
                    </a:ext>
                  </a:extLst>
                </p:cNvPr>
                <p:cNvSpPr txBox="1"/>
                <p:nvPr/>
              </p:nvSpPr>
              <p:spPr>
                <a:xfrm>
                  <a:off x="444741" y="1251733"/>
                  <a:ext cx="1548058" cy="500617"/>
                </a:xfrm>
                <a:prstGeom prst="rect">
                  <a:avLst/>
                </a:prstGeom>
                <a:noFill/>
              </p:spPr>
              <p:txBody>
                <a:bodyPr wrap="none" rtlCol="0">
                  <a:spAutoFit/>
                </a:bodyPr>
                <a:lstStyle/>
                <a:p>
                  <a:r>
                    <a:rPr lang="en-GB" dirty="0" err="1"/>
                    <a:t>Ready!API</a:t>
                  </a:r>
                  <a:endParaRPr lang="en-GB" dirty="0"/>
                </a:p>
              </p:txBody>
            </p:sp>
          </p:grpSp>
          <p:cxnSp>
            <p:nvCxnSpPr>
              <p:cNvPr id="49" name="Straight Connector 48">
                <a:extLst>
                  <a:ext uri="{FF2B5EF4-FFF2-40B4-BE49-F238E27FC236}">
                    <a16:creationId xmlns:a16="http://schemas.microsoft.com/office/drawing/2014/main" id="{9EC2E4D1-1E2B-4AF9-A0A8-1DA3E9C27944}"/>
                  </a:ext>
                </a:extLst>
              </p:cNvPr>
              <p:cNvCxnSpPr>
                <a:stCxn id="55" idx="4"/>
              </p:cNvCxnSpPr>
              <p:nvPr/>
            </p:nvCxnSpPr>
            <p:spPr>
              <a:xfrm flipH="1">
                <a:off x="1205485" y="2227992"/>
                <a:ext cx="1" cy="668040"/>
              </a:xfrm>
              <a:prstGeom prst="line">
                <a:avLst/>
              </a:prstGeom>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E67FC74E-9372-48FD-B0D0-A1AA184C2867}"/>
                  </a:ext>
                </a:extLst>
              </p:cNvPr>
              <p:cNvCxnSpPr/>
              <p:nvPr/>
            </p:nvCxnSpPr>
            <p:spPr>
              <a:xfrm>
                <a:off x="874181" y="2403033"/>
                <a:ext cx="662609"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1" name="Straight Connector 50">
                <a:extLst>
                  <a:ext uri="{FF2B5EF4-FFF2-40B4-BE49-F238E27FC236}">
                    <a16:creationId xmlns:a16="http://schemas.microsoft.com/office/drawing/2014/main" id="{3ED2CBFF-85D4-44A4-A002-DE7A2140C048}"/>
                  </a:ext>
                </a:extLst>
              </p:cNvPr>
              <p:cNvCxnSpPr/>
              <p:nvPr/>
            </p:nvCxnSpPr>
            <p:spPr>
              <a:xfrm flipH="1">
                <a:off x="980661" y="2888973"/>
                <a:ext cx="224824" cy="324678"/>
              </a:xfrm>
              <a:prstGeom prst="line">
                <a:avLst/>
              </a:prstGeom>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65019016-0E12-48AB-AEFF-83E758E734D0}"/>
                  </a:ext>
                </a:extLst>
              </p:cNvPr>
              <p:cNvCxnSpPr>
                <a:cxnSpLocks/>
              </p:cNvCxnSpPr>
              <p:nvPr/>
            </p:nvCxnSpPr>
            <p:spPr>
              <a:xfrm>
                <a:off x="1210192" y="2902142"/>
                <a:ext cx="196921" cy="340598"/>
              </a:xfrm>
              <a:prstGeom prst="line">
                <a:avLst/>
              </a:prstGeom>
            </p:spPr>
            <p:style>
              <a:lnRef idx="2">
                <a:schemeClr val="accent1"/>
              </a:lnRef>
              <a:fillRef idx="0">
                <a:schemeClr val="accent1"/>
              </a:fillRef>
              <a:effectRef idx="1">
                <a:schemeClr val="accent1"/>
              </a:effectRef>
              <a:fontRef idx="minor">
                <a:schemeClr val="tx1"/>
              </a:fontRef>
            </p:style>
          </p:cxnSp>
        </p:grpSp>
        <p:sp>
          <p:nvSpPr>
            <p:cNvPr id="47" name="TextBox 46">
              <a:extLst>
                <a:ext uri="{FF2B5EF4-FFF2-40B4-BE49-F238E27FC236}">
                  <a16:creationId xmlns:a16="http://schemas.microsoft.com/office/drawing/2014/main" id="{E1E542E5-4F81-4188-8229-7F864B0C9E86}"/>
                </a:ext>
              </a:extLst>
            </p:cNvPr>
            <p:cNvSpPr txBox="1"/>
            <p:nvPr/>
          </p:nvSpPr>
          <p:spPr>
            <a:xfrm>
              <a:off x="675314" y="2876637"/>
              <a:ext cx="1448561" cy="400110"/>
            </a:xfrm>
            <a:prstGeom prst="rect">
              <a:avLst/>
            </a:prstGeom>
            <a:noFill/>
          </p:spPr>
          <p:txBody>
            <a:bodyPr wrap="square" rtlCol="0">
              <a:spAutoFit/>
            </a:bodyPr>
            <a:lstStyle/>
            <a:p>
              <a:r>
                <a:rPr lang="en-GB" sz="2000" b="1" spc="-1" dirty="0">
                  <a:solidFill>
                    <a:schemeClr val="bg2"/>
                  </a:solidFill>
                  <a:uFill>
                    <a:solidFill>
                      <a:srgbClr val="FFFFFF"/>
                    </a:solidFill>
                  </a:uFill>
                  <a:latin typeface="IBM Plex Sans SemiBold"/>
                  <a:ea typeface="+mj-ea"/>
                  <a:cs typeface="NBS Medium"/>
                </a:rPr>
                <a:t>Test Client</a:t>
              </a:r>
            </a:p>
          </p:txBody>
        </p:sp>
      </p:grpSp>
      <p:cxnSp>
        <p:nvCxnSpPr>
          <p:cNvPr id="57" name="Straight Arrow Connector 56">
            <a:extLst>
              <a:ext uri="{FF2B5EF4-FFF2-40B4-BE49-F238E27FC236}">
                <a16:creationId xmlns:a16="http://schemas.microsoft.com/office/drawing/2014/main" id="{0013DA8D-E9DB-46E7-B585-6DD34E6CD3B7}"/>
              </a:ext>
            </a:extLst>
          </p:cNvPr>
          <p:cNvCxnSpPr>
            <a:cxnSpLocks/>
            <a:endCxn id="59" idx="1"/>
          </p:cNvCxnSpPr>
          <p:nvPr/>
        </p:nvCxnSpPr>
        <p:spPr>
          <a:xfrm>
            <a:off x="4871354" y="2128384"/>
            <a:ext cx="1297185" cy="0"/>
          </a:xfrm>
          <a:prstGeom prst="straightConnector1">
            <a:avLst/>
          </a:prstGeom>
          <a:ln>
            <a:tailEnd type="triangle" w="lg" len="lg"/>
          </a:ln>
        </p:spPr>
        <p:style>
          <a:lnRef idx="2">
            <a:schemeClr val="accent1"/>
          </a:lnRef>
          <a:fillRef idx="0">
            <a:schemeClr val="accent1"/>
          </a:fillRef>
          <a:effectRef idx="1">
            <a:schemeClr val="accent1"/>
          </a:effectRef>
          <a:fontRef idx="minor">
            <a:schemeClr val="tx1"/>
          </a:fontRef>
        </p:style>
      </p:cxnSp>
      <p:grpSp>
        <p:nvGrpSpPr>
          <p:cNvPr id="58" name="Group 57">
            <a:extLst>
              <a:ext uri="{FF2B5EF4-FFF2-40B4-BE49-F238E27FC236}">
                <a16:creationId xmlns:a16="http://schemas.microsoft.com/office/drawing/2014/main" id="{62CE32AC-DF61-43B8-B03E-66F308DDEE74}"/>
              </a:ext>
            </a:extLst>
          </p:cNvPr>
          <p:cNvGrpSpPr/>
          <p:nvPr/>
        </p:nvGrpSpPr>
        <p:grpSpPr>
          <a:xfrm>
            <a:off x="6022995" y="950581"/>
            <a:ext cx="1304850" cy="1625179"/>
            <a:chOff x="5956734" y="3570720"/>
            <a:chExt cx="1304850" cy="1625179"/>
          </a:xfrm>
        </p:grpSpPr>
        <p:sp>
          <p:nvSpPr>
            <p:cNvPr id="59" name="Rectangle 58">
              <a:extLst>
                <a:ext uri="{FF2B5EF4-FFF2-40B4-BE49-F238E27FC236}">
                  <a16:creationId xmlns:a16="http://schemas.microsoft.com/office/drawing/2014/main" id="{5571CE14-B314-415E-A33B-BF443218AE68}"/>
                </a:ext>
              </a:extLst>
            </p:cNvPr>
            <p:cNvSpPr/>
            <p:nvPr/>
          </p:nvSpPr>
          <p:spPr>
            <a:xfrm>
              <a:off x="6102278" y="4301147"/>
              <a:ext cx="1159306" cy="894752"/>
            </a:xfrm>
            <a:prstGeom prst="rect">
              <a:avLst/>
            </a:prstGeom>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dirty="0">
                  <a:ln w="0"/>
                  <a:solidFill>
                    <a:schemeClr val="tx1"/>
                  </a:solidFill>
                  <a:effectLst>
                    <a:outerShdw blurRad="38100" dist="19050" dir="2700000" algn="tl" rotWithShape="0">
                      <a:schemeClr val="dk1">
                        <a:alpha val="40000"/>
                      </a:schemeClr>
                    </a:outerShdw>
                  </a:effectLst>
                </a:rPr>
                <a:t>XXXX</a:t>
              </a:r>
            </a:p>
          </p:txBody>
        </p:sp>
        <p:sp>
          <p:nvSpPr>
            <p:cNvPr id="61" name="Arc 60">
              <a:extLst>
                <a:ext uri="{FF2B5EF4-FFF2-40B4-BE49-F238E27FC236}">
                  <a16:creationId xmlns:a16="http://schemas.microsoft.com/office/drawing/2014/main" id="{7A8DC19E-1B9F-47D2-9534-2AC3A5574168}"/>
                </a:ext>
              </a:extLst>
            </p:cNvPr>
            <p:cNvSpPr/>
            <p:nvPr/>
          </p:nvSpPr>
          <p:spPr>
            <a:xfrm flipH="1">
              <a:off x="6197023" y="3570720"/>
              <a:ext cx="850574" cy="1157715"/>
            </a:xfrm>
            <a:prstGeom prst="arc">
              <a:avLst>
                <a:gd name="adj1" fmla="val 9276821"/>
                <a:gd name="adj2" fmla="val 19641670"/>
              </a:avLst>
            </a:prstGeom>
            <a:ln>
              <a:solidFill>
                <a:schemeClr val="bg2"/>
              </a:solidFill>
              <a:headEnd type="none" w="med" len="med"/>
              <a:tailEnd type="arrow" w="med" len="med"/>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GB"/>
            </a:p>
          </p:txBody>
        </p:sp>
        <p:grpSp>
          <p:nvGrpSpPr>
            <p:cNvPr id="62" name="Group 61">
              <a:extLst>
                <a:ext uri="{FF2B5EF4-FFF2-40B4-BE49-F238E27FC236}">
                  <a16:creationId xmlns:a16="http://schemas.microsoft.com/office/drawing/2014/main" id="{E45BBB8D-295F-450C-841D-ABF5C22D42CF}"/>
                </a:ext>
              </a:extLst>
            </p:cNvPr>
            <p:cNvGrpSpPr/>
            <p:nvPr/>
          </p:nvGrpSpPr>
          <p:grpSpPr>
            <a:xfrm>
              <a:off x="5956734" y="3816779"/>
              <a:ext cx="601457" cy="273590"/>
              <a:chOff x="10747513" y="2001078"/>
              <a:chExt cx="1209260" cy="470233"/>
            </a:xfrm>
          </p:grpSpPr>
          <p:cxnSp>
            <p:nvCxnSpPr>
              <p:cNvPr id="66" name="Connector: Elbow 65">
                <a:extLst>
                  <a:ext uri="{FF2B5EF4-FFF2-40B4-BE49-F238E27FC236}">
                    <a16:creationId xmlns:a16="http://schemas.microsoft.com/office/drawing/2014/main" id="{BBAC6CBC-F47B-4C75-9565-9DC79B37F676}"/>
                  </a:ext>
                </a:extLst>
              </p:cNvPr>
              <p:cNvCxnSpPr>
                <a:cxnSpLocks/>
              </p:cNvCxnSpPr>
              <p:nvPr/>
            </p:nvCxnSpPr>
            <p:spPr>
              <a:xfrm>
                <a:off x="10747513" y="2001078"/>
                <a:ext cx="705678" cy="470233"/>
              </a:xfrm>
              <a:prstGeom prst="bentConnector3">
                <a:avLst>
                  <a:gd name="adj1" fmla="val 50000"/>
                </a:avLst>
              </a:prstGeom>
              <a:ln>
                <a:solidFill>
                  <a:srgbClr val="FFC000"/>
                </a:solidFill>
              </a:ln>
            </p:spPr>
            <p:style>
              <a:lnRef idx="2">
                <a:schemeClr val="accent1"/>
              </a:lnRef>
              <a:fillRef idx="0">
                <a:schemeClr val="accent1"/>
              </a:fillRef>
              <a:effectRef idx="1">
                <a:schemeClr val="accent1"/>
              </a:effectRef>
              <a:fontRef idx="minor">
                <a:schemeClr val="tx1"/>
              </a:fontRef>
            </p:style>
          </p:cxnSp>
          <p:cxnSp>
            <p:nvCxnSpPr>
              <p:cNvPr id="67" name="Connector: Elbow 66">
                <a:extLst>
                  <a:ext uri="{FF2B5EF4-FFF2-40B4-BE49-F238E27FC236}">
                    <a16:creationId xmlns:a16="http://schemas.microsoft.com/office/drawing/2014/main" id="{B73B66B1-205D-416E-B2ED-6A000F9A96A0}"/>
                  </a:ext>
                </a:extLst>
              </p:cNvPr>
              <p:cNvCxnSpPr>
                <a:cxnSpLocks/>
              </p:cNvCxnSpPr>
              <p:nvPr/>
            </p:nvCxnSpPr>
            <p:spPr>
              <a:xfrm rot="10800000" flipV="1">
                <a:off x="11446564" y="2007484"/>
                <a:ext cx="510209" cy="463827"/>
              </a:xfrm>
              <a:prstGeom prst="bentConnector3">
                <a:avLst/>
              </a:prstGeom>
              <a:ln>
                <a:solidFill>
                  <a:srgbClr val="FFC000"/>
                </a:solidFill>
              </a:ln>
            </p:spPr>
            <p:style>
              <a:lnRef idx="2">
                <a:schemeClr val="accent1"/>
              </a:lnRef>
              <a:fillRef idx="0">
                <a:schemeClr val="accent1"/>
              </a:fillRef>
              <a:effectRef idx="1">
                <a:schemeClr val="accent1"/>
              </a:effectRef>
              <a:fontRef idx="minor">
                <a:schemeClr val="tx1"/>
              </a:fontRef>
            </p:style>
          </p:cxnSp>
        </p:grpSp>
        <p:grpSp>
          <p:nvGrpSpPr>
            <p:cNvPr id="63" name="Group 62">
              <a:extLst>
                <a:ext uri="{FF2B5EF4-FFF2-40B4-BE49-F238E27FC236}">
                  <a16:creationId xmlns:a16="http://schemas.microsoft.com/office/drawing/2014/main" id="{F06B766A-17AF-42FA-819E-6E6135F9DAB9}"/>
                </a:ext>
              </a:extLst>
            </p:cNvPr>
            <p:cNvGrpSpPr/>
            <p:nvPr/>
          </p:nvGrpSpPr>
          <p:grpSpPr>
            <a:xfrm>
              <a:off x="6688708" y="4244874"/>
              <a:ext cx="479584" cy="406074"/>
              <a:chOff x="7860140" y="4300330"/>
              <a:chExt cx="583596" cy="808813"/>
            </a:xfrm>
          </p:grpSpPr>
          <p:sp>
            <p:nvSpPr>
              <p:cNvPr id="64" name="Rectangle: Single Corner Snipped 63">
                <a:extLst>
                  <a:ext uri="{FF2B5EF4-FFF2-40B4-BE49-F238E27FC236}">
                    <a16:creationId xmlns:a16="http://schemas.microsoft.com/office/drawing/2014/main" id="{E0D6D581-37EE-41B0-9A47-CADA37FF35EF}"/>
                  </a:ext>
                </a:extLst>
              </p:cNvPr>
              <p:cNvSpPr/>
              <p:nvPr/>
            </p:nvSpPr>
            <p:spPr>
              <a:xfrm>
                <a:off x="7884406" y="4300330"/>
                <a:ext cx="559330" cy="742122"/>
              </a:xfrm>
              <a:prstGeom prst="snip1Rect">
                <a:avLst/>
              </a:prstGeom>
              <a:ln>
                <a:solidFill>
                  <a:srgbClr val="92D050"/>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
            <p:nvSpPr>
              <p:cNvPr id="65" name="TextBox 64">
                <a:extLst>
                  <a:ext uri="{FF2B5EF4-FFF2-40B4-BE49-F238E27FC236}">
                    <a16:creationId xmlns:a16="http://schemas.microsoft.com/office/drawing/2014/main" id="{4088F620-51A3-41B5-B45A-C85C7261F03D}"/>
                  </a:ext>
                </a:extLst>
              </p:cNvPr>
              <p:cNvSpPr txBox="1"/>
              <p:nvPr/>
            </p:nvSpPr>
            <p:spPr>
              <a:xfrm>
                <a:off x="7860140" y="4373512"/>
                <a:ext cx="496230" cy="735631"/>
              </a:xfrm>
              <a:prstGeom prst="rect">
                <a:avLst/>
              </a:prstGeom>
              <a:noFill/>
              <a:ln>
                <a:noFill/>
              </a:ln>
            </p:spPr>
            <p:txBody>
              <a:bodyPr wrap="square" rtlCol="0">
                <a:spAutoFit/>
              </a:bodyPr>
              <a:lstStyle/>
              <a:p>
                <a:r>
                  <a:rPr lang="en-GB" dirty="0"/>
                  <a:t>--</a:t>
                </a:r>
              </a:p>
            </p:txBody>
          </p:sp>
        </p:grpSp>
      </p:grpSp>
      <p:sp>
        <p:nvSpPr>
          <p:cNvPr id="126" name="TextBox 125">
            <a:extLst>
              <a:ext uri="{FF2B5EF4-FFF2-40B4-BE49-F238E27FC236}">
                <a16:creationId xmlns:a16="http://schemas.microsoft.com/office/drawing/2014/main" id="{D4DD4333-1AC5-4A59-8AD3-79152895D674}"/>
              </a:ext>
            </a:extLst>
          </p:cNvPr>
          <p:cNvSpPr txBox="1"/>
          <p:nvPr/>
        </p:nvSpPr>
        <p:spPr>
          <a:xfrm>
            <a:off x="2777897" y="3855982"/>
            <a:ext cx="8576471" cy="1846659"/>
          </a:xfrm>
          <a:prstGeom prst="rect">
            <a:avLst/>
          </a:prstGeom>
          <a:noFill/>
        </p:spPr>
        <p:txBody>
          <a:bodyPr wrap="square" rtlCol="0">
            <a:spAutoFit/>
          </a:bodyPr>
          <a:lstStyle/>
          <a:p>
            <a:r>
              <a:rPr lang="en-GB" sz="2000" dirty="0"/>
              <a:t>For more information see:</a:t>
            </a:r>
          </a:p>
          <a:p>
            <a:endParaRPr lang="en-GB" sz="2000" dirty="0"/>
          </a:p>
          <a:p>
            <a:r>
              <a:rPr lang="en-GB" u="sng" dirty="0">
                <a:hlinkClick r:id="rId3"/>
              </a:rPr>
              <a:t>http://mynationwideteam/sites/nbs_eprise_mware_dc/NEMBuild/Shared%20Documents/Assets/4.%20Automatic%20Data%20Driven%20Request%20Creation%20for%20UT/Automation%20using%20Data%20Driven%20Unit%20Testing%20User%20Guide.docx</a:t>
            </a:r>
            <a:endParaRPr lang="en-GB" dirty="0"/>
          </a:p>
          <a:p>
            <a:endParaRPr lang="en-GB" sz="2000" dirty="0"/>
          </a:p>
        </p:txBody>
      </p:sp>
      <p:sp>
        <p:nvSpPr>
          <p:cNvPr id="3" name="TextBox 2">
            <a:extLst>
              <a:ext uri="{FF2B5EF4-FFF2-40B4-BE49-F238E27FC236}">
                <a16:creationId xmlns:a16="http://schemas.microsoft.com/office/drawing/2014/main" id="{F1603CE1-1236-4EE6-94CD-0CBF54D62978}"/>
              </a:ext>
            </a:extLst>
          </p:cNvPr>
          <p:cNvSpPr txBox="1"/>
          <p:nvPr/>
        </p:nvSpPr>
        <p:spPr>
          <a:xfrm>
            <a:off x="6517285" y="1218935"/>
            <a:ext cx="338554" cy="461665"/>
          </a:xfrm>
          <a:prstGeom prst="rect">
            <a:avLst/>
          </a:prstGeom>
          <a:noFill/>
        </p:spPr>
        <p:txBody>
          <a:bodyPr wrap="none" rtlCol="0">
            <a:spAutoFit/>
          </a:bodyPr>
          <a:lstStyle/>
          <a:p>
            <a:r>
              <a:rPr lang="en-GB" sz="2400" dirty="0"/>
              <a:t>*</a:t>
            </a:r>
          </a:p>
        </p:txBody>
      </p:sp>
      <p:sp>
        <p:nvSpPr>
          <p:cNvPr id="72" name="TextBox 71">
            <a:extLst>
              <a:ext uri="{FF2B5EF4-FFF2-40B4-BE49-F238E27FC236}">
                <a16:creationId xmlns:a16="http://schemas.microsoft.com/office/drawing/2014/main" id="{E3A0739F-84D7-483F-BD0F-48C07D1EFD79}"/>
              </a:ext>
            </a:extLst>
          </p:cNvPr>
          <p:cNvSpPr txBox="1"/>
          <p:nvPr/>
        </p:nvSpPr>
        <p:spPr>
          <a:xfrm>
            <a:off x="9760093" y="1067773"/>
            <a:ext cx="300082" cy="461665"/>
          </a:xfrm>
          <a:prstGeom prst="rect">
            <a:avLst/>
          </a:prstGeom>
          <a:noFill/>
        </p:spPr>
        <p:txBody>
          <a:bodyPr wrap="square" rtlCol="0">
            <a:spAutoFit/>
          </a:bodyPr>
          <a:lstStyle/>
          <a:p>
            <a:r>
              <a:rPr lang="en-GB" sz="2400" dirty="0"/>
              <a:t>^</a:t>
            </a:r>
          </a:p>
        </p:txBody>
      </p:sp>
      <p:sp>
        <p:nvSpPr>
          <p:cNvPr id="73" name="TextBox 72">
            <a:extLst>
              <a:ext uri="{FF2B5EF4-FFF2-40B4-BE49-F238E27FC236}">
                <a16:creationId xmlns:a16="http://schemas.microsoft.com/office/drawing/2014/main" id="{FC6990F1-FB96-4A9B-A413-AC152765B6CF}"/>
              </a:ext>
            </a:extLst>
          </p:cNvPr>
          <p:cNvSpPr txBox="1"/>
          <p:nvPr/>
        </p:nvSpPr>
        <p:spPr>
          <a:xfrm>
            <a:off x="3383874" y="2754986"/>
            <a:ext cx="1355564" cy="400110"/>
          </a:xfrm>
          <a:prstGeom prst="rect">
            <a:avLst/>
          </a:prstGeom>
          <a:noFill/>
        </p:spPr>
        <p:txBody>
          <a:bodyPr wrap="none" rtlCol="0">
            <a:spAutoFit/>
          </a:bodyPr>
          <a:lstStyle/>
          <a:p>
            <a:r>
              <a:rPr lang="en-GB" sz="2000" b="1" dirty="0"/>
              <a:t>Test case N</a:t>
            </a:r>
          </a:p>
        </p:txBody>
      </p:sp>
      <p:sp>
        <p:nvSpPr>
          <p:cNvPr id="74" name="Rectangle 73">
            <a:extLst>
              <a:ext uri="{FF2B5EF4-FFF2-40B4-BE49-F238E27FC236}">
                <a16:creationId xmlns:a16="http://schemas.microsoft.com/office/drawing/2014/main" id="{906E9C14-DBBD-400C-9EDE-222A36C3F516}"/>
              </a:ext>
            </a:extLst>
          </p:cNvPr>
          <p:cNvSpPr/>
          <p:nvPr/>
        </p:nvSpPr>
        <p:spPr>
          <a:xfrm>
            <a:off x="128114" y="3435832"/>
            <a:ext cx="11599429" cy="3422168"/>
          </a:xfrm>
          <a:prstGeom prst="rect">
            <a:avLst/>
          </a:prstGeom>
          <a:noFill/>
          <a:ln w="57150">
            <a:solidFill>
              <a:srgbClr val="00B050"/>
            </a:solidFill>
            <a:prstDash val="sys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cxnSp>
        <p:nvCxnSpPr>
          <p:cNvPr id="75" name="Straight Connector 74">
            <a:extLst>
              <a:ext uri="{FF2B5EF4-FFF2-40B4-BE49-F238E27FC236}">
                <a16:creationId xmlns:a16="http://schemas.microsoft.com/office/drawing/2014/main" id="{BB052DF0-F835-4D39-9345-E1C92897BEBF}"/>
              </a:ext>
            </a:extLst>
          </p:cNvPr>
          <p:cNvCxnSpPr>
            <a:cxnSpLocks/>
            <a:stCxn id="77" idx="2"/>
          </p:cNvCxnSpPr>
          <p:nvPr/>
        </p:nvCxnSpPr>
        <p:spPr>
          <a:xfrm flipH="1">
            <a:off x="128114" y="2943819"/>
            <a:ext cx="3073925" cy="492012"/>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1BC0C770-A411-41A4-B960-5FE3012B77E5}"/>
              </a:ext>
            </a:extLst>
          </p:cNvPr>
          <p:cNvCxnSpPr>
            <a:cxnSpLocks/>
            <a:endCxn id="77" idx="6"/>
          </p:cNvCxnSpPr>
          <p:nvPr/>
        </p:nvCxnSpPr>
        <p:spPr>
          <a:xfrm flipH="1" flipV="1">
            <a:off x="5046205" y="2943819"/>
            <a:ext cx="6681338" cy="492012"/>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sp>
        <p:nvSpPr>
          <p:cNvPr id="77" name="Oval 76">
            <a:extLst>
              <a:ext uri="{FF2B5EF4-FFF2-40B4-BE49-F238E27FC236}">
                <a16:creationId xmlns:a16="http://schemas.microsoft.com/office/drawing/2014/main" id="{4D469449-AFE8-463A-880A-51197E0A3789}"/>
              </a:ext>
            </a:extLst>
          </p:cNvPr>
          <p:cNvSpPr/>
          <p:nvPr/>
        </p:nvSpPr>
        <p:spPr>
          <a:xfrm>
            <a:off x="3202039" y="2595383"/>
            <a:ext cx="1844166" cy="696871"/>
          </a:xfrm>
          <a:prstGeom prst="ellipse">
            <a:avLst/>
          </a:prstGeom>
          <a:noFill/>
          <a:ln w="38100">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nvGrpSpPr>
          <p:cNvPr id="15" name="Group 14">
            <a:extLst>
              <a:ext uri="{FF2B5EF4-FFF2-40B4-BE49-F238E27FC236}">
                <a16:creationId xmlns:a16="http://schemas.microsoft.com/office/drawing/2014/main" id="{11CE03CF-8AE9-44C7-83C2-B18981A0D9E0}"/>
              </a:ext>
            </a:extLst>
          </p:cNvPr>
          <p:cNvGrpSpPr/>
          <p:nvPr/>
        </p:nvGrpSpPr>
        <p:grpSpPr>
          <a:xfrm>
            <a:off x="9774906" y="2664380"/>
            <a:ext cx="835416" cy="572801"/>
            <a:chOff x="10354917" y="4488917"/>
            <a:chExt cx="1325218" cy="887896"/>
          </a:xfrm>
        </p:grpSpPr>
        <p:sp>
          <p:nvSpPr>
            <p:cNvPr id="79" name="Rectangle: Folded Corner 78">
              <a:extLst>
                <a:ext uri="{FF2B5EF4-FFF2-40B4-BE49-F238E27FC236}">
                  <a16:creationId xmlns:a16="http://schemas.microsoft.com/office/drawing/2014/main" id="{25AB148E-A627-41D1-82F6-D91345ED130B}"/>
                </a:ext>
              </a:extLst>
            </p:cNvPr>
            <p:cNvSpPr/>
            <p:nvPr/>
          </p:nvSpPr>
          <p:spPr>
            <a:xfrm>
              <a:off x="10354917" y="4488917"/>
              <a:ext cx="1020418" cy="583096"/>
            </a:xfrm>
            <a:prstGeom prst="foldedCorner">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80" name="Rectangle: Folded Corner 79">
              <a:extLst>
                <a:ext uri="{FF2B5EF4-FFF2-40B4-BE49-F238E27FC236}">
                  <a16:creationId xmlns:a16="http://schemas.microsoft.com/office/drawing/2014/main" id="{8B6DB08E-0555-4271-811B-F69A5F37B9D7}"/>
                </a:ext>
              </a:extLst>
            </p:cNvPr>
            <p:cNvSpPr/>
            <p:nvPr/>
          </p:nvSpPr>
          <p:spPr>
            <a:xfrm>
              <a:off x="10507317" y="4641317"/>
              <a:ext cx="1020418" cy="583096"/>
            </a:xfrm>
            <a:prstGeom prst="foldedCorner">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81" name="Rectangle: Folded Corner 80">
              <a:extLst>
                <a:ext uri="{FF2B5EF4-FFF2-40B4-BE49-F238E27FC236}">
                  <a16:creationId xmlns:a16="http://schemas.microsoft.com/office/drawing/2014/main" id="{7BB6EA86-E9EA-4990-9759-14A440980E6E}"/>
                </a:ext>
              </a:extLst>
            </p:cNvPr>
            <p:cNvSpPr/>
            <p:nvPr/>
          </p:nvSpPr>
          <p:spPr>
            <a:xfrm>
              <a:off x="10659717" y="4793717"/>
              <a:ext cx="1020418" cy="583096"/>
            </a:xfrm>
            <a:prstGeom prst="foldedCorner">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grpSp>
      <p:grpSp>
        <p:nvGrpSpPr>
          <p:cNvPr id="54" name="Group 53">
            <a:extLst>
              <a:ext uri="{FF2B5EF4-FFF2-40B4-BE49-F238E27FC236}">
                <a16:creationId xmlns:a16="http://schemas.microsoft.com/office/drawing/2014/main" id="{F98C0C9A-E76B-41E9-9E59-138F4CB1AAF2}"/>
              </a:ext>
            </a:extLst>
          </p:cNvPr>
          <p:cNvGrpSpPr/>
          <p:nvPr/>
        </p:nvGrpSpPr>
        <p:grpSpPr>
          <a:xfrm>
            <a:off x="997722" y="3435831"/>
            <a:ext cx="2040725" cy="953381"/>
            <a:chOff x="1545431" y="3404959"/>
            <a:chExt cx="2040725" cy="953381"/>
          </a:xfrm>
        </p:grpSpPr>
        <p:grpSp>
          <p:nvGrpSpPr>
            <p:cNvPr id="60" name="Group 59">
              <a:extLst>
                <a:ext uri="{FF2B5EF4-FFF2-40B4-BE49-F238E27FC236}">
                  <a16:creationId xmlns:a16="http://schemas.microsoft.com/office/drawing/2014/main" id="{C76544FC-F6DD-4460-B4AA-15D9E4BE969E}"/>
                </a:ext>
              </a:extLst>
            </p:cNvPr>
            <p:cNvGrpSpPr/>
            <p:nvPr/>
          </p:nvGrpSpPr>
          <p:grpSpPr>
            <a:xfrm>
              <a:off x="1545431" y="3675079"/>
              <a:ext cx="1407000" cy="683261"/>
              <a:chOff x="7860138" y="4241483"/>
              <a:chExt cx="583598" cy="800969"/>
            </a:xfrm>
          </p:grpSpPr>
          <p:sp>
            <p:nvSpPr>
              <p:cNvPr id="69" name="Rectangle: Single Corner Snipped 68">
                <a:extLst>
                  <a:ext uri="{FF2B5EF4-FFF2-40B4-BE49-F238E27FC236}">
                    <a16:creationId xmlns:a16="http://schemas.microsoft.com/office/drawing/2014/main" id="{31564D53-CFF6-410B-9A6B-AD61FE48BE49}"/>
                  </a:ext>
                </a:extLst>
              </p:cNvPr>
              <p:cNvSpPr/>
              <p:nvPr/>
            </p:nvSpPr>
            <p:spPr>
              <a:xfrm>
                <a:off x="7884406" y="4300330"/>
                <a:ext cx="559330" cy="742122"/>
              </a:xfrm>
              <a:prstGeom prst="snip1Rect">
                <a:avLst/>
              </a:prstGeom>
              <a:ln>
                <a:solidFill>
                  <a:schemeClr val="tx2"/>
                </a:solidFill>
                <a:prstDash val="solid"/>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
            <p:nvSpPr>
              <p:cNvPr id="70" name="TextBox 69">
                <a:extLst>
                  <a:ext uri="{FF2B5EF4-FFF2-40B4-BE49-F238E27FC236}">
                    <a16:creationId xmlns:a16="http://schemas.microsoft.com/office/drawing/2014/main" id="{DEA4847B-7412-465F-87C7-48B4581C8E0D}"/>
                  </a:ext>
                </a:extLst>
              </p:cNvPr>
              <p:cNvSpPr txBox="1"/>
              <p:nvPr/>
            </p:nvSpPr>
            <p:spPr>
              <a:xfrm>
                <a:off x="7860139" y="4241483"/>
                <a:ext cx="522121" cy="757677"/>
              </a:xfrm>
              <a:prstGeom prst="rect">
                <a:avLst/>
              </a:prstGeom>
              <a:noFill/>
              <a:ln>
                <a:noFill/>
                <a:prstDash val="solid"/>
              </a:ln>
            </p:spPr>
            <p:txBody>
              <a:bodyPr wrap="square" rtlCol="0">
                <a:spAutoFit/>
              </a:bodyPr>
              <a:lstStyle/>
              <a:p>
                <a:r>
                  <a:rPr lang="en-GB" dirty="0"/>
                  <a:t>---------------</a:t>
                </a:r>
              </a:p>
              <a:p>
                <a:r>
                  <a:rPr lang="en-GB" dirty="0"/>
                  <a:t>---------------</a:t>
                </a:r>
              </a:p>
            </p:txBody>
          </p:sp>
        </p:grpSp>
        <p:sp>
          <p:nvSpPr>
            <p:cNvPr id="68" name="TextBox 67">
              <a:extLst>
                <a:ext uri="{FF2B5EF4-FFF2-40B4-BE49-F238E27FC236}">
                  <a16:creationId xmlns:a16="http://schemas.microsoft.com/office/drawing/2014/main" id="{E0FAD72A-B6B9-4FC8-B1CB-6360DFE10629}"/>
                </a:ext>
              </a:extLst>
            </p:cNvPr>
            <p:cNvSpPr txBox="1"/>
            <p:nvPr/>
          </p:nvSpPr>
          <p:spPr>
            <a:xfrm>
              <a:off x="1552779" y="3404959"/>
              <a:ext cx="2033377" cy="369332"/>
            </a:xfrm>
            <a:prstGeom prst="rect">
              <a:avLst/>
            </a:prstGeom>
            <a:noFill/>
          </p:spPr>
          <p:txBody>
            <a:bodyPr wrap="none" rtlCol="0">
              <a:spAutoFit/>
            </a:bodyPr>
            <a:lstStyle/>
            <a:p>
              <a:r>
                <a:rPr lang="en-GB" dirty="0"/>
                <a:t>SOAP/REST Request</a:t>
              </a:r>
            </a:p>
          </p:txBody>
        </p:sp>
      </p:grpSp>
      <p:graphicFrame>
        <p:nvGraphicFramePr>
          <p:cNvPr id="2" name="Table 1">
            <a:extLst>
              <a:ext uri="{FF2B5EF4-FFF2-40B4-BE49-F238E27FC236}">
                <a16:creationId xmlns:a16="http://schemas.microsoft.com/office/drawing/2014/main" id="{01E66D2F-6D95-42A7-B1A5-ABBE4F867878}"/>
              </a:ext>
            </a:extLst>
          </p:cNvPr>
          <p:cNvGraphicFramePr>
            <a:graphicFrameLocks noGrp="1"/>
          </p:cNvGraphicFramePr>
          <p:nvPr>
            <p:extLst>
              <p:ext uri="{D42A27DB-BD31-4B8C-83A1-F6EECF244321}">
                <p14:modId xmlns:p14="http://schemas.microsoft.com/office/powerpoint/2010/main" val="3706018939"/>
              </p:ext>
            </p:extLst>
          </p:nvPr>
        </p:nvGraphicFramePr>
        <p:xfrm>
          <a:off x="1141705" y="4696417"/>
          <a:ext cx="1249680" cy="1097280"/>
        </p:xfrm>
        <a:graphic>
          <a:graphicData uri="http://schemas.openxmlformats.org/drawingml/2006/table">
            <a:tbl>
              <a:tblPr firstRow="1" bandRow="1">
                <a:tableStyleId>{7DF18680-E054-41AD-8BC1-D1AEF772440D}</a:tableStyleId>
              </a:tblPr>
              <a:tblGrid>
                <a:gridCol w="208280">
                  <a:extLst>
                    <a:ext uri="{9D8B030D-6E8A-4147-A177-3AD203B41FA5}">
                      <a16:colId xmlns:a16="http://schemas.microsoft.com/office/drawing/2014/main" val="1236241577"/>
                    </a:ext>
                  </a:extLst>
                </a:gridCol>
                <a:gridCol w="208280">
                  <a:extLst>
                    <a:ext uri="{9D8B030D-6E8A-4147-A177-3AD203B41FA5}">
                      <a16:colId xmlns:a16="http://schemas.microsoft.com/office/drawing/2014/main" val="1351299460"/>
                    </a:ext>
                  </a:extLst>
                </a:gridCol>
                <a:gridCol w="208280">
                  <a:extLst>
                    <a:ext uri="{9D8B030D-6E8A-4147-A177-3AD203B41FA5}">
                      <a16:colId xmlns:a16="http://schemas.microsoft.com/office/drawing/2014/main" val="986976700"/>
                    </a:ext>
                  </a:extLst>
                </a:gridCol>
                <a:gridCol w="208280">
                  <a:extLst>
                    <a:ext uri="{9D8B030D-6E8A-4147-A177-3AD203B41FA5}">
                      <a16:colId xmlns:a16="http://schemas.microsoft.com/office/drawing/2014/main" val="186923112"/>
                    </a:ext>
                  </a:extLst>
                </a:gridCol>
                <a:gridCol w="208280">
                  <a:extLst>
                    <a:ext uri="{9D8B030D-6E8A-4147-A177-3AD203B41FA5}">
                      <a16:colId xmlns:a16="http://schemas.microsoft.com/office/drawing/2014/main" val="2509031664"/>
                    </a:ext>
                  </a:extLst>
                </a:gridCol>
                <a:gridCol w="208280">
                  <a:extLst>
                    <a:ext uri="{9D8B030D-6E8A-4147-A177-3AD203B41FA5}">
                      <a16:colId xmlns:a16="http://schemas.microsoft.com/office/drawing/2014/main" val="647159908"/>
                    </a:ext>
                  </a:extLst>
                </a:gridCol>
              </a:tblGrid>
              <a:tr h="268889">
                <a:tc>
                  <a:txBody>
                    <a:bodyPr/>
                    <a:lstStyle/>
                    <a:p>
                      <a:endParaRPr lang="en-GB" dirty="0"/>
                    </a:p>
                  </a:txBody>
                  <a:tcPr/>
                </a:tc>
                <a:tc>
                  <a:txBody>
                    <a:bodyPr/>
                    <a:lstStyle/>
                    <a:p>
                      <a:endParaRPr lang="en-GB" dirty="0"/>
                    </a:p>
                  </a:txBody>
                  <a:tcPr/>
                </a:tc>
                <a:tc>
                  <a:txBody>
                    <a:bodyPr/>
                    <a:lstStyle/>
                    <a:p>
                      <a:endParaRPr lang="en-GB"/>
                    </a:p>
                  </a:txBody>
                  <a:tcPr/>
                </a:tc>
                <a:tc>
                  <a:txBody>
                    <a:bodyPr/>
                    <a:lstStyle/>
                    <a:p>
                      <a:endParaRPr lang="en-GB"/>
                    </a:p>
                  </a:txBody>
                  <a:tcPr/>
                </a:tc>
                <a:tc>
                  <a:txBody>
                    <a:bodyPr/>
                    <a:lstStyle/>
                    <a:p>
                      <a:endParaRPr lang="en-GB" dirty="0"/>
                    </a:p>
                  </a:txBody>
                  <a:tcPr/>
                </a:tc>
                <a:tc>
                  <a:txBody>
                    <a:bodyPr/>
                    <a:lstStyle/>
                    <a:p>
                      <a:endParaRPr lang="en-GB" dirty="0"/>
                    </a:p>
                  </a:txBody>
                  <a:tcPr/>
                </a:tc>
                <a:extLst>
                  <a:ext uri="{0D108BD9-81ED-4DB2-BD59-A6C34878D82A}">
                    <a16:rowId xmlns:a16="http://schemas.microsoft.com/office/drawing/2014/main" val="2939672109"/>
                  </a:ext>
                </a:extLst>
              </a:tr>
              <a:tr h="268889">
                <a:tc>
                  <a:txBody>
                    <a:bodyPr/>
                    <a:lstStyle/>
                    <a:p>
                      <a:endParaRPr lang="en-GB"/>
                    </a:p>
                  </a:txBody>
                  <a:tcPr/>
                </a:tc>
                <a:tc>
                  <a:txBody>
                    <a:bodyPr/>
                    <a:lstStyle/>
                    <a:p>
                      <a:endParaRPr lang="en-GB"/>
                    </a:p>
                  </a:txBody>
                  <a:tcPr/>
                </a:tc>
                <a:tc>
                  <a:txBody>
                    <a:bodyPr/>
                    <a:lstStyle/>
                    <a:p>
                      <a:endParaRPr lang="en-GB"/>
                    </a:p>
                  </a:txBody>
                  <a:tcPr/>
                </a:tc>
                <a:tc>
                  <a:txBody>
                    <a:bodyPr/>
                    <a:lstStyle/>
                    <a:p>
                      <a:endParaRPr lang="en-GB"/>
                    </a:p>
                  </a:txBody>
                  <a:tcPr/>
                </a:tc>
                <a:tc>
                  <a:txBody>
                    <a:bodyPr/>
                    <a:lstStyle/>
                    <a:p>
                      <a:endParaRPr lang="en-GB" dirty="0"/>
                    </a:p>
                  </a:txBody>
                  <a:tcPr/>
                </a:tc>
                <a:tc>
                  <a:txBody>
                    <a:bodyPr/>
                    <a:lstStyle/>
                    <a:p>
                      <a:endParaRPr lang="en-GB"/>
                    </a:p>
                  </a:txBody>
                  <a:tcPr/>
                </a:tc>
                <a:extLst>
                  <a:ext uri="{0D108BD9-81ED-4DB2-BD59-A6C34878D82A}">
                    <a16:rowId xmlns:a16="http://schemas.microsoft.com/office/drawing/2014/main" val="594957621"/>
                  </a:ext>
                </a:extLst>
              </a:tr>
              <a:tr h="268889">
                <a:tc>
                  <a:txBody>
                    <a:bodyPr/>
                    <a:lstStyle/>
                    <a:p>
                      <a:endParaRPr lang="en-GB"/>
                    </a:p>
                  </a:txBody>
                  <a:tcPr/>
                </a:tc>
                <a:tc>
                  <a:txBody>
                    <a:bodyPr/>
                    <a:lstStyle/>
                    <a:p>
                      <a:endParaRPr lang="en-GB"/>
                    </a:p>
                  </a:txBody>
                  <a:tcPr/>
                </a:tc>
                <a:tc>
                  <a:txBody>
                    <a:bodyPr/>
                    <a:lstStyle/>
                    <a:p>
                      <a:endParaRPr lang="en-GB"/>
                    </a:p>
                  </a:txBody>
                  <a:tcPr/>
                </a:tc>
                <a:tc>
                  <a:txBody>
                    <a:bodyPr/>
                    <a:lstStyle/>
                    <a:p>
                      <a:endParaRPr lang="en-GB"/>
                    </a:p>
                  </a:txBody>
                  <a:tcPr/>
                </a:tc>
                <a:tc>
                  <a:txBody>
                    <a:bodyPr/>
                    <a:lstStyle/>
                    <a:p>
                      <a:endParaRPr lang="en-GB"/>
                    </a:p>
                  </a:txBody>
                  <a:tcPr/>
                </a:tc>
                <a:tc>
                  <a:txBody>
                    <a:bodyPr/>
                    <a:lstStyle/>
                    <a:p>
                      <a:endParaRPr lang="en-GB" dirty="0"/>
                    </a:p>
                  </a:txBody>
                  <a:tcPr/>
                </a:tc>
                <a:extLst>
                  <a:ext uri="{0D108BD9-81ED-4DB2-BD59-A6C34878D82A}">
                    <a16:rowId xmlns:a16="http://schemas.microsoft.com/office/drawing/2014/main" val="360166625"/>
                  </a:ext>
                </a:extLst>
              </a:tr>
            </a:tbl>
          </a:graphicData>
        </a:graphic>
      </p:graphicFrame>
      <p:sp>
        <p:nvSpPr>
          <p:cNvPr id="71" name="TextBox 70">
            <a:extLst>
              <a:ext uri="{FF2B5EF4-FFF2-40B4-BE49-F238E27FC236}">
                <a16:creationId xmlns:a16="http://schemas.microsoft.com/office/drawing/2014/main" id="{B8BF2AB4-DC83-40BC-9876-691E3968E023}"/>
              </a:ext>
            </a:extLst>
          </p:cNvPr>
          <p:cNvSpPr txBox="1"/>
          <p:nvPr/>
        </p:nvSpPr>
        <p:spPr>
          <a:xfrm>
            <a:off x="1248006" y="4401130"/>
            <a:ext cx="1037079" cy="369332"/>
          </a:xfrm>
          <a:prstGeom prst="rect">
            <a:avLst/>
          </a:prstGeom>
          <a:noFill/>
        </p:spPr>
        <p:txBody>
          <a:bodyPr wrap="none" rtlCol="0">
            <a:spAutoFit/>
          </a:bodyPr>
          <a:lstStyle/>
          <a:p>
            <a:r>
              <a:rPr lang="en-GB" dirty="0"/>
              <a:t>Excel File</a:t>
            </a:r>
          </a:p>
        </p:txBody>
      </p:sp>
      <p:grpSp>
        <p:nvGrpSpPr>
          <p:cNvPr id="78" name="Group 77">
            <a:extLst>
              <a:ext uri="{FF2B5EF4-FFF2-40B4-BE49-F238E27FC236}">
                <a16:creationId xmlns:a16="http://schemas.microsoft.com/office/drawing/2014/main" id="{909C9DFA-470B-485A-8885-CF0AD532F02A}"/>
              </a:ext>
            </a:extLst>
          </p:cNvPr>
          <p:cNvGrpSpPr/>
          <p:nvPr/>
        </p:nvGrpSpPr>
        <p:grpSpPr>
          <a:xfrm>
            <a:off x="1090471" y="5789146"/>
            <a:ext cx="1406998" cy="953381"/>
            <a:chOff x="1545439" y="3404959"/>
            <a:chExt cx="1406998" cy="953381"/>
          </a:xfrm>
        </p:grpSpPr>
        <p:grpSp>
          <p:nvGrpSpPr>
            <p:cNvPr id="82" name="Group 81">
              <a:extLst>
                <a:ext uri="{FF2B5EF4-FFF2-40B4-BE49-F238E27FC236}">
                  <a16:creationId xmlns:a16="http://schemas.microsoft.com/office/drawing/2014/main" id="{D57284B7-3946-48AA-BE71-FBC5703A5EE3}"/>
                </a:ext>
              </a:extLst>
            </p:cNvPr>
            <p:cNvGrpSpPr/>
            <p:nvPr/>
          </p:nvGrpSpPr>
          <p:grpSpPr>
            <a:xfrm>
              <a:off x="1545439" y="3675079"/>
              <a:ext cx="1406998" cy="683261"/>
              <a:chOff x="7860139" y="4241483"/>
              <a:chExt cx="583597" cy="800969"/>
            </a:xfrm>
          </p:grpSpPr>
          <p:sp>
            <p:nvSpPr>
              <p:cNvPr id="84" name="Rectangle: Single Corner Snipped 83">
                <a:extLst>
                  <a:ext uri="{FF2B5EF4-FFF2-40B4-BE49-F238E27FC236}">
                    <a16:creationId xmlns:a16="http://schemas.microsoft.com/office/drawing/2014/main" id="{71595290-F845-4AFC-A59F-7E4EBD79B662}"/>
                  </a:ext>
                </a:extLst>
              </p:cNvPr>
              <p:cNvSpPr/>
              <p:nvPr/>
            </p:nvSpPr>
            <p:spPr>
              <a:xfrm>
                <a:off x="7884406" y="4300330"/>
                <a:ext cx="559330" cy="742122"/>
              </a:xfrm>
              <a:prstGeom prst="snip1Rect">
                <a:avLst/>
              </a:prstGeom>
              <a:ln>
                <a:solidFill>
                  <a:schemeClr val="accent3">
                    <a:lumMod val="50000"/>
                  </a:schemeClr>
                </a:solidFill>
                <a:prstDash val="solid"/>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
            <p:nvSpPr>
              <p:cNvPr id="85" name="TextBox 84">
                <a:extLst>
                  <a:ext uri="{FF2B5EF4-FFF2-40B4-BE49-F238E27FC236}">
                    <a16:creationId xmlns:a16="http://schemas.microsoft.com/office/drawing/2014/main" id="{13CE7048-273D-4152-B34A-9C796B9E01FD}"/>
                  </a:ext>
                </a:extLst>
              </p:cNvPr>
              <p:cNvSpPr txBox="1"/>
              <p:nvPr/>
            </p:nvSpPr>
            <p:spPr>
              <a:xfrm>
                <a:off x="7860139" y="4241483"/>
                <a:ext cx="522121" cy="757677"/>
              </a:xfrm>
              <a:prstGeom prst="rect">
                <a:avLst/>
              </a:prstGeom>
              <a:noFill/>
              <a:ln>
                <a:noFill/>
                <a:prstDash val="solid"/>
              </a:ln>
            </p:spPr>
            <p:txBody>
              <a:bodyPr wrap="square" rtlCol="0">
                <a:spAutoFit/>
              </a:bodyPr>
              <a:lstStyle/>
              <a:p>
                <a:r>
                  <a:rPr lang="en-GB" dirty="0"/>
                  <a:t>,,,,,,,,,,,,,,,,,</a:t>
                </a:r>
              </a:p>
              <a:p>
                <a:r>
                  <a:rPr lang="en-GB" dirty="0"/>
                  <a:t>,,,,,,,,,,,,,,,,,</a:t>
                </a:r>
              </a:p>
            </p:txBody>
          </p:sp>
        </p:grpSp>
        <p:sp>
          <p:nvSpPr>
            <p:cNvPr id="83" name="TextBox 82">
              <a:extLst>
                <a:ext uri="{FF2B5EF4-FFF2-40B4-BE49-F238E27FC236}">
                  <a16:creationId xmlns:a16="http://schemas.microsoft.com/office/drawing/2014/main" id="{1DAF4282-61EE-4C7D-B37F-1403A513422A}"/>
                </a:ext>
              </a:extLst>
            </p:cNvPr>
            <p:cNvSpPr txBox="1"/>
            <p:nvPr/>
          </p:nvSpPr>
          <p:spPr>
            <a:xfrm>
              <a:off x="1552779" y="3404959"/>
              <a:ext cx="923651" cy="369332"/>
            </a:xfrm>
            <a:prstGeom prst="rect">
              <a:avLst/>
            </a:prstGeom>
            <a:noFill/>
          </p:spPr>
          <p:txBody>
            <a:bodyPr wrap="none" rtlCol="0">
              <a:spAutoFit/>
            </a:bodyPr>
            <a:lstStyle/>
            <a:p>
              <a:r>
                <a:rPr lang="en-GB" dirty="0"/>
                <a:t>CSV File</a:t>
              </a:r>
            </a:p>
          </p:txBody>
        </p:sp>
      </p:grpSp>
      <p:sp>
        <p:nvSpPr>
          <p:cNvPr id="87" name="TextBox 86">
            <a:extLst>
              <a:ext uri="{FF2B5EF4-FFF2-40B4-BE49-F238E27FC236}">
                <a16:creationId xmlns:a16="http://schemas.microsoft.com/office/drawing/2014/main" id="{C9CD2FA5-AF88-4879-88F4-D1F4D36B3B40}"/>
              </a:ext>
            </a:extLst>
          </p:cNvPr>
          <p:cNvSpPr txBox="1"/>
          <p:nvPr/>
        </p:nvSpPr>
        <p:spPr>
          <a:xfrm>
            <a:off x="641102" y="3705951"/>
            <a:ext cx="166045" cy="2862322"/>
          </a:xfrm>
          <a:prstGeom prst="rect">
            <a:avLst/>
          </a:prstGeom>
          <a:noFill/>
        </p:spPr>
        <p:txBody>
          <a:bodyPr wrap="square" rtlCol="0">
            <a:spAutoFit/>
          </a:bodyPr>
          <a:lstStyle/>
          <a:p>
            <a:pPr algn="ctr"/>
            <a:r>
              <a:rPr lang="en-GB" b="1" dirty="0">
                <a:solidFill>
                  <a:schemeClr val="accent6"/>
                </a:solidFill>
              </a:rPr>
              <a:t>T</a:t>
            </a:r>
          </a:p>
          <a:p>
            <a:pPr algn="ctr"/>
            <a:r>
              <a:rPr lang="en-GB" b="1" dirty="0">
                <a:solidFill>
                  <a:schemeClr val="accent6"/>
                </a:solidFill>
              </a:rPr>
              <a:t>E</a:t>
            </a:r>
          </a:p>
          <a:p>
            <a:pPr algn="ctr"/>
            <a:r>
              <a:rPr lang="en-GB" b="1" dirty="0">
                <a:solidFill>
                  <a:schemeClr val="accent6"/>
                </a:solidFill>
              </a:rPr>
              <a:t>S</a:t>
            </a:r>
          </a:p>
          <a:p>
            <a:pPr algn="ctr"/>
            <a:r>
              <a:rPr lang="en-GB" b="1" dirty="0">
                <a:solidFill>
                  <a:schemeClr val="accent6"/>
                </a:solidFill>
              </a:rPr>
              <a:t>T</a:t>
            </a:r>
          </a:p>
          <a:p>
            <a:pPr algn="ctr"/>
            <a:endParaRPr lang="en-GB" b="1" dirty="0">
              <a:solidFill>
                <a:schemeClr val="accent6"/>
              </a:solidFill>
            </a:endParaRPr>
          </a:p>
          <a:p>
            <a:pPr algn="ctr"/>
            <a:r>
              <a:rPr lang="en-GB" b="1" dirty="0">
                <a:solidFill>
                  <a:schemeClr val="accent6"/>
                </a:solidFill>
              </a:rPr>
              <a:t>DATA</a:t>
            </a:r>
          </a:p>
          <a:p>
            <a:pPr algn="ctr"/>
            <a:endParaRPr lang="en-GB" b="1" dirty="0">
              <a:solidFill>
                <a:schemeClr val="accent6"/>
              </a:solidFill>
            </a:endParaRPr>
          </a:p>
        </p:txBody>
      </p:sp>
    </p:spTree>
    <p:extLst>
      <p:ext uri="{BB962C8B-B14F-4D97-AF65-F5344CB8AC3E}">
        <p14:creationId xmlns:p14="http://schemas.microsoft.com/office/powerpoint/2010/main" val="38059933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extBox 162">
            <a:extLst>
              <a:ext uri="{FF2B5EF4-FFF2-40B4-BE49-F238E27FC236}">
                <a16:creationId xmlns:a16="http://schemas.microsoft.com/office/drawing/2014/main" id="{BC7C2891-1E72-4C55-89AC-3E122796EBEF}"/>
              </a:ext>
            </a:extLst>
          </p:cNvPr>
          <p:cNvSpPr txBox="1"/>
          <p:nvPr/>
        </p:nvSpPr>
        <p:spPr>
          <a:xfrm>
            <a:off x="1665027" y="-27676"/>
            <a:ext cx="10588784" cy="707886"/>
          </a:xfrm>
          <a:prstGeom prst="rect">
            <a:avLst/>
          </a:prstGeom>
          <a:noFill/>
        </p:spPr>
        <p:txBody>
          <a:bodyPr wrap="square" rtlCol="0">
            <a:spAutoFit/>
          </a:bodyPr>
          <a:lstStyle/>
          <a:p>
            <a:r>
              <a:rPr lang="en-GB" sz="4000" b="1" spc="-1" dirty="0">
                <a:solidFill>
                  <a:schemeClr val="bg2"/>
                </a:solidFill>
                <a:uFill>
                  <a:solidFill>
                    <a:srgbClr val="FFFFFF"/>
                  </a:solidFill>
                </a:uFill>
                <a:latin typeface="IBM Plex Sans SemiBold"/>
                <a:cs typeface="NBS Medium"/>
              </a:rPr>
              <a:t>Data Driven Test Driven Development Decision</a:t>
            </a:r>
          </a:p>
        </p:txBody>
      </p:sp>
      <p:grpSp>
        <p:nvGrpSpPr>
          <p:cNvPr id="29" name="Group 28">
            <a:extLst>
              <a:ext uri="{FF2B5EF4-FFF2-40B4-BE49-F238E27FC236}">
                <a16:creationId xmlns:a16="http://schemas.microsoft.com/office/drawing/2014/main" id="{5654C8FE-4258-45DF-8590-268F5C3C4304}"/>
              </a:ext>
            </a:extLst>
          </p:cNvPr>
          <p:cNvGrpSpPr/>
          <p:nvPr/>
        </p:nvGrpSpPr>
        <p:grpSpPr>
          <a:xfrm>
            <a:off x="8556585" y="810826"/>
            <a:ext cx="2654755" cy="2495870"/>
            <a:chOff x="6356723" y="3295331"/>
            <a:chExt cx="2654755" cy="2495870"/>
          </a:xfrm>
        </p:grpSpPr>
        <p:sp>
          <p:nvSpPr>
            <p:cNvPr id="31" name="Rectangle 30">
              <a:extLst>
                <a:ext uri="{FF2B5EF4-FFF2-40B4-BE49-F238E27FC236}">
                  <a16:creationId xmlns:a16="http://schemas.microsoft.com/office/drawing/2014/main" id="{537680A5-927E-4EC7-9769-14DE1F43B47D}"/>
                </a:ext>
              </a:extLst>
            </p:cNvPr>
            <p:cNvSpPr/>
            <p:nvPr/>
          </p:nvSpPr>
          <p:spPr>
            <a:xfrm>
              <a:off x="6356723" y="3332329"/>
              <a:ext cx="2654755" cy="2458872"/>
            </a:xfrm>
            <a:prstGeom prst="rect">
              <a:avLst/>
            </a:prstGeom>
            <a:ln>
              <a:solidFill>
                <a:schemeClr val="accent6"/>
              </a:solidFill>
              <a:prstDash val="sysDot"/>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
          <p:nvSpPr>
            <p:cNvPr id="32" name="Isosceles Triangle 31">
              <a:extLst>
                <a:ext uri="{FF2B5EF4-FFF2-40B4-BE49-F238E27FC236}">
                  <a16:creationId xmlns:a16="http://schemas.microsoft.com/office/drawing/2014/main" id="{31769B47-2B60-4361-B44C-079796EEA0F1}"/>
                </a:ext>
              </a:extLst>
            </p:cNvPr>
            <p:cNvSpPr/>
            <p:nvPr/>
          </p:nvSpPr>
          <p:spPr>
            <a:xfrm>
              <a:off x="6752327" y="3994171"/>
              <a:ext cx="1892530" cy="1384634"/>
            </a:xfrm>
            <a:prstGeom prst="triangle">
              <a:avLst/>
            </a:prstGeom>
            <a:solidFill>
              <a:schemeClr val="bg1"/>
            </a:solidFill>
            <a:ln>
              <a:solidFill>
                <a:schemeClr val="accent6"/>
              </a:solidFill>
              <a:prstDash val="sys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33" name="TextBox 32">
              <a:extLst>
                <a:ext uri="{FF2B5EF4-FFF2-40B4-BE49-F238E27FC236}">
                  <a16:creationId xmlns:a16="http://schemas.microsoft.com/office/drawing/2014/main" id="{6D8F5E22-CFE2-4EFD-B30F-0591B150E7D7}"/>
                </a:ext>
              </a:extLst>
            </p:cNvPr>
            <p:cNvSpPr txBox="1"/>
            <p:nvPr/>
          </p:nvSpPr>
          <p:spPr>
            <a:xfrm>
              <a:off x="6374497" y="3295331"/>
              <a:ext cx="1448561" cy="400110"/>
            </a:xfrm>
            <a:prstGeom prst="rect">
              <a:avLst/>
            </a:prstGeom>
            <a:noFill/>
          </p:spPr>
          <p:txBody>
            <a:bodyPr wrap="square" rtlCol="0">
              <a:spAutoFit/>
            </a:bodyPr>
            <a:lstStyle/>
            <a:p>
              <a:r>
                <a:rPr lang="en-GB" sz="2000" b="1" spc="-1" dirty="0">
                  <a:solidFill>
                    <a:schemeClr val="bg2"/>
                  </a:solidFill>
                  <a:uFill>
                    <a:solidFill>
                      <a:srgbClr val="FFFFFF"/>
                    </a:solidFill>
                  </a:uFill>
                  <a:latin typeface="IBM Plex Sans SemiBold"/>
                  <a:ea typeface="+mj-ea"/>
                  <a:cs typeface="NBS Medium"/>
                </a:rPr>
                <a:t>Stub (</a:t>
              </a:r>
              <a:r>
                <a:rPr lang="en-GB" sz="2000" b="1" spc="-1" dirty="0" err="1">
                  <a:solidFill>
                    <a:schemeClr val="bg2"/>
                  </a:solidFill>
                  <a:uFill>
                    <a:solidFill>
                      <a:srgbClr val="FFFFFF"/>
                    </a:solidFill>
                  </a:uFill>
                  <a:latin typeface="IBM Plex Sans SemiBold"/>
                  <a:ea typeface="+mj-ea"/>
                  <a:cs typeface="NBS Medium"/>
                </a:rPr>
                <a:t>Virt</a:t>
              </a:r>
              <a:r>
                <a:rPr lang="en-GB" sz="2000" b="1" spc="-1" dirty="0">
                  <a:solidFill>
                    <a:schemeClr val="bg2"/>
                  </a:solidFill>
                  <a:uFill>
                    <a:solidFill>
                      <a:srgbClr val="FFFFFF"/>
                    </a:solidFill>
                  </a:uFill>
                  <a:latin typeface="IBM Plex Sans SemiBold"/>
                  <a:ea typeface="+mj-ea"/>
                  <a:cs typeface="NBS Medium"/>
                </a:rPr>
                <a:t>)</a:t>
              </a:r>
            </a:p>
          </p:txBody>
        </p:sp>
        <p:grpSp>
          <p:nvGrpSpPr>
            <p:cNvPr id="34" name="Group 33">
              <a:extLst>
                <a:ext uri="{FF2B5EF4-FFF2-40B4-BE49-F238E27FC236}">
                  <a16:creationId xmlns:a16="http://schemas.microsoft.com/office/drawing/2014/main" id="{BEDCA7F0-0137-4091-8EBA-FB3B68A67583}"/>
                </a:ext>
              </a:extLst>
            </p:cNvPr>
            <p:cNvGrpSpPr/>
            <p:nvPr/>
          </p:nvGrpSpPr>
          <p:grpSpPr>
            <a:xfrm>
              <a:off x="7823058" y="3503525"/>
              <a:ext cx="1006655" cy="1026385"/>
              <a:chOff x="7666680" y="2946626"/>
              <a:chExt cx="1381911" cy="1157715"/>
            </a:xfrm>
          </p:grpSpPr>
          <p:grpSp>
            <p:nvGrpSpPr>
              <p:cNvPr id="35" name="Group 34">
                <a:extLst>
                  <a:ext uri="{FF2B5EF4-FFF2-40B4-BE49-F238E27FC236}">
                    <a16:creationId xmlns:a16="http://schemas.microsoft.com/office/drawing/2014/main" id="{EAE792EA-B0FA-4FE3-93AC-637C37CB4A19}"/>
                  </a:ext>
                </a:extLst>
              </p:cNvPr>
              <p:cNvGrpSpPr/>
              <p:nvPr/>
            </p:nvGrpSpPr>
            <p:grpSpPr>
              <a:xfrm>
                <a:off x="8447134" y="3446104"/>
                <a:ext cx="601457" cy="273590"/>
                <a:chOff x="10747513" y="2001078"/>
                <a:chExt cx="1209260" cy="470233"/>
              </a:xfrm>
            </p:grpSpPr>
            <p:cxnSp>
              <p:nvCxnSpPr>
                <p:cNvPr id="40" name="Connector: Elbow 39">
                  <a:extLst>
                    <a:ext uri="{FF2B5EF4-FFF2-40B4-BE49-F238E27FC236}">
                      <a16:creationId xmlns:a16="http://schemas.microsoft.com/office/drawing/2014/main" id="{13B4C77F-7AE6-4BFB-A9A1-242E535A6D45}"/>
                    </a:ext>
                  </a:extLst>
                </p:cNvPr>
                <p:cNvCxnSpPr>
                  <a:cxnSpLocks/>
                </p:cNvCxnSpPr>
                <p:nvPr/>
              </p:nvCxnSpPr>
              <p:spPr>
                <a:xfrm>
                  <a:off x="10747513" y="2001078"/>
                  <a:ext cx="705678" cy="470233"/>
                </a:xfrm>
                <a:prstGeom prst="bentConnector3">
                  <a:avLst>
                    <a:gd name="adj1" fmla="val 50000"/>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41" name="Connector: Elbow 40">
                  <a:extLst>
                    <a:ext uri="{FF2B5EF4-FFF2-40B4-BE49-F238E27FC236}">
                      <a16:creationId xmlns:a16="http://schemas.microsoft.com/office/drawing/2014/main" id="{3F6915D8-90EF-418F-A6E0-6D2F52DD9D3C}"/>
                    </a:ext>
                  </a:extLst>
                </p:cNvPr>
                <p:cNvCxnSpPr>
                  <a:cxnSpLocks/>
                </p:cNvCxnSpPr>
                <p:nvPr/>
              </p:nvCxnSpPr>
              <p:spPr>
                <a:xfrm rot="10800000" flipV="1">
                  <a:off x="11446564" y="2007484"/>
                  <a:ext cx="510209" cy="463827"/>
                </a:xfrm>
                <a:prstGeom prst="bentConnector3">
                  <a:avLst/>
                </a:prstGeom>
                <a:ln>
                  <a:solidFill>
                    <a:schemeClr val="accent6"/>
                  </a:solidFill>
                </a:ln>
              </p:spPr>
              <p:style>
                <a:lnRef idx="2">
                  <a:schemeClr val="accent1"/>
                </a:lnRef>
                <a:fillRef idx="0">
                  <a:schemeClr val="accent1"/>
                </a:fillRef>
                <a:effectRef idx="1">
                  <a:schemeClr val="accent1"/>
                </a:effectRef>
                <a:fontRef idx="minor">
                  <a:schemeClr val="tx1"/>
                </a:fontRef>
              </p:style>
            </p:cxnSp>
          </p:grpSp>
          <p:grpSp>
            <p:nvGrpSpPr>
              <p:cNvPr id="36" name="Group 35">
                <a:extLst>
                  <a:ext uri="{FF2B5EF4-FFF2-40B4-BE49-F238E27FC236}">
                    <a16:creationId xmlns:a16="http://schemas.microsoft.com/office/drawing/2014/main" id="{564C3F2C-6249-4B19-B13C-02D38DFE1AB9}"/>
                  </a:ext>
                </a:extLst>
              </p:cNvPr>
              <p:cNvGrpSpPr/>
              <p:nvPr/>
            </p:nvGrpSpPr>
            <p:grpSpPr>
              <a:xfrm>
                <a:off x="7666680" y="3189238"/>
                <a:ext cx="602229" cy="504080"/>
                <a:chOff x="7860139" y="4241482"/>
                <a:chExt cx="583597" cy="800970"/>
              </a:xfrm>
            </p:grpSpPr>
            <p:sp>
              <p:nvSpPr>
                <p:cNvPr id="38" name="Rectangle: Single Corner Snipped 37">
                  <a:extLst>
                    <a:ext uri="{FF2B5EF4-FFF2-40B4-BE49-F238E27FC236}">
                      <a16:creationId xmlns:a16="http://schemas.microsoft.com/office/drawing/2014/main" id="{509A3E46-555E-401B-9BED-AF1CB0908900}"/>
                    </a:ext>
                  </a:extLst>
                </p:cNvPr>
                <p:cNvSpPr/>
                <p:nvPr/>
              </p:nvSpPr>
              <p:spPr>
                <a:xfrm>
                  <a:off x="7884406" y="4300330"/>
                  <a:ext cx="559330" cy="742122"/>
                </a:xfrm>
                <a:prstGeom prst="snip1Rect">
                  <a:avLst/>
                </a:prstGeom>
                <a:ln>
                  <a:solidFill>
                    <a:schemeClr val="accent4">
                      <a:lumMod val="60000"/>
                      <a:lumOff val="40000"/>
                    </a:schemeClr>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
              <p:nvSpPr>
                <p:cNvPr id="39" name="TextBox 38">
                  <a:extLst>
                    <a:ext uri="{FF2B5EF4-FFF2-40B4-BE49-F238E27FC236}">
                      <a16:creationId xmlns:a16="http://schemas.microsoft.com/office/drawing/2014/main" id="{3577997D-7C0E-47E9-8A2B-926B42F8ABAB}"/>
                    </a:ext>
                  </a:extLst>
                </p:cNvPr>
                <p:cNvSpPr txBox="1"/>
                <p:nvPr/>
              </p:nvSpPr>
              <p:spPr>
                <a:xfrm>
                  <a:off x="7860139" y="4241482"/>
                  <a:ext cx="522121" cy="661950"/>
                </a:xfrm>
                <a:prstGeom prst="rect">
                  <a:avLst/>
                </a:prstGeom>
                <a:noFill/>
              </p:spPr>
              <p:txBody>
                <a:bodyPr wrap="square" rtlCol="0">
                  <a:spAutoFit/>
                </a:bodyPr>
                <a:lstStyle/>
                <a:p>
                  <a:r>
                    <a:rPr lang="en-GB" dirty="0"/>
                    <a:t>---</a:t>
                  </a:r>
                </a:p>
              </p:txBody>
            </p:sp>
          </p:grpSp>
          <p:sp>
            <p:nvSpPr>
              <p:cNvPr id="37" name="Arc 36">
                <a:extLst>
                  <a:ext uri="{FF2B5EF4-FFF2-40B4-BE49-F238E27FC236}">
                    <a16:creationId xmlns:a16="http://schemas.microsoft.com/office/drawing/2014/main" id="{FA97FED7-D11A-4648-89AA-D24D1511A083}"/>
                  </a:ext>
                </a:extLst>
              </p:cNvPr>
              <p:cNvSpPr/>
              <p:nvPr/>
            </p:nvSpPr>
            <p:spPr>
              <a:xfrm>
                <a:off x="7978909" y="2946626"/>
                <a:ext cx="757060" cy="1157715"/>
              </a:xfrm>
              <a:prstGeom prst="arc">
                <a:avLst>
                  <a:gd name="adj1" fmla="val 13525551"/>
                  <a:gd name="adj2" fmla="val 21295094"/>
                </a:avLst>
              </a:prstGeom>
              <a:ln>
                <a:headEnd type="none" w="med" len="med"/>
                <a:tailEnd type="arrow" w="med" len="med"/>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GB"/>
              </a:p>
            </p:txBody>
          </p:sp>
        </p:grpSp>
      </p:grpSp>
      <p:cxnSp>
        <p:nvCxnSpPr>
          <p:cNvPr id="42" name="Straight Arrow Connector 41">
            <a:extLst>
              <a:ext uri="{FF2B5EF4-FFF2-40B4-BE49-F238E27FC236}">
                <a16:creationId xmlns:a16="http://schemas.microsoft.com/office/drawing/2014/main" id="{B5748978-7E10-403A-B147-D5AFE728E2A5}"/>
              </a:ext>
            </a:extLst>
          </p:cNvPr>
          <p:cNvCxnSpPr>
            <a:cxnSpLocks/>
          </p:cNvCxnSpPr>
          <p:nvPr/>
        </p:nvCxnSpPr>
        <p:spPr>
          <a:xfrm>
            <a:off x="7327845" y="1892941"/>
            <a:ext cx="2187216" cy="204236"/>
          </a:xfrm>
          <a:prstGeom prst="straightConnector1">
            <a:avLst/>
          </a:prstGeom>
          <a:ln>
            <a:headEnd w="lg" len="lg"/>
            <a:tailEnd type="triangle" w="lg" len="lg"/>
          </a:ln>
        </p:spPr>
        <p:style>
          <a:lnRef idx="2">
            <a:schemeClr val="accent1"/>
          </a:lnRef>
          <a:fillRef idx="0">
            <a:schemeClr val="accent1"/>
          </a:fillRef>
          <a:effectRef idx="1">
            <a:schemeClr val="accent1"/>
          </a:effectRef>
          <a:fontRef idx="minor">
            <a:schemeClr val="tx1"/>
          </a:fontRef>
        </p:style>
      </p:cxnSp>
      <p:cxnSp>
        <p:nvCxnSpPr>
          <p:cNvPr id="43" name="Straight Arrow Connector 42">
            <a:extLst>
              <a:ext uri="{FF2B5EF4-FFF2-40B4-BE49-F238E27FC236}">
                <a16:creationId xmlns:a16="http://schemas.microsoft.com/office/drawing/2014/main" id="{0AB4FA78-2BFF-4CE6-B8BF-565112594485}"/>
              </a:ext>
            </a:extLst>
          </p:cNvPr>
          <p:cNvCxnSpPr>
            <a:cxnSpLocks/>
          </p:cNvCxnSpPr>
          <p:nvPr/>
        </p:nvCxnSpPr>
        <p:spPr>
          <a:xfrm flipH="1" flipV="1">
            <a:off x="7327846" y="2256691"/>
            <a:ext cx="1922172" cy="171543"/>
          </a:xfrm>
          <a:prstGeom prst="straightConnector1">
            <a:avLst/>
          </a:prstGeom>
          <a:ln>
            <a:solidFill>
              <a:srgbClr val="0070C0"/>
            </a:solidFill>
            <a:tailEnd type="triangle" w="lg" len="lg"/>
          </a:ln>
        </p:spPr>
        <p:style>
          <a:lnRef idx="2">
            <a:schemeClr val="accent1"/>
          </a:lnRef>
          <a:fillRef idx="0">
            <a:schemeClr val="accent1"/>
          </a:fillRef>
          <a:effectRef idx="1">
            <a:schemeClr val="accent1"/>
          </a:effectRef>
          <a:fontRef idx="minor">
            <a:schemeClr val="tx1"/>
          </a:fontRef>
        </p:style>
      </p:cxnSp>
      <p:grpSp>
        <p:nvGrpSpPr>
          <p:cNvPr id="44" name="Group 43">
            <a:extLst>
              <a:ext uri="{FF2B5EF4-FFF2-40B4-BE49-F238E27FC236}">
                <a16:creationId xmlns:a16="http://schemas.microsoft.com/office/drawing/2014/main" id="{AA828170-82BA-43F1-AAB5-2B45BBE2E791}"/>
              </a:ext>
            </a:extLst>
          </p:cNvPr>
          <p:cNvGrpSpPr/>
          <p:nvPr/>
        </p:nvGrpSpPr>
        <p:grpSpPr>
          <a:xfrm>
            <a:off x="3337376" y="1114230"/>
            <a:ext cx="1844166" cy="2000193"/>
            <a:chOff x="675314" y="2876637"/>
            <a:chExt cx="1844166" cy="2000193"/>
          </a:xfrm>
        </p:grpSpPr>
        <p:sp>
          <p:nvSpPr>
            <p:cNvPr id="45" name="Rectangle 44">
              <a:extLst>
                <a:ext uri="{FF2B5EF4-FFF2-40B4-BE49-F238E27FC236}">
                  <a16:creationId xmlns:a16="http://schemas.microsoft.com/office/drawing/2014/main" id="{1DE12DB0-1C37-4D14-9DEE-E03F9001AF45}"/>
                </a:ext>
              </a:extLst>
            </p:cNvPr>
            <p:cNvSpPr/>
            <p:nvPr/>
          </p:nvSpPr>
          <p:spPr>
            <a:xfrm>
              <a:off x="699394" y="2917310"/>
              <a:ext cx="1820086" cy="1959520"/>
            </a:xfrm>
            <a:prstGeom prst="rect">
              <a:avLst/>
            </a:prstGeom>
            <a:ln>
              <a:prstDash val="sysDot"/>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grpSp>
          <p:nvGrpSpPr>
            <p:cNvPr id="46" name="Group 45">
              <a:extLst>
                <a:ext uri="{FF2B5EF4-FFF2-40B4-BE49-F238E27FC236}">
                  <a16:creationId xmlns:a16="http://schemas.microsoft.com/office/drawing/2014/main" id="{4DFFBEB1-E057-4A3F-A454-521E3DB3FCED}"/>
                </a:ext>
              </a:extLst>
            </p:cNvPr>
            <p:cNvGrpSpPr/>
            <p:nvPr/>
          </p:nvGrpSpPr>
          <p:grpSpPr>
            <a:xfrm>
              <a:off x="1186193" y="3083552"/>
              <a:ext cx="1142429" cy="1468874"/>
              <a:chOff x="444741" y="1251733"/>
              <a:chExt cx="1548058" cy="1991007"/>
            </a:xfrm>
          </p:grpSpPr>
          <p:grpSp>
            <p:nvGrpSpPr>
              <p:cNvPr id="48" name="Group 47">
                <a:extLst>
                  <a:ext uri="{FF2B5EF4-FFF2-40B4-BE49-F238E27FC236}">
                    <a16:creationId xmlns:a16="http://schemas.microsoft.com/office/drawing/2014/main" id="{947C3A10-00D5-4D83-BC7C-523E79F79C18}"/>
                  </a:ext>
                </a:extLst>
              </p:cNvPr>
              <p:cNvGrpSpPr/>
              <p:nvPr/>
            </p:nvGrpSpPr>
            <p:grpSpPr>
              <a:xfrm>
                <a:off x="444741" y="1251733"/>
                <a:ext cx="1548058" cy="976259"/>
                <a:chOff x="444741" y="1251733"/>
                <a:chExt cx="1548058" cy="976259"/>
              </a:xfrm>
            </p:grpSpPr>
            <p:sp>
              <p:nvSpPr>
                <p:cNvPr id="55" name="Smiley Face 54">
                  <a:extLst>
                    <a:ext uri="{FF2B5EF4-FFF2-40B4-BE49-F238E27FC236}">
                      <a16:creationId xmlns:a16="http://schemas.microsoft.com/office/drawing/2014/main" id="{C71FA7F1-97D2-4F3D-B7E4-E165122422B6}"/>
                    </a:ext>
                  </a:extLst>
                </p:cNvPr>
                <p:cNvSpPr/>
                <p:nvPr/>
              </p:nvSpPr>
              <p:spPr>
                <a:xfrm>
                  <a:off x="874181" y="1684653"/>
                  <a:ext cx="662609" cy="543339"/>
                </a:xfrm>
                <a:prstGeom prst="smileyFac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56" name="TextBox 55">
                  <a:extLst>
                    <a:ext uri="{FF2B5EF4-FFF2-40B4-BE49-F238E27FC236}">
                      <a16:creationId xmlns:a16="http://schemas.microsoft.com/office/drawing/2014/main" id="{60B32EAB-D954-4E7E-9AAF-217A7FE1CD7C}"/>
                    </a:ext>
                  </a:extLst>
                </p:cNvPr>
                <p:cNvSpPr txBox="1"/>
                <p:nvPr/>
              </p:nvSpPr>
              <p:spPr>
                <a:xfrm>
                  <a:off x="444741" y="1251733"/>
                  <a:ext cx="1548058" cy="500617"/>
                </a:xfrm>
                <a:prstGeom prst="rect">
                  <a:avLst/>
                </a:prstGeom>
                <a:noFill/>
              </p:spPr>
              <p:txBody>
                <a:bodyPr wrap="none" rtlCol="0">
                  <a:spAutoFit/>
                </a:bodyPr>
                <a:lstStyle/>
                <a:p>
                  <a:r>
                    <a:rPr lang="en-GB" dirty="0" err="1"/>
                    <a:t>Ready!API</a:t>
                  </a:r>
                  <a:endParaRPr lang="en-GB" dirty="0"/>
                </a:p>
              </p:txBody>
            </p:sp>
          </p:grpSp>
          <p:cxnSp>
            <p:nvCxnSpPr>
              <p:cNvPr id="49" name="Straight Connector 48">
                <a:extLst>
                  <a:ext uri="{FF2B5EF4-FFF2-40B4-BE49-F238E27FC236}">
                    <a16:creationId xmlns:a16="http://schemas.microsoft.com/office/drawing/2014/main" id="{9EC2E4D1-1E2B-4AF9-A0A8-1DA3E9C27944}"/>
                  </a:ext>
                </a:extLst>
              </p:cNvPr>
              <p:cNvCxnSpPr>
                <a:stCxn id="55" idx="4"/>
              </p:cNvCxnSpPr>
              <p:nvPr/>
            </p:nvCxnSpPr>
            <p:spPr>
              <a:xfrm flipH="1">
                <a:off x="1205485" y="2227992"/>
                <a:ext cx="1" cy="668040"/>
              </a:xfrm>
              <a:prstGeom prst="line">
                <a:avLst/>
              </a:prstGeom>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E67FC74E-9372-48FD-B0D0-A1AA184C2867}"/>
                  </a:ext>
                </a:extLst>
              </p:cNvPr>
              <p:cNvCxnSpPr/>
              <p:nvPr/>
            </p:nvCxnSpPr>
            <p:spPr>
              <a:xfrm>
                <a:off x="874181" y="2403033"/>
                <a:ext cx="662609"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1" name="Straight Connector 50">
                <a:extLst>
                  <a:ext uri="{FF2B5EF4-FFF2-40B4-BE49-F238E27FC236}">
                    <a16:creationId xmlns:a16="http://schemas.microsoft.com/office/drawing/2014/main" id="{3ED2CBFF-85D4-44A4-A002-DE7A2140C048}"/>
                  </a:ext>
                </a:extLst>
              </p:cNvPr>
              <p:cNvCxnSpPr/>
              <p:nvPr/>
            </p:nvCxnSpPr>
            <p:spPr>
              <a:xfrm flipH="1">
                <a:off x="980661" y="2888973"/>
                <a:ext cx="224824" cy="324678"/>
              </a:xfrm>
              <a:prstGeom prst="line">
                <a:avLst/>
              </a:prstGeom>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65019016-0E12-48AB-AEFF-83E758E734D0}"/>
                  </a:ext>
                </a:extLst>
              </p:cNvPr>
              <p:cNvCxnSpPr>
                <a:cxnSpLocks/>
              </p:cNvCxnSpPr>
              <p:nvPr/>
            </p:nvCxnSpPr>
            <p:spPr>
              <a:xfrm>
                <a:off x="1210192" y="2902142"/>
                <a:ext cx="196921" cy="340598"/>
              </a:xfrm>
              <a:prstGeom prst="line">
                <a:avLst/>
              </a:prstGeom>
            </p:spPr>
            <p:style>
              <a:lnRef idx="2">
                <a:schemeClr val="accent1"/>
              </a:lnRef>
              <a:fillRef idx="0">
                <a:schemeClr val="accent1"/>
              </a:fillRef>
              <a:effectRef idx="1">
                <a:schemeClr val="accent1"/>
              </a:effectRef>
              <a:fontRef idx="minor">
                <a:schemeClr val="tx1"/>
              </a:fontRef>
            </p:style>
          </p:cxnSp>
        </p:grpSp>
        <p:sp>
          <p:nvSpPr>
            <p:cNvPr id="47" name="TextBox 46">
              <a:extLst>
                <a:ext uri="{FF2B5EF4-FFF2-40B4-BE49-F238E27FC236}">
                  <a16:creationId xmlns:a16="http://schemas.microsoft.com/office/drawing/2014/main" id="{E1E542E5-4F81-4188-8229-7F864B0C9E86}"/>
                </a:ext>
              </a:extLst>
            </p:cNvPr>
            <p:cNvSpPr txBox="1"/>
            <p:nvPr/>
          </p:nvSpPr>
          <p:spPr>
            <a:xfrm>
              <a:off x="675314" y="2876637"/>
              <a:ext cx="1448561" cy="400110"/>
            </a:xfrm>
            <a:prstGeom prst="rect">
              <a:avLst/>
            </a:prstGeom>
            <a:noFill/>
          </p:spPr>
          <p:txBody>
            <a:bodyPr wrap="square" rtlCol="0">
              <a:spAutoFit/>
            </a:bodyPr>
            <a:lstStyle/>
            <a:p>
              <a:r>
                <a:rPr lang="en-GB" sz="2000" b="1" spc="-1" dirty="0">
                  <a:solidFill>
                    <a:schemeClr val="bg2"/>
                  </a:solidFill>
                  <a:uFill>
                    <a:solidFill>
                      <a:srgbClr val="FFFFFF"/>
                    </a:solidFill>
                  </a:uFill>
                  <a:latin typeface="IBM Plex Sans SemiBold"/>
                  <a:ea typeface="+mj-ea"/>
                  <a:cs typeface="NBS Medium"/>
                </a:rPr>
                <a:t>Test Client</a:t>
              </a:r>
            </a:p>
          </p:txBody>
        </p:sp>
      </p:grpSp>
      <p:cxnSp>
        <p:nvCxnSpPr>
          <p:cNvPr id="57" name="Straight Arrow Connector 56">
            <a:extLst>
              <a:ext uri="{FF2B5EF4-FFF2-40B4-BE49-F238E27FC236}">
                <a16:creationId xmlns:a16="http://schemas.microsoft.com/office/drawing/2014/main" id="{0013DA8D-E9DB-46E7-B585-6DD34E6CD3B7}"/>
              </a:ext>
            </a:extLst>
          </p:cNvPr>
          <p:cNvCxnSpPr>
            <a:cxnSpLocks/>
            <a:endCxn id="59" idx="1"/>
          </p:cNvCxnSpPr>
          <p:nvPr/>
        </p:nvCxnSpPr>
        <p:spPr>
          <a:xfrm>
            <a:off x="4871354" y="2128384"/>
            <a:ext cx="1297185" cy="0"/>
          </a:xfrm>
          <a:prstGeom prst="straightConnector1">
            <a:avLst/>
          </a:prstGeom>
          <a:ln>
            <a:tailEnd type="triangle" w="lg" len="lg"/>
          </a:ln>
        </p:spPr>
        <p:style>
          <a:lnRef idx="2">
            <a:schemeClr val="accent1"/>
          </a:lnRef>
          <a:fillRef idx="0">
            <a:schemeClr val="accent1"/>
          </a:fillRef>
          <a:effectRef idx="1">
            <a:schemeClr val="accent1"/>
          </a:effectRef>
          <a:fontRef idx="minor">
            <a:schemeClr val="tx1"/>
          </a:fontRef>
        </p:style>
      </p:cxnSp>
      <p:grpSp>
        <p:nvGrpSpPr>
          <p:cNvPr id="58" name="Group 57">
            <a:extLst>
              <a:ext uri="{FF2B5EF4-FFF2-40B4-BE49-F238E27FC236}">
                <a16:creationId xmlns:a16="http://schemas.microsoft.com/office/drawing/2014/main" id="{62CE32AC-DF61-43B8-B03E-66F308DDEE74}"/>
              </a:ext>
            </a:extLst>
          </p:cNvPr>
          <p:cNvGrpSpPr/>
          <p:nvPr/>
        </p:nvGrpSpPr>
        <p:grpSpPr>
          <a:xfrm>
            <a:off x="6022995" y="950581"/>
            <a:ext cx="1304850" cy="1625179"/>
            <a:chOff x="5956734" y="3570720"/>
            <a:chExt cx="1304850" cy="1625179"/>
          </a:xfrm>
        </p:grpSpPr>
        <p:sp>
          <p:nvSpPr>
            <p:cNvPr id="59" name="Rectangle 58">
              <a:extLst>
                <a:ext uri="{FF2B5EF4-FFF2-40B4-BE49-F238E27FC236}">
                  <a16:creationId xmlns:a16="http://schemas.microsoft.com/office/drawing/2014/main" id="{5571CE14-B314-415E-A33B-BF443218AE68}"/>
                </a:ext>
              </a:extLst>
            </p:cNvPr>
            <p:cNvSpPr/>
            <p:nvPr/>
          </p:nvSpPr>
          <p:spPr>
            <a:xfrm>
              <a:off x="6102278" y="4301147"/>
              <a:ext cx="1159306" cy="894752"/>
            </a:xfrm>
            <a:prstGeom prst="rect">
              <a:avLst/>
            </a:prstGeom>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dirty="0">
                  <a:ln w="0"/>
                  <a:solidFill>
                    <a:schemeClr val="tx1"/>
                  </a:solidFill>
                  <a:effectLst>
                    <a:outerShdw blurRad="38100" dist="19050" dir="2700000" algn="tl" rotWithShape="0">
                      <a:schemeClr val="dk1">
                        <a:alpha val="40000"/>
                      </a:schemeClr>
                    </a:outerShdw>
                  </a:effectLst>
                </a:rPr>
                <a:t>XXXX</a:t>
              </a:r>
            </a:p>
          </p:txBody>
        </p:sp>
        <p:sp>
          <p:nvSpPr>
            <p:cNvPr id="61" name="Arc 60">
              <a:extLst>
                <a:ext uri="{FF2B5EF4-FFF2-40B4-BE49-F238E27FC236}">
                  <a16:creationId xmlns:a16="http://schemas.microsoft.com/office/drawing/2014/main" id="{7A8DC19E-1B9F-47D2-9534-2AC3A5574168}"/>
                </a:ext>
              </a:extLst>
            </p:cNvPr>
            <p:cNvSpPr/>
            <p:nvPr/>
          </p:nvSpPr>
          <p:spPr>
            <a:xfrm flipH="1">
              <a:off x="6197023" y="3570720"/>
              <a:ext cx="850574" cy="1157715"/>
            </a:xfrm>
            <a:prstGeom prst="arc">
              <a:avLst>
                <a:gd name="adj1" fmla="val 9276821"/>
                <a:gd name="adj2" fmla="val 19641670"/>
              </a:avLst>
            </a:prstGeom>
            <a:ln>
              <a:solidFill>
                <a:schemeClr val="bg2"/>
              </a:solidFill>
              <a:headEnd type="none" w="med" len="med"/>
              <a:tailEnd type="arrow" w="med" len="med"/>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GB"/>
            </a:p>
          </p:txBody>
        </p:sp>
        <p:grpSp>
          <p:nvGrpSpPr>
            <p:cNvPr id="62" name="Group 61">
              <a:extLst>
                <a:ext uri="{FF2B5EF4-FFF2-40B4-BE49-F238E27FC236}">
                  <a16:creationId xmlns:a16="http://schemas.microsoft.com/office/drawing/2014/main" id="{E45BBB8D-295F-450C-841D-ABF5C22D42CF}"/>
                </a:ext>
              </a:extLst>
            </p:cNvPr>
            <p:cNvGrpSpPr/>
            <p:nvPr/>
          </p:nvGrpSpPr>
          <p:grpSpPr>
            <a:xfrm>
              <a:off x="5956734" y="3816779"/>
              <a:ext cx="601457" cy="273590"/>
              <a:chOff x="10747513" y="2001078"/>
              <a:chExt cx="1209260" cy="470233"/>
            </a:xfrm>
          </p:grpSpPr>
          <p:cxnSp>
            <p:nvCxnSpPr>
              <p:cNvPr id="66" name="Connector: Elbow 65">
                <a:extLst>
                  <a:ext uri="{FF2B5EF4-FFF2-40B4-BE49-F238E27FC236}">
                    <a16:creationId xmlns:a16="http://schemas.microsoft.com/office/drawing/2014/main" id="{BBAC6CBC-F47B-4C75-9565-9DC79B37F676}"/>
                  </a:ext>
                </a:extLst>
              </p:cNvPr>
              <p:cNvCxnSpPr>
                <a:cxnSpLocks/>
              </p:cNvCxnSpPr>
              <p:nvPr/>
            </p:nvCxnSpPr>
            <p:spPr>
              <a:xfrm>
                <a:off x="10747513" y="2001078"/>
                <a:ext cx="705678" cy="470233"/>
              </a:xfrm>
              <a:prstGeom prst="bentConnector3">
                <a:avLst>
                  <a:gd name="adj1" fmla="val 50000"/>
                </a:avLst>
              </a:prstGeom>
              <a:ln>
                <a:solidFill>
                  <a:srgbClr val="FFC000"/>
                </a:solidFill>
              </a:ln>
            </p:spPr>
            <p:style>
              <a:lnRef idx="2">
                <a:schemeClr val="accent1"/>
              </a:lnRef>
              <a:fillRef idx="0">
                <a:schemeClr val="accent1"/>
              </a:fillRef>
              <a:effectRef idx="1">
                <a:schemeClr val="accent1"/>
              </a:effectRef>
              <a:fontRef idx="minor">
                <a:schemeClr val="tx1"/>
              </a:fontRef>
            </p:style>
          </p:cxnSp>
          <p:cxnSp>
            <p:nvCxnSpPr>
              <p:cNvPr id="67" name="Connector: Elbow 66">
                <a:extLst>
                  <a:ext uri="{FF2B5EF4-FFF2-40B4-BE49-F238E27FC236}">
                    <a16:creationId xmlns:a16="http://schemas.microsoft.com/office/drawing/2014/main" id="{B73B66B1-205D-416E-B2ED-6A000F9A96A0}"/>
                  </a:ext>
                </a:extLst>
              </p:cNvPr>
              <p:cNvCxnSpPr>
                <a:cxnSpLocks/>
              </p:cNvCxnSpPr>
              <p:nvPr/>
            </p:nvCxnSpPr>
            <p:spPr>
              <a:xfrm rot="10800000" flipV="1">
                <a:off x="11446564" y="2007484"/>
                <a:ext cx="510209" cy="463827"/>
              </a:xfrm>
              <a:prstGeom prst="bentConnector3">
                <a:avLst/>
              </a:prstGeom>
              <a:ln>
                <a:solidFill>
                  <a:srgbClr val="FFC000"/>
                </a:solidFill>
              </a:ln>
            </p:spPr>
            <p:style>
              <a:lnRef idx="2">
                <a:schemeClr val="accent1"/>
              </a:lnRef>
              <a:fillRef idx="0">
                <a:schemeClr val="accent1"/>
              </a:fillRef>
              <a:effectRef idx="1">
                <a:schemeClr val="accent1"/>
              </a:effectRef>
              <a:fontRef idx="minor">
                <a:schemeClr val="tx1"/>
              </a:fontRef>
            </p:style>
          </p:cxnSp>
        </p:grpSp>
        <p:grpSp>
          <p:nvGrpSpPr>
            <p:cNvPr id="63" name="Group 62">
              <a:extLst>
                <a:ext uri="{FF2B5EF4-FFF2-40B4-BE49-F238E27FC236}">
                  <a16:creationId xmlns:a16="http://schemas.microsoft.com/office/drawing/2014/main" id="{F06B766A-17AF-42FA-819E-6E6135F9DAB9}"/>
                </a:ext>
              </a:extLst>
            </p:cNvPr>
            <p:cNvGrpSpPr/>
            <p:nvPr/>
          </p:nvGrpSpPr>
          <p:grpSpPr>
            <a:xfrm>
              <a:off x="6688708" y="4244874"/>
              <a:ext cx="479584" cy="406074"/>
              <a:chOff x="7860140" y="4300330"/>
              <a:chExt cx="583596" cy="808813"/>
            </a:xfrm>
          </p:grpSpPr>
          <p:sp>
            <p:nvSpPr>
              <p:cNvPr id="64" name="Rectangle: Single Corner Snipped 63">
                <a:extLst>
                  <a:ext uri="{FF2B5EF4-FFF2-40B4-BE49-F238E27FC236}">
                    <a16:creationId xmlns:a16="http://schemas.microsoft.com/office/drawing/2014/main" id="{E0D6D581-37EE-41B0-9A47-CADA37FF35EF}"/>
                  </a:ext>
                </a:extLst>
              </p:cNvPr>
              <p:cNvSpPr/>
              <p:nvPr/>
            </p:nvSpPr>
            <p:spPr>
              <a:xfrm>
                <a:off x="7884406" y="4300330"/>
                <a:ext cx="559330" cy="742122"/>
              </a:xfrm>
              <a:prstGeom prst="snip1Rect">
                <a:avLst/>
              </a:prstGeom>
              <a:ln>
                <a:solidFill>
                  <a:srgbClr val="92D050"/>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
            <p:nvSpPr>
              <p:cNvPr id="65" name="TextBox 64">
                <a:extLst>
                  <a:ext uri="{FF2B5EF4-FFF2-40B4-BE49-F238E27FC236}">
                    <a16:creationId xmlns:a16="http://schemas.microsoft.com/office/drawing/2014/main" id="{4088F620-51A3-41B5-B45A-C85C7261F03D}"/>
                  </a:ext>
                </a:extLst>
              </p:cNvPr>
              <p:cNvSpPr txBox="1"/>
              <p:nvPr/>
            </p:nvSpPr>
            <p:spPr>
              <a:xfrm>
                <a:off x="7860140" y="4373512"/>
                <a:ext cx="496230" cy="735631"/>
              </a:xfrm>
              <a:prstGeom prst="rect">
                <a:avLst/>
              </a:prstGeom>
              <a:noFill/>
              <a:ln>
                <a:noFill/>
              </a:ln>
            </p:spPr>
            <p:txBody>
              <a:bodyPr wrap="square" rtlCol="0">
                <a:spAutoFit/>
              </a:bodyPr>
              <a:lstStyle/>
              <a:p>
                <a:r>
                  <a:rPr lang="en-GB" dirty="0"/>
                  <a:t>--</a:t>
                </a:r>
              </a:p>
            </p:txBody>
          </p:sp>
        </p:grpSp>
      </p:grpSp>
      <p:sp>
        <p:nvSpPr>
          <p:cNvPr id="126" name="TextBox 125">
            <a:extLst>
              <a:ext uri="{FF2B5EF4-FFF2-40B4-BE49-F238E27FC236}">
                <a16:creationId xmlns:a16="http://schemas.microsoft.com/office/drawing/2014/main" id="{D4DD4333-1AC5-4A59-8AD3-79152895D674}"/>
              </a:ext>
            </a:extLst>
          </p:cNvPr>
          <p:cNvSpPr txBox="1"/>
          <p:nvPr/>
        </p:nvSpPr>
        <p:spPr>
          <a:xfrm>
            <a:off x="2777897" y="3855982"/>
            <a:ext cx="8576471" cy="2554545"/>
          </a:xfrm>
          <a:prstGeom prst="rect">
            <a:avLst/>
          </a:prstGeom>
          <a:noFill/>
        </p:spPr>
        <p:txBody>
          <a:bodyPr wrap="square" rtlCol="0">
            <a:spAutoFit/>
          </a:bodyPr>
          <a:lstStyle/>
          <a:p>
            <a:r>
              <a:rPr lang="en-GB" sz="2000" dirty="0"/>
              <a:t>Use Data Driven testing with CSV files when performing a large number of similar test cases.</a:t>
            </a:r>
          </a:p>
          <a:p>
            <a:endParaRPr lang="en-GB" sz="2000" dirty="0"/>
          </a:p>
          <a:p>
            <a:r>
              <a:rPr lang="en-GB" sz="2000" dirty="0"/>
              <a:t>Further exploration required to flesh out details, e.g. what changes are required to the Jenkins pipeline to accommodate </a:t>
            </a:r>
            <a:r>
              <a:rPr lang="en-GB" sz="2000" dirty="0" err="1"/>
              <a:t>DDTDD</a:t>
            </a:r>
            <a:r>
              <a:rPr lang="en-GB" sz="2000" dirty="0"/>
              <a:t>. So perhaps a Tech Spike is a good idea.</a:t>
            </a:r>
          </a:p>
          <a:p>
            <a:endParaRPr lang="en-GB" sz="2000" dirty="0"/>
          </a:p>
          <a:p>
            <a:r>
              <a:rPr lang="en-GB" sz="2000" dirty="0"/>
              <a:t>See Neha </a:t>
            </a:r>
            <a:r>
              <a:rPr lang="en-GB" sz="2000" dirty="0" err="1"/>
              <a:t>Kuchhal</a:t>
            </a:r>
            <a:r>
              <a:rPr lang="en-GB" sz="2000" dirty="0"/>
              <a:t> for further information.</a:t>
            </a:r>
          </a:p>
        </p:txBody>
      </p:sp>
      <p:sp>
        <p:nvSpPr>
          <p:cNvPr id="3" name="TextBox 2">
            <a:extLst>
              <a:ext uri="{FF2B5EF4-FFF2-40B4-BE49-F238E27FC236}">
                <a16:creationId xmlns:a16="http://schemas.microsoft.com/office/drawing/2014/main" id="{F1603CE1-1236-4EE6-94CD-0CBF54D62978}"/>
              </a:ext>
            </a:extLst>
          </p:cNvPr>
          <p:cNvSpPr txBox="1"/>
          <p:nvPr/>
        </p:nvSpPr>
        <p:spPr>
          <a:xfrm>
            <a:off x="6517285" y="1218935"/>
            <a:ext cx="338554" cy="461665"/>
          </a:xfrm>
          <a:prstGeom prst="rect">
            <a:avLst/>
          </a:prstGeom>
          <a:noFill/>
        </p:spPr>
        <p:txBody>
          <a:bodyPr wrap="none" rtlCol="0">
            <a:spAutoFit/>
          </a:bodyPr>
          <a:lstStyle/>
          <a:p>
            <a:r>
              <a:rPr lang="en-GB" sz="2400" dirty="0"/>
              <a:t>*</a:t>
            </a:r>
          </a:p>
        </p:txBody>
      </p:sp>
      <p:sp>
        <p:nvSpPr>
          <p:cNvPr id="72" name="TextBox 71">
            <a:extLst>
              <a:ext uri="{FF2B5EF4-FFF2-40B4-BE49-F238E27FC236}">
                <a16:creationId xmlns:a16="http://schemas.microsoft.com/office/drawing/2014/main" id="{E3A0739F-84D7-483F-BD0F-48C07D1EFD79}"/>
              </a:ext>
            </a:extLst>
          </p:cNvPr>
          <p:cNvSpPr txBox="1"/>
          <p:nvPr/>
        </p:nvSpPr>
        <p:spPr>
          <a:xfrm>
            <a:off x="9760093" y="1067773"/>
            <a:ext cx="300082" cy="461665"/>
          </a:xfrm>
          <a:prstGeom prst="rect">
            <a:avLst/>
          </a:prstGeom>
          <a:noFill/>
        </p:spPr>
        <p:txBody>
          <a:bodyPr wrap="square" rtlCol="0">
            <a:spAutoFit/>
          </a:bodyPr>
          <a:lstStyle/>
          <a:p>
            <a:r>
              <a:rPr lang="en-GB" sz="2400" dirty="0"/>
              <a:t>^</a:t>
            </a:r>
          </a:p>
        </p:txBody>
      </p:sp>
      <p:sp>
        <p:nvSpPr>
          <p:cNvPr id="73" name="TextBox 72">
            <a:extLst>
              <a:ext uri="{FF2B5EF4-FFF2-40B4-BE49-F238E27FC236}">
                <a16:creationId xmlns:a16="http://schemas.microsoft.com/office/drawing/2014/main" id="{FC6990F1-FB96-4A9B-A413-AC152765B6CF}"/>
              </a:ext>
            </a:extLst>
          </p:cNvPr>
          <p:cNvSpPr txBox="1"/>
          <p:nvPr/>
        </p:nvSpPr>
        <p:spPr>
          <a:xfrm>
            <a:off x="3383874" y="2754986"/>
            <a:ext cx="1355564" cy="400110"/>
          </a:xfrm>
          <a:prstGeom prst="rect">
            <a:avLst/>
          </a:prstGeom>
          <a:noFill/>
        </p:spPr>
        <p:txBody>
          <a:bodyPr wrap="none" rtlCol="0">
            <a:spAutoFit/>
          </a:bodyPr>
          <a:lstStyle/>
          <a:p>
            <a:r>
              <a:rPr lang="en-GB" sz="2000" b="1" dirty="0"/>
              <a:t>Test case N</a:t>
            </a:r>
          </a:p>
        </p:txBody>
      </p:sp>
      <p:sp>
        <p:nvSpPr>
          <p:cNvPr id="74" name="Rectangle 73">
            <a:extLst>
              <a:ext uri="{FF2B5EF4-FFF2-40B4-BE49-F238E27FC236}">
                <a16:creationId xmlns:a16="http://schemas.microsoft.com/office/drawing/2014/main" id="{906E9C14-DBBD-400C-9EDE-222A36C3F516}"/>
              </a:ext>
            </a:extLst>
          </p:cNvPr>
          <p:cNvSpPr/>
          <p:nvPr/>
        </p:nvSpPr>
        <p:spPr>
          <a:xfrm>
            <a:off x="128114" y="3435832"/>
            <a:ext cx="11599429" cy="3422168"/>
          </a:xfrm>
          <a:prstGeom prst="rect">
            <a:avLst/>
          </a:prstGeom>
          <a:noFill/>
          <a:ln w="57150">
            <a:solidFill>
              <a:srgbClr val="00B050"/>
            </a:solidFill>
            <a:prstDash val="sys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cxnSp>
        <p:nvCxnSpPr>
          <p:cNvPr id="75" name="Straight Connector 74">
            <a:extLst>
              <a:ext uri="{FF2B5EF4-FFF2-40B4-BE49-F238E27FC236}">
                <a16:creationId xmlns:a16="http://schemas.microsoft.com/office/drawing/2014/main" id="{BB052DF0-F835-4D39-9345-E1C92897BEBF}"/>
              </a:ext>
            </a:extLst>
          </p:cNvPr>
          <p:cNvCxnSpPr>
            <a:cxnSpLocks/>
            <a:stCxn id="77" idx="2"/>
          </p:cNvCxnSpPr>
          <p:nvPr/>
        </p:nvCxnSpPr>
        <p:spPr>
          <a:xfrm flipH="1">
            <a:off x="128114" y="2943819"/>
            <a:ext cx="3073925" cy="492012"/>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1BC0C770-A411-41A4-B960-5FE3012B77E5}"/>
              </a:ext>
            </a:extLst>
          </p:cNvPr>
          <p:cNvCxnSpPr>
            <a:cxnSpLocks/>
            <a:endCxn id="77" idx="6"/>
          </p:cNvCxnSpPr>
          <p:nvPr/>
        </p:nvCxnSpPr>
        <p:spPr>
          <a:xfrm flipH="1" flipV="1">
            <a:off x="5046205" y="2943819"/>
            <a:ext cx="6681338" cy="492012"/>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sp>
        <p:nvSpPr>
          <p:cNvPr id="77" name="Oval 76">
            <a:extLst>
              <a:ext uri="{FF2B5EF4-FFF2-40B4-BE49-F238E27FC236}">
                <a16:creationId xmlns:a16="http://schemas.microsoft.com/office/drawing/2014/main" id="{4D469449-AFE8-463A-880A-51197E0A3789}"/>
              </a:ext>
            </a:extLst>
          </p:cNvPr>
          <p:cNvSpPr/>
          <p:nvPr/>
        </p:nvSpPr>
        <p:spPr>
          <a:xfrm>
            <a:off x="3202039" y="2595383"/>
            <a:ext cx="1844166" cy="696871"/>
          </a:xfrm>
          <a:prstGeom prst="ellipse">
            <a:avLst/>
          </a:prstGeom>
          <a:noFill/>
          <a:ln w="38100">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nvGrpSpPr>
          <p:cNvPr id="15" name="Group 14">
            <a:extLst>
              <a:ext uri="{FF2B5EF4-FFF2-40B4-BE49-F238E27FC236}">
                <a16:creationId xmlns:a16="http://schemas.microsoft.com/office/drawing/2014/main" id="{11CE03CF-8AE9-44C7-83C2-B18981A0D9E0}"/>
              </a:ext>
            </a:extLst>
          </p:cNvPr>
          <p:cNvGrpSpPr/>
          <p:nvPr/>
        </p:nvGrpSpPr>
        <p:grpSpPr>
          <a:xfrm>
            <a:off x="9774906" y="2664380"/>
            <a:ext cx="835416" cy="572801"/>
            <a:chOff x="10354917" y="4488917"/>
            <a:chExt cx="1325218" cy="887896"/>
          </a:xfrm>
        </p:grpSpPr>
        <p:sp>
          <p:nvSpPr>
            <p:cNvPr id="79" name="Rectangle: Folded Corner 78">
              <a:extLst>
                <a:ext uri="{FF2B5EF4-FFF2-40B4-BE49-F238E27FC236}">
                  <a16:creationId xmlns:a16="http://schemas.microsoft.com/office/drawing/2014/main" id="{25AB148E-A627-41D1-82F6-D91345ED130B}"/>
                </a:ext>
              </a:extLst>
            </p:cNvPr>
            <p:cNvSpPr/>
            <p:nvPr/>
          </p:nvSpPr>
          <p:spPr>
            <a:xfrm>
              <a:off x="10354917" y="4488917"/>
              <a:ext cx="1020418" cy="583096"/>
            </a:xfrm>
            <a:prstGeom prst="foldedCorner">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80" name="Rectangle: Folded Corner 79">
              <a:extLst>
                <a:ext uri="{FF2B5EF4-FFF2-40B4-BE49-F238E27FC236}">
                  <a16:creationId xmlns:a16="http://schemas.microsoft.com/office/drawing/2014/main" id="{8B6DB08E-0555-4271-811B-F69A5F37B9D7}"/>
                </a:ext>
              </a:extLst>
            </p:cNvPr>
            <p:cNvSpPr/>
            <p:nvPr/>
          </p:nvSpPr>
          <p:spPr>
            <a:xfrm>
              <a:off x="10507317" y="4641317"/>
              <a:ext cx="1020418" cy="583096"/>
            </a:xfrm>
            <a:prstGeom prst="foldedCorner">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81" name="Rectangle: Folded Corner 80">
              <a:extLst>
                <a:ext uri="{FF2B5EF4-FFF2-40B4-BE49-F238E27FC236}">
                  <a16:creationId xmlns:a16="http://schemas.microsoft.com/office/drawing/2014/main" id="{7BB6EA86-E9EA-4990-9759-14A440980E6E}"/>
                </a:ext>
              </a:extLst>
            </p:cNvPr>
            <p:cNvSpPr/>
            <p:nvPr/>
          </p:nvSpPr>
          <p:spPr>
            <a:xfrm>
              <a:off x="10659717" y="4793717"/>
              <a:ext cx="1020418" cy="583096"/>
            </a:xfrm>
            <a:prstGeom prst="foldedCorner">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grpSp>
      <p:grpSp>
        <p:nvGrpSpPr>
          <p:cNvPr id="54" name="Group 53">
            <a:extLst>
              <a:ext uri="{FF2B5EF4-FFF2-40B4-BE49-F238E27FC236}">
                <a16:creationId xmlns:a16="http://schemas.microsoft.com/office/drawing/2014/main" id="{F98C0C9A-E76B-41E9-9E59-138F4CB1AAF2}"/>
              </a:ext>
            </a:extLst>
          </p:cNvPr>
          <p:cNvGrpSpPr/>
          <p:nvPr/>
        </p:nvGrpSpPr>
        <p:grpSpPr>
          <a:xfrm>
            <a:off x="997722" y="3435831"/>
            <a:ext cx="2040725" cy="953381"/>
            <a:chOff x="1545431" y="3404959"/>
            <a:chExt cx="2040725" cy="953381"/>
          </a:xfrm>
        </p:grpSpPr>
        <p:grpSp>
          <p:nvGrpSpPr>
            <p:cNvPr id="60" name="Group 59">
              <a:extLst>
                <a:ext uri="{FF2B5EF4-FFF2-40B4-BE49-F238E27FC236}">
                  <a16:creationId xmlns:a16="http://schemas.microsoft.com/office/drawing/2014/main" id="{C76544FC-F6DD-4460-B4AA-15D9E4BE969E}"/>
                </a:ext>
              </a:extLst>
            </p:cNvPr>
            <p:cNvGrpSpPr/>
            <p:nvPr/>
          </p:nvGrpSpPr>
          <p:grpSpPr>
            <a:xfrm>
              <a:off x="1545431" y="3675079"/>
              <a:ext cx="1407000" cy="683261"/>
              <a:chOff x="7860138" y="4241483"/>
              <a:chExt cx="583598" cy="800969"/>
            </a:xfrm>
          </p:grpSpPr>
          <p:sp>
            <p:nvSpPr>
              <p:cNvPr id="69" name="Rectangle: Single Corner Snipped 68">
                <a:extLst>
                  <a:ext uri="{FF2B5EF4-FFF2-40B4-BE49-F238E27FC236}">
                    <a16:creationId xmlns:a16="http://schemas.microsoft.com/office/drawing/2014/main" id="{31564D53-CFF6-410B-9A6B-AD61FE48BE49}"/>
                  </a:ext>
                </a:extLst>
              </p:cNvPr>
              <p:cNvSpPr/>
              <p:nvPr/>
            </p:nvSpPr>
            <p:spPr>
              <a:xfrm>
                <a:off x="7884406" y="4300330"/>
                <a:ext cx="559330" cy="742122"/>
              </a:xfrm>
              <a:prstGeom prst="snip1Rect">
                <a:avLst/>
              </a:prstGeom>
              <a:ln>
                <a:solidFill>
                  <a:schemeClr val="tx2"/>
                </a:solidFill>
                <a:prstDash val="solid"/>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
            <p:nvSpPr>
              <p:cNvPr id="70" name="TextBox 69">
                <a:extLst>
                  <a:ext uri="{FF2B5EF4-FFF2-40B4-BE49-F238E27FC236}">
                    <a16:creationId xmlns:a16="http://schemas.microsoft.com/office/drawing/2014/main" id="{DEA4847B-7412-465F-87C7-48B4581C8E0D}"/>
                  </a:ext>
                </a:extLst>
              </p:cNvPr>
              <p:cNvSpPr txBox="1"/>
              <p:nvPr/>
            </p:nvSpPr>
            <p:spPr>
              <a:xfrm>
                <a:off x="7860139" y="4241483"/>
                <a:ext cx="522121" cy="757677"/>
              </a:xfrm>
              <a:prstGeom prst="rect">
                <a:avLst/>
              </a:prstGeom>
              <a:noFill/>
              <a:ln>
                <a:noFill/>
                <a:prstDash val="solid"/>
              </a:ln>
            </p:spPr>
            <p:txBody>
              <a:bodyPr wrap="square" rtlCol="0">
                <a:spAutoFit/>
              </a:bodyPr>
              <a:lstStyle/>
              <a:p>
                <a:r>
                  <a:rPr lang="en-GB" dirty="0"/>
                  <a:t>---------------</a:t>
                </a:r>
              </a:p>
              <a:p>
                <a:r>
                  <a:rPr lang="en-GB" dirty="0"/>
                  <a:t>---------------</a:t>
                </a:r>
              </a:p>
            </p:txBody>
          </p:sp>
        </p:grpSp>
        <p:sp>
          <p:nvSpPr>
            <p:cNvPr id="68" name="TextBox 67">
              <a:extLst>
                <a:ext uri="{FF2B5EF4-FFF2-40B4-BE49-F238E27FC236}">
                  <a16:creationId xmlns:a16="http://schemas.microsoft.com/office/drawing/2014/main" id="{E0FAD72A-B6B9-4FC8-B1CB-6360DFE10629}"/>
                </a:ext>
              </a:extLst>
            </p:cNvPr>
            <p:cNvSpPr txBox="1"/>
            <p:nvPr/>
          </p:nvSpPr>
          <p:spPr>
            <a:xfrm>
              <a:off x="1552779" y="3404959"/>
              <a:ext cx="2033377" cy="369332"/>
            </a:xfrm>
            <a:prstGeom prst="rect">
              <a:avLst/>
            </a:prstGeom>
            <a:noFill/>
          </p:spPr>
          <p:txBody>
            <a:bodyPr wrap="none" rtlCol="0">
              <a:spAutoFit/>
            </a:bodyPr>
            <a:lstStyle/>
            <a:p>
              <a:r>
                <a:rPr lang="en-GB" dirty="0"/>
                <a:t>SOAP/REST Request</a:t>
              </a:r>
            </a:p>
          </p:txBody>
        </p:sp>
      </p:grpSp>
      <p:graphicFrame>
        <p:nvGraphicFramePr>
          <p:cNvPr id="2" name="Table 1">
            <a:extLst>
              <a:ext uri="{FF2B5EF4-FFF2-40B4-BE49-F238E27FC236}">
                <a16:creationId xmlns:a16="http://schemas.microsoft.com/office/drawing/2014/main" id="{01E66D2F-6D95-42A7-B1A5-ABBE4F867878}"/>
              </a:ext>
            </a:extLst>
          </p:cNvPr>
          <p:cNvGraphicFramePr>
            <a:graphicFrameLocks noGrp="1"/>
          </p:cNvGraphicFramePr>
          <p:nvPr>
            <p:extLst/>
          </p:nvPr>
        </p:nvGraphicFramePr>
        <p:xfrm>
          <a:off x="1141705" y="4696417"/>
          <a:ext cx="1249680" cy="1097280"/>
        </p:xfrm>
        <a:graphic>
          <a:graphicData uri="http://schemas.openxmlformats.org/drawingml/2006/table">
            <a:tbl>
              <a:tblPr firstRow="1" bandRow="1">
                <a:tableStyleId>{7DF18680-E054-41AD-8BC1-D1AEF772440D}</a:tableStyleId>
              </a:tblPr>
              <a:tblGrid>
                <a:gridCol w="208280">
                  <a:extLst>
                    <a:ext uri="{9D8B030D-6E8A-4147-A177-3AD203B41FA5}">
                      <a16:colId xmlns:a16="http://schemas.microsoft.com/office/drawing/2014/main" val="1236241577"/>
                    </a:ext>
                  </a:extLst>
                </a:gridCol>
                <a:gridCol w="208280">
                  <a:extLst>
                    <a:ext uri="{9D8B030D-6E8A-4147-A177-3AD203B41FA5}">
                      <a16:colId xmlns:a16="http://schemas.microsoft.com/office/drawing/2014/main" val="1351299460"/>
                    </a:ext>
                  </a:extLst>
                </a:gridCol>
                <a:gridCol w="208280">
                  <a:extLst>
                    <a:ext uri="{9D8B030D-6E8A-4147-A177-3AD203B41FA5}">
                      <a16:colId xmlns:a16="http://schemas.microsoft.com/office/drawing/2014/main" val="986976700"/>
                    </a:ext>
                  </a:extLst>
                </a:gridCol>
                <a:gridCol w="208280">
                  <a:extLst>
                    <a:ext uri="{9D8B030D-6E8A-4147-A177-3AD203B41FA5}">
                      <a16:colId xmlns:a16="http://schemas.microsoft.com/office/drawing/2014/main" val="186923112"/>
                    </a:ext>
                  </a:extLst>
                </a:gridCol>
                <a:gridCol w="208280">
                  <a:extLst>
                    <a:ext uri="{9D8B030D-6E8A-4147-A177-3AD203B41FA5}">
                      <a16:colId xmlns:a16="http://schemas.microsoft.com/office/drawing/2014/main" val="2509031664"/>
                    </a:ext>
                  </a:extLst>
                </a:gridCol>
                <a:gridCol w="208280">
                  <a:extLst>
                    <a:ext uri="{9D8B030D-6E8A-4147-A177-3AD203B41FA5}">
                      <a16:colId xmlns:a16="http://schemas.microsoft.com/office/drawing/2014/main" val="647159908"/>
                    </a:ext>
                  </a:extLst>
                </a:gridCol>
              </a:tblGrid>
              <a:tr h="268889">
                <a:tc>
                  <a:txBody>
                    <a:bodyPr/>
                    <a:lstStyle/>
                    <a:p>
                      <a:endParaRPr lang="en-GB" dirty="0"/>
                    </a:p>
                  </a:txBody>
                  <a:tcPr/>
                </a:tc>
                <a:tc>
                  <a:txBody>
                    <a:bodyPr/>
                    <a:lstStyle/>
                    <a:p>
                      <a:endParaRPr lang="en-GB" dirty="0"/>
                    </a:p>
                  </a:txBody>
                  <a:tcPr/>
                </a:tc>
                <a:tc>
                  <a:txBody>
                    <a:bodyPr/>
                    <a:lstStyle/>
                    <a:p>
                      <a:endParaRPr lang="en-GB"/>
                    </a:p>
                  </a:txBody>
                  <a:tcPr/>
                </a:tc>
                <a:tc>
                  <a:txBody>
                    <a:bodyPr/>
                    <a:lstStyle/>
                    <a:p>
                      <a:endParaRPr lang="en-GB"/>
                    </a:p>
                  </a:txBody>
                  <a:tcPr/>
                </a:tc>
                <a:tc>
                  <a:txBody>
                    <a:bodyPr/>
                    <a:lstStyle/>
                    <a:p>
                      <a:endParaRPr lang="en-GB" dirty="0"/>
                    </a:p>
                  </a:txBody>
                  <a:tcPr/>
                </a:tc>
                <a:tc>
                  <a:txBody>
                    <a:bodyPr/>
                    <a:lstStyle/>
                    <a:p>
                      <a:endParaRPr lang="en-GB" dirty="0"/>
                    </a:p>
                  </a:txBody>
                  <a:tcPr/>
                </a:tc>
                <a:extLst>
                  <a:ext uri="{0D108BD9-81ED-4DB2-BD59-A6C34878D82A}">
                    <a16:rowId xmlns:a16="http://schemas.microsoft.com/office/drawing/2014/main" val="2939672109"/>
                  </a:ext>
                </a:extLst>
              </a:tr>
              <a:tr h="268889">
                <a:tc>
                  <a:txBody>
                    <a:bodyPr/>
                    <a:lstStyle/>
                    <a:p>
                      <a:endParaRPr lang="en-GB"/>
                    </a:p>
                  </a:txBody>
                  <a:tcPr/>
                </a:tc>
                <a:tc>
                  <a:txBody>
                    <a:bodyPr/>
                    <a:lstStyle/>
                    <a:p>
                      <a:endParaRPr lang="en-GB"/>
                    </a:p>
                  </a:txBody>
                  <a:tcPr/>
                </a:tc>
                <a:tc>
                  <a:txBody>
                    <a:bodyPr/>
                    <a:lstStyle/>
                    <a:p>
                      <a:endParaRPr lang="en-GB"/>
                    </a:p>
                  </a:txBody>
                  <a:tcPr/>
                </a:tc>
                <a:tc>
                  <a:txBody>
                    <a:bodyPr/>
                    <a:lstStyle/>
                    <a:p>
                      <a:endParaRPr lang="en-GB"/>
                    </a:p>
                  </a:txBody>
                  <a:tcPr/>
                </a:tc>
                <a:tc>
                  <a:txBody>
                    <a:bodyPr/>
                    <a:lstStyle/>
                    <a:p>
                      <a:endParaRPr lang="en-GB" dirty="0"/>
                    </a:p>
                  </a:txBody>
                  <a:tcPr/>
                </a:tc>
                <a:tc>
                  <a:txBody>
                    <a:bodyPr/>
                    <a:lstStyle/>
                    <a:p>
                      <a:endParaRPr lang="en-GB"/>
                    </a:p>
                  </a:txBody>
                  <a:tcPr/>
                </a:tc>
                <a:extLst>
                  <a:ext uri="{0D108BD9-81ED-4DB2-BD59-A6C34878D82A}">
                    <a16:rowId xmlns:a16="http://schemas.microsoft.com/office/drawing/2014/main" val="594957621"/>
                  </a:ext>
                </a:extLst>
              </a:tr>
              <a:tr h="268889">
                <a:tc>
                  <a:txBody>
                    <a:bodyPr/>
                    <a:lstStyle/>
                    <a:p>
                      <a:endParaRPr lang="en-GB"/>
                    </a:p>
                  </a:txBody>
                  <a:tcPr/>
                </a:tc>
                <a:tc>
                  <a:txBody>
                    <a:bodyPr/>
                    <a:lstStyle/>
                    <a:p>
                      <a:endParaRPr lang="en-GB"/>
                    </a:p>
                  </a:txBody>
                  <a:tcPr/>
                </a:tc>
                <a:tc>
                  <a:txBody>
                    <a:bodyPr/>
                    <a:lstStyle/>
                    <a:p>
                      <a:endParaRPr lang="en-GB"/>
                    </a:p>
                  </a:txBody>
                  <a:tcPr/>
                </a:tc>
                <a:tc>
                  <a:txBody>
                    <a:bodyPr/>
                    <a:lstStyle/>
                    <a:p>
                      <a:endParaRPr lang="en-GB"/>
                    </a:p>
                  </a:txBody>
                  <a:tcPr/>
                </a:tc>
                <a:tc>
                  <a:txBody>
                    <a:bodyPr/>
                    <a:lstStyle/>
                    <a:p>
                      <a:endParaRPr lang="en-GB"/>
                    </a:p>
                  </a:txBody>
                  <a:tcPr/>
                </a:tc>
                <a:tc>
                  <a:txBody>
                    <a:bodyPr/>
                    <a:lstStyle/>
                    <a:p>
                      <a:endParaRPr lang="en-GB" dirty="0"/>
                    </a:p>
                  </a:txBody>
                  <a:tcPr/>
                </a:tc>
                <a:extLst>
                  <a:ext uri="{0D108BD9-81ED-4DB2-BD59-A6C34878D82A}">
                    <a16:rowId xmlns:a16="http://schemas.microsoft.com/office/drawing/2014/main" val="360166625"/>
                  </a:ext>
                </a:extLst>
              </a:tr>
            </a:tbl>
          </a:graphicData>
        </a:graphic>
      </p:graphicFrame>
      <p:sp>
        <p:nvSpPr>
          <p:cNvPr id="71" name="TextBox 70">
            <a:extLst>
              <a:ext uri="{FF2B5EF4-FFF2-40B4-BE49-F238E27FC236}">
                <a16:creationId xmlns:a16="http://schemas.microsoft.com/office/drawing/2014/main" id="{B8BF2AB4-DC83-40BC-9876-691E3968E023}"/>
              </a:ext>
            </a:extLst>
          </p:cNvPr>
          <p:cNvSpPr txBox="1"/>
          <p:nvPr/>
        </p:nvSpPr>
        <p:spPr>
          <a:xfrm>
            <a:off x="1248006" y="4401130"/>
            <a:ext cx="1037079" cy="369332"/>
          </a:xfrm>
          <a:prstGeom prst="rect">
            <a:avLst/>
          </a:prstGeom>
          <a:noFill/>
        </p:spPr>
        <p:txBody>
          <a:bodyPr wrap="none" rtlCol="0">
            <a:spAutoFit/>
          </a:bodyPr>
          <a:lstStyle/>
          <a:p>
            <a:r>
              <a:rPr lang="en-GB" dirty="0"/>
              <a:t>Excel File</a:t>
            </a:r>
          </a:p>
        </p:txBody>
      </p:sp>
      <p:grpSp>
        <p:nvGrpSpPr>
          <p:cNvPr id="78" name="Group 77">
            <a:extLst>
              <a:ext uri="{FF2B5EF4-FFF2-40B4-BE49-F238E27FC236}">
                <a16:creationId xmlns:a16="http://schemas.microsoft.com/office/drawing/2014/main" id="{909C9DFA-470B-485A-8885-CF0AD532F02A}"/>
              </a:ext>
            </a:extLst>
          </p:cNvPr>
          <p:cNvGrpSpPr/>
          <p:nvPr/>
        </p:nvGrpSpPr>
        <p:grpSpPr>
          <a:xfrm>
            <a:off x="1090471" y="5789146"/>
            <a:ext cx="1406998" cy="953381"/>
            <a:chOff x="1545439" y="3404959"/>
            <a:chExt cx="1406998" cy="953381"/>
          </a:xfrm>
        </p:grpSpPr>
        <p:grpSp>
          <p:nvGrpSpPr>
            <p:cNvPr id="82" name="Group 81">
              <a:extLst>
                <a:ext uri="{FF2B5EF4-FFF2-40B4-BE49-F238E27FC236}">
                  <a16:creationId xmlns:a16="http://schemas.microsoft.com/office/drawing/2014/main" id="{D57284B7-3946-48AA-BE71-FBC5703A5EE3}"/>
                </a:ext>
              </a:extLst>
            </p:cNvPr>
            <p:cNvGrpSpPr/>
            <p:nvPr/>
          </p:nvGrpSpPr>
          <p:grpSpPr>
            <a:xfrm>
              <a:off x="1545439" y="3675079"/>
              <a:ext cx="1406998" cy="683261"/>
              <a:chOff x="7860139" y="4241483"/>
              <a:chExt cx="583597" cy="800969"/>
            </a:xfrm>
          </p:grpSpPr>
          <p:sp>
            <p:nvSpPr>
              <p:cNvPr id="84" name="Rectangle: Single Corner Snipped 83">
                <a:extLst>
                  <a:ext uri="{FF2B5EF4-FFF2-40B4-BE49-F238E27FC236}">
                    <a16:creationId xmlns:a16="http://schemas.microsoft.com/office/drawing/2014/main" id="{71595290-F845-4AFC-A59F-7E4EBD79B662}"/>
                  </a:ext>
                </a:extLst>
              </p:cNvPr>
              <p:cNvSpPr/>
              <p:nvPr/>
            </p:nvSpPr>
            <p:spPr>
              <a:xfrm>
                <a:off x="7884406" y="4300330"/>
                <a:ext cx="559330" cy="742122"/>
              </a:xfrm>
              <a:prstGeom prst="snip1Rect">
                <a:avLst/>
              </a:prstGeom>
              <a:ln>
                <a:solidFill>
                  <a:schemeClr val="accent3">
                    <a:lumMod val="50000"/>
                  </a:schemeClr>
                </a:solidFill>
                <a:prstDash val="solid"/>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
            <p:nvSpPr>
              <p:cNvPr id="85" name="TextBox 84">
                <a:extLst>
                  <a:ext uri="{FF2B5EF4-FFF2-40B4-BE49-F238E27FC236}">
                    <a16:creationId xmlns:a16="http://schemas.microsoft.com/office/drawing/2014/main" id="{13CE7048-273D-4152-B34A-9C796B9E01FD}"/>
                  </a:ext>
                </a:extLst>
              </p:cNvPr>
              <p:cNvSpPr txBox="1"/>
              <p:nvPr/>
            </p:nvSpPr>
            <p:spPr>
              <a:xfrm>
                <a:off x="7860139" y="4241483"/>
                <a:ext cx="522121" cy="757677"/>
              </a:xfrm>
              <a:prstGeom prst="rect">
                <a:avLst/>
              </a:prstGeom>
              <a:noFill/>
              <a:ln>
                <a:noFill/>
                <a:prstDash val="solid"/>
              </a:ln>
            </p:spPr>
            <p:txBody>
              <a:bodyPr wrap="square" rtlCol="0">
                <a:spAutoFit/>
              </a:bodyPr>
              <a:lstStyle/>
              <a:p>
                <a:r>
                  <a:rPr lang="en-GB" dirty="0"/>
                  <a:t>,,,,,,,,,,,,,,,,,</a:t>
                </a:r>
              </a:p>
              <a:p>
                <a:r>
                  <a:rPr lang="en-GB" dirty="0"/>
                  <a:t>,,,,,,,,,,,,,,,,,</a:t>
                </a:r>
              </a:p>
            </p:txBody>
          </p:sp>
        </p:grpSp>
        <p:sp>
          <p:nvSpPr>
            <p:cNvPr id="83" name="TextBox 82">
              <a:extLst>
                <a:ext uri="{FF2B5EF4-FFF2-40B4-BE49-F238E27FC236}">
                  <a16:creationId xmlns:a16="http://schemas.microsoft.com/office/drawing/2014/main" id="{1DAF4282-61EE-4C7D-B37F-1403A513422A}"/>
                </a:ext>
              </a:extLst>
            </p:cNvPr>
            <p:cNvSpPr txBox="1"/>
            <p:nvPr/>
          </p:nvSpPr>
          <p:spPr>
            <a:xfrm>
              <a:off x="1552779" y="3404959"/>
              <a:ext cx="923651" cy="369332"/>
            </a:xfrm>
            <a:prstGeom prst="rect">
              <a:avLst/>
            </a:prstGeom>
            <a:noFill/>
          </p:spPr>
          <p:txBody>
            <a:bodyPr wrap="none" rtlCol="0">
              <a:spAutoFit/>
            </a:bodyPr>
            <a:lstStyle/>
            <a:p>
              <a:r>
                <a:rPr lang="en-GB" dirty="0"/>
                <a:t>CSV File</a:t>
              </a:r>
            </a:p>
          </p:txBody>
        </p:sp>
      </p:grpSp>
      <p:sp>
        <p:nvSpPr>
          <p:cNvPr id="87" name="TextBox 86">
            <a:extLst>
              <a:ext uri="{FF2B5EF4-FFF2-40B4-BE49-F238E27FC236}">
                <a16:creationId xmlns:a16="http://schemas.microsoft.com/office/drawing/2014/main" id="{C9CD2FA5-AF88-4879-88F4-D1F4D36B3B40}"/>
              </a:ext>
            </a:extLst>
          </p:cNvPr>
          <p:cNvSpPr txBox="1"/>
          <p:nvPr/>
        </p:nvSpPr>
        <p:spPr>
          <a:xfrm>
            <a:off x="641102" y="3705951"/>
            <a:ext cx="166045" cy="2862322"/>
          </a:xfrm>
          <a:prstGeom prst="rect">
            <a:avLst/>
          </a:prstGeom>
          <a:noFill/>
        </p:spPr>
        <p:txBody>
          <a:bodyPr wrap="square" rtlCol="0">
            <a:spAutoFit/>
          </a:bodyPr>
          <a:lstStyle/>
          <a:p>
            <a:pPr algn="ctr"/>
            <a:r>
              <a:rPr lang="en-GB" b="1" dirty="0">
                <a:solidFill>
                  <a:schemeClr val="accent6"/>
                </a:solidFill>
              </a:rPr>
              <a:t>T</a:t>
            </a:r>
          </a:p>
          <a:p>
            <a:pPr algn="ctr"/>
            <a:r>
              <a:rPr lang="en-GB" b="1" dirty="0">
                <a:solidFill>
                  <a:schemeClr val="accent6"/>
                </a:solidFill>
              </a:rPr>
              <a:t>E</a:t>
            </a:r>
          </a:p>
          <a:p>
            <a:pPr algn="ctr"/>
            <a:r>
              <a:rPr lang="en-GB" b="1" dirty="0">
                <a:solidFill>
                  <a:schemeClr val="accent6"/>
                </a:solidFill>
              </a:rPr>
              <a:t>S</a:t>
            </a:r>
          </a:p>
          <a:p>
            <a:pPr algn="ctr"/>
            <a:r>
              <a:rPr lang="en-GB" b="1" dirty="0">
                <a:solidFill>
                  <a:schemeClr val="accent6"/>
                </a:solidFill>
              </a:rPr>
              <a:t>T</a:t>
            </a:r>
          </a:p>
          <a:p>
            <a:pPr algn="ctr"/>
            <a:endParaRPr lang="en-GB" b="1" dirty="0">
              <a:solidFill>
                <a:schemeClr val="accent6"/>
              </a:solidFill>
            </a:endParaRPr>
          </a:p>
          <a:p>
            <a:pPr algn="ctr"/>
            <a:r>
              <a:rPr lang="en-GB" b="1" dirty="0">
                <a:solidFill>
                  <a:schemeClr val="accent6"/>
                </a:solidFill>
              </a:rPr>
              <a:t>DATA</a:t>
            </a:r>
          </a:p>
          <a:p>
            <a:pPr algn="ctr"/>
            <a:endParaRPr lang="en-GB" b="1" dirty="0">
              <a:solidFill>
                <a:schemeClr val="accent6"/>
              </a:solidFill>
            </a:endParaRPr>
          </a:p>
        </p:txBody>
      </p:sp>
    </p:spTree>
    <p:extLst>
      <p:ext uri="{BB962C8B-B14F-4D97-AF65-F5344CB8AC3E}">
        <p14:creationId xmlns:p14="http://schemas.microsoft.com/office/powerpoint/2010/main" val="40606660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extBox 162">
            <a:extLst>
              <a:ext uri="{FF2B5EF4-FFF2-40B4-BE49-F238E27FC236}">
                <a16:creationId xmlns:a16="http://schemas.microsoft.com/office/drawing/2014/main" id="{BC7C2891-1E72-4C55-89AC-3E122796EBEF}"/>
              </a:ext>
            </a:extLst>
          </p:cNvPr>
          <p:cNvSpPr txBox="1"/>
          <p:nvPr/>
        </p:nvSpPr>
        <p:spPr>
          <a:xfrm>
            <a:off x="5129220" y="-27676"/>
            <a:ext cx="6700829" cy="707886"/>
          </a:xfrm>
          <a:prstGeom prst="rect">
            <a:avLst/>
          </a:prstGeom>
          <a:noFill/>
        </p:spPr>
        <p:txBody>
          <a:bodyPr wrap="square" rtlCol="0">
            <a:spAutoFit/>
          </a:bodyPr>
          <a:lstStyle/>
          <a:p>
            <a:r>
              <a:rPr lang="en-GB" sz="4000" b="1" spc="-1" dirty="0" err="1">
                <a:solidFill>
                  <a:schemeClr val="bg2"/>
                </a:solidFill>
                <a:uFill>
                  <a:solidFill>
                    <a:srgbClr val="FFFFFF"/>
                  </a:solidFill>
                </a:uFill>
                <a:latin typeface="IBM Plex Sans SemiBold"/>
                <a:cs typeface="NBS Medium"/>
              </a:rPr>
              <a:t>ReadyAPI</a:t>
            </a:r>
            <a:r>
              <a:rPr lang="en-GB" sz="4000" b="1" spc="-1" dirty="0">
                <a:solidFill>
                  <a:schemeClr val="bg2"/>
                </a:solidFill>
                <a:uFill>
                  <a:solidFill>
                    <a:srgbClr val="FFFFFF"/>
                  </a:solidFill>
                </a:uFill>
                <a:latin typeface="IBM Plex Sans SemiBold"/>
                <a:cs typeface="NBS Medium"/>
              </a:rPr>
              <a:t>! Test Project Type</a:t>
            </a:r>
          </a:p>
        </p:txBody>
      </p:sp>
      <p:grpSp>
        <p:nvGrpSpPr>
          <p:cNvPr id="29" name="Group 28">
            <a:extLst>
              <a:ext uri="{FF2B5EF4-FFF2-40B4-BE49-F238E27FC236}">
                <a16:creationId xmlns:a16="http://schemas.microsoft.com/office/drawing/2014/main" id="{5654C8FE-4258-45DF-8590-268F5C3C4304}"/>
              </a:ext>
            </a:extLst>
          </p:cNvPr>
          <p:cNvGrpSpPr/>
          <p:nvPr/>
        </p:nvGrpSpPr>
        <p:grpSpPr>
          <a:xfrm>
            <a:off x="8556585" y="810826"/>
            <a:ext cx="2654755" cy="2495870"/>
            <a:chOff x="6356723" y="3295331"/>
            <a:chExt cx="2654755" cy="2495870"/>
          </a:xfrm>
        </p:grpSpPr>
        <p:sp>
          <p:nvSpPr>
            <p:cNvPr id="31" name="Rectangle 30">
              <a:extLst>
                <a:ext uri="{FF2B5EF4-FFF2-40B4-BE49-F238E27FC236}">
                  <a16:creationId xmlns:a16="http://schemas.microsoft.com/office/drawing/2014/main" id="{537680A5-927E-4EC7-9769-14DE1F43B47D}"/>
                </a:ext>
              </a:extLst>
            </p:cNvPr>
            <p:cNvSpPr/>
            <p:nvPr/>
          </p:nvSpPr>
          <p:spPr>
            <a:xfrm>
              <a:off x="6356723" y="3332329"/>
              <a:ext cx="2654755" cy="2458872"/>
            </a:xfrm>
            <a:prstGeom prst="rect">
              <a:avLst/>
            </a:prstGeom>
            <a:ln>
              <a:solidFill>
                <a:schemeClr val="accent6"/>
              </a:solidFill>
              <a:prstDash val="sysDot"/>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
          <p:nvSpPr>
            <p:cNvPr id="32" name="Isosceles Triangle 31">
              <a:extLst>
                <a:ext uri="{FF2B5EF4-FFF2-40B4-BE49-F238E27FC236}">
                  <a16:creationId xmlns:a16="http://schemas.microsoft.com/office/drawing/2014/main" id="{31769B47-2B60-4361-B44C-079796EEA0F1}"/>
                </a:ext>
              </a:extLst>
            </p:cNvPr>
            <p:cNvSpPr/>
            <p:nvPr/>
          </p:nvSpPr>
          <p:spPr>
            <a:xfrm>
              <a:off x="6752327" y="3994171"/>
              <a:ext cx="1892530" cy="1384634"/>
            </a:xfrm>
            <a:prstGeom prst="triangle">
              <a:avLst/>
            </a:prstGeom>
            <a:solidFill>
              <a:schemeClr val="bg1"/>
            </a:solidFill>
            <a:ln>
              <a:solidFill>
                <a:schemeClr val="accent6"/>
              </a:solidFill>
              <a:prstDash val="sys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33" name="TextBox 32">
              <a:extLst>
                <a:ext uri="{FF2B5EF4-FFF2-40B4-BE49-F238E27FC236}">
                  <a16:creationId xmlns:a16="http://schemas.microsoft.com/office/drawing/2014/main" id="{6D8F5E22-CFE2-4EFD-B30F-0591B150E7D7}"/>
                </a:ext>
              </a:extLst>
            </p:cNvPr>
            <p:cNvSpPr txBox="1"/>
            <p:nvPr/>
          </p:nvSpPr>
          <p:spPr>
            <a:xfrm>
              <a:off x="6374497" y="3295331"/>
              <a:ext cx="1448561" cy="400110"/>
            </a:xfrm>
            <a:prstGeom prst="rect">
              <a:avLst/>
            </a:prstGeom>
            <a:noFill/>
          </p:spPr>
          <p:txBody>
            <a:bodyPr wrap="square" rtlCol="0">
              <a:spAutoFit/>
            </a:bodyPr>
            <a:lstStyle/>
            <a:p>
              <a:r>
                <a:rPr lang="en-GB" sz="2000" b="1" spc="-1" dirty="0">
                  <a:solidFill>
                    <a:schemeClr val="bg2"/>
                  </a:solidFill>
                  <a:uFill>
                    <a:solidFill>
                      <a:srgbClr val="FFFFFF"/>
                    </a:solidFill>
                  </a:uFill>
                  <a:latin typeface="IBM Plex Sans SemiBold"/>
                  <a:ea typeface="+mj-ea"/>
                  <a:cs typeface="NBS Medium"/>
                </a:rPr>
                <a:t>Stub (</a:t>
              </a:r>
              <a:r>
                <a:rPr lang="en-GB" sz="2000" b="1" spc="-1" dirty="0" err="1">
                  <a:solidFill>
                    <a:schemeClr val="bg2"/>
                  </a:solidFill>
                  <a:uFill>
                    <a:solidFill>
                      <a:srgbClr val="FFFFFF"/>
                    </a:solidFill>
                  </a:uFill>
                  <a:latin typeface="IBM Plex Sans SemiBold"/>
                  <a:ea typeface="+mj-ea"/>
                  <a:cs typeface="NBS Medium"/>
                </a:rPr>
                <a:t>Virt</a:t>
              </a:r>
              <a:r>
                <a:rPr lang="en-GB" sz="2000" b="1" spc="-1" dirty="0">
                  <a:solidFill>
                    <a:schemeClr val="bg2"/>
                  </a:solidFill>
                  <a:uFill>
                    <a:solidFill>
                      <a:srgbClr val="FFFFFF"/>
                    </a:solidFill>
                  </a:uFill>
                  <a:latin typeface="IBM Plex Sans SemiBold"/>
                  <a:ea typeface="+mj-ea"/>
                  <a:cs typeface="NBS Medium"/>
                </a:rPr>
                <a:t>)</a:t>
              </a:r>
            </a:p>
          </p:txBody>
        </p:sp>
        <p:grpSp>
          <p:nvGrpSpPr>
            <p:cNvPr id="34" name="Group 33">
              <a:extLst>
                <a:ext uri="{FF2B5EF4-FFF2-40B4-BE49-F238E27FC236}">
                  <a16:creationId xmlns:a16="http://schemas.microsoft.com/office/drawing/2014/main" id="{BEDCA7F0-0137-4091-8EBA-FB3B68A67583}"/>
                </a:ext>
              </a:extLst>
            </p:cNvPr>
            <p:cNvGrpSpPr/>
            <p:nvPr/>
          </p:nvGrpSpPr>
          <p:grpSpPr>
            <a:xfrm>
              <a:off x="7823058" y="3503525"/>
              <a:ext cx="1006655" cy="1026385"/>
              <a:chOff x="7666680" y="2946626"/>
              <a:chExt cx="1381911" cy="1157715"/>
            </a:xfrm>
          </p:grpSpPr>
          <p:grpSp>
            <p:nvGrpSpPr>
              <p:cNvPr id="35" name="Group 34">
                <a:extLst>
                  <a:ext uri="{FF2B5EF4-FFF2-40B4-BE49-F238E27FC236}">
                    <a16:creationId xmlns:a16="http://schemas.microsoft.com/office/drawing/2014/main" id="{EAE792EA-B0FA-4FE3-93AC-637C37CB4A19}"/>
                  </a:ext>
                </a:extLst>
              </p:cNvPr>
              <p:cNvGrpSpPr/>
              <p:nvPr/>
            </p:nvGrpSpPr>
            <p:grpSpPr>
              <a:xfrm>
                <a:off x="8447134" y="3446104"/>
                <a:ext cx="601457" cy="273590"/>
                <a:chOff x="10747513" y="2001078"/>
                <a:chExt cx="1209260" cy="470233"/>
              </a:xfrm>
            </p:grpSpPr>
            <p:cxnSp>
              <p:nvCxnSpPr>
                <p:cNvPr id="40" name="Connector: Elbow 39">
                  <a:extLst>
                    <a:ext uri="{FF2B5EF4-FFF2-40B4-BE49-F238E27FC236}">
                      <a16:creationId xmlns:a16="http://schemas.microsoft.com/office/drawing/2014/main" id="{13B4C77F-7AE6-4BFB-A9A1-242E535A6D45}"/>
                    </a:ext>
                  </a:extLst>
                </p:cNvPr>
                <p:cNvCxnSpPr>
                  <a:cxnSpLocks/>
                </p:cNvCxnSpPr>
                <p:nvPr/>
              </p:nvCxnSpPr>
              <p:spPr>
                <a:xfrm>
                  <a:off x="10747513" y="2001078"/>
                  <a:ext cx="705678" cy="470233"/>
                </a:xfrm>
                <a:prstGeom prst="bentConnector3">
                  <a:avLst>
                    <a:gd name="adj1" fmla="val 50000"/>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41" name="Connector: Elbow 40">
                  <a:extLst>
                    <a:ext uri="{FF2B5EF4-FFF2-40B4-BE49-F238E27FC236}">
                      <a16:creationId xmlns:a16="http://schemas.microsoft.com/office/drawing/2014/main" id="{3F6915D8-90EF-418F-A6E0-6D2F52DD9D3C}"/>
                    </a:ext>
                  </a:extLst>
                </p:cNvPr>
                <p:cNvCxnSpPr>
                  <a:cxnSpLocks/>
                </p:cNvCxnSpPr>
                <p:nvPr/>
              </p:nvCxnSpPr>
              <p:spPr>
                <a:xfrm rot="10800000" flipV="1">
                  <a:off x="11446564" y="2007484"/>
                  <a:ext cx="510209" cy="463827"/>
                </a:xfrm>
                <a:prstGeom prst="bentConnector3">
                  <a:avLst/>
                </a:prstGeom>
                <a:ln>
                  <a:solidFill>
                    <a:schemeClr val="accent6"/>
                  </a:solidFill>
                </a:ln>
              </p:spPr>
              <p:style>
                <a:lnRef idx="2">
                  <a:schemeClr val="accent1"/>
                </a:lnRef>
                <a:fillRef idx="0">
                  <a:schemeClr val="accent1"/>
                </a:fillRef>
                <a:effectRef idx="1">
                  <a:schemeClr val="accent1"/>
                </a:effectRef>
                <a:fontRef idx="minor">
                  <a:schemeClr val="tx1"/>
                </a:fontRef>
              </p:style>
            </p:cxnSp>
          </p:grpSp>
          <p:grpSp>
            <p:nvGrpSpPr>
              <p:cNvPr id="36" name="Group 35">
                <a:extLst>
                  <a:ext uri="{FF2B5EF4-FFF2-40B4-BE49-F238E27FC236}">
                    <a16:creationId xmlns:a16="http://schemas.microsoft.com/office/drawing/2014/main" id="{564C3F2C-6249-4B19-B13C-02D38DFE1AB9}"/>
                  </a:ext>
                </a:extLst>
              </p:cNvPr>
              <p:cNvGrpSpPr/>
              <p:nvPr/>
            </p:nvGrpSpPr>
            <p:grpSpPr>
              <a:xfrm>
                <a:off x="7666680" y="3189238"/>
                <a:ext cx="602229" cy="504080"/>
                <a:chOff x="7860139" y="4241482"/>
                <a:chExt cx="583597" cy="800970"/>
              </a:xfrm>
            </p:grpSpPr>
            <p:sp>
              <p:nvSpPr>
                <p:cNvPr id="38" name="Rectangle: Single Corner Snipped 37">
                  <a:extLst>
                    <a:ext uri="{FF2B5EF4-FFF2-40B4-BE49-F238E27FC236}">
                      <a16:creationId xmlns:a16="http://schemas.microsoft.com/office/drawing/2014/main" id="{509A3E46-555E-401B-9BED-AF1CB0908900}"/>
                    </a:ext>
                  </a:extLst>
                </p:cNvPr>
                <p:cNvSpPr/>
                <p:nvPr/>
              </p:nvSpPr>
              <p:spPr>
                <a:xfrm>
                  <a:off x="7884406" y="4300330"/>
                  <a:ext cx="559330" cy="742122"/>
                </a:xfrm>
                <a:prstGeom prst="snip1Rect">
                  <a:avLst/>
                </a:prstGeom>
                <a:ln>
                  <a:solidFill>
                    <a:schemeClr val="accent4">
                      <a:lumMod val="60000"/>
                      <a:lumOff val="40000"/>
                    </a:schemeClr>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
              <p:nvSpPr>
                <p:cNvPr id="39" name="TextBox 38">
                  <a:extLst>
                    <a:ext uri="{FF2B5EF4-FFF2-40B4-BE49-F238E27FC236}">
                      <a16:creationId xmlns:a16="http://schemas.microsoft.com/office/drawing/2014/main" id="{3577997D-7C0E-47E9-8A2B-926B42F8ABAB}"/>
                    </a:ext>
                  </a:extLst>
                </p:cNvPr>
                <p:cNvSpPr txBox="1"/>
                <p:nvPr/>
              </p:nvSpPr>
              <p:spPr>
                <a:xfrm>
                  <a:off x="7860139" y="4241482"/>
                  <a:ext cx="522121" cy="661950"/>
                </a:xfrm>
                <a:prstGeom prst="rect">
                  <a:avLst/>
                </a:prstGeom>
                <a:noFill/>
              </p:spPr>
              <p:txBody>
                <a:bodyPr wrap="square" rtlCol="0">
                  <a:spAutoFit/>
                </a:bodyPr>
                <a:lstStyle/>
                <a:p>
                  <a:r>
                    <a:rPr lang="en-GB" dirty="0"/>
                    <a:t>---</a:t>
                  </a:r>
                </a:p>
              </p:txBody>
            </p:sp>
          </p:grpSp>
          <p:sp>
            <p:nvSpPr>
              <p:cNvPr id="37" name="Arc 36">
                <a:extLst>
                  <a:ext uri="{FF2B5EF4-FFF2-40B4-BE49-F238E27FC236}">
                    <a16:creationId xmlns:a16="http://schemas.microsoft.com/office/drawing/2014/main" id="{FA97FED7-D11A-4648-89AA-D24D1511A083}"/>
                  </a:ext>
                </a:extLst>
              </p:cNvPr>
              <p:cNvSpPr/>
              <p:nvPr/>
            </p:nvSpPr>
            <p:spPr>
              <a:xfrm>
                <a:off x="7978909" y="2946626"/>
                <a:ext cx="757060" cy="1157715"/>
              </a:xfrm>
              <a:prstGeom prst="arc">
                <a:avLst>
                  <a:gd name="adj1" fmla="val 13525551"/>
                  <a:gd name="adj2" fmla="val 21295094"/>
                </a:avLst>
              </a:prstGeom>
              <a:ln>
                <a:headEnd type="none" w="med" len="med"/>
                <a:tailEnd type="arrow" w="med" len="med"/>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GB"/>
              </a:p>
            </p:txBody>
          </p:sp>
        </p:grpSp>
      </p:grpSp>
      <p:cxnSp>
        <p:nvCxnSpPr>
          <p:cNvPr id="42" name="Straight Arrow Connector 41">
            <a:extLst>
              <a:ext uri="{FF2B5EF4-FFF2-40B4-BE49-F238E27FC236}">
                <a16:creationId xmlns:a16="http://schemas.microsoft.com/office/drawing/2014/main" id="{B5748978-7E10-403A-B147-D5AFE728E2A5}"/>
              </a:ext>
            </a:extLst>
          </p:cNvPr>
          <p:cNvCxnSpPr>
            <a:cxnSpLocks/>
          </p:cNvCxnSpPr>
          <p:nvPr/>
        </p:nvCxnSpPr>
        <p:spPr>
          <a:xfrm>
            <a:off x="7327845" y="1892941"/>
            <a:ext cx="2187216" cy="204236"/>
          </a:xfrm>
          <a:prstGeom prst="straightConnector1">
            <a:avLst/>
          </a:prstGeom>
          <a:ln>
            <a:headEnd w="lg" len="lg"/>
            <a:tailEnd type="triangle" w="lg" len="lg"/>
          </a:ln>
        </p:spPr>
        <p:style>
          <a:lnRef idx="2">
            <a:schemeClr val="accent1"/>
          </a:lnRef>
          <a:fillRef idx="0">
            <a:schemeClr val="accent1"/>
          </a:fillRef>
          <a:effectRef idx="1">
            <a:schemeClr val="accent1"/>
          </a:effectRef>
          <a:fontRef idx="minor">
            <a:schemeClr val="tx1"/>
          </a:fontRef>
        </p:style>
      </p:cxnSp>
      <p:cxnSp>
        <p:nvCxnSpPr>
          <p:cNvPr id="43" name="Straight Arrow Connector 42">
            <a:extLst>
              <a:ext uri="{FF2B5EF4-FFF2-40B4-BE49-F238E27FC236}">
                <a16:creationId xmlns:a16="http://schemas.microsoft.com/office/drawing/2014/main" id="{0AB4FA78-2BFF-4CE6-B8BF-565112594485}"/>
              </a:ext>
            </a:extLst>
          </p:cNvPr>
          <p:cNvCxnSpPr>
            <a:cxnSpLocks/>
          </p:cNvCxnSpPr>
          <p:nvPr/>
        </p:nvCxnSpPr>
        <p:spPr>
          <a:xfrm flipH="1" flipV="1">
            <a:off x="7327846" y="2256691"/>
            <a:ext cx="1922172" cy="171543"/>
          </a:xfrm>
          <a:prstGeom prst="straightConnector1">
            <a:avLst/>
          </a:prstGeom>
          <a:ln>
            <a:solidFill>
              <a:srgbClr val="0070C0"/>
            </a:solidFill>
            <a:tailEnd type="triangle" w="lg" len="lg"/>
          </a:ln>
        </p:spPr>
        <p:style>
          <a:lnRef idx="2">
            <a:schemeClr val="accent1"/>
          </a:lnRef>
          <a:fillRef idx="0">
            <a:schemeClr val="accent1"/>
          </a:fillRef>
          <a:effectRef idx="1">
            <a:schemeClr val="accent1"/>
          </a:effectRef>
          <a:fontRef idx="minor">
            <a:schemeClr val="tx1"/>
          </a:fontRef>
        </p:style>
      </p:cxnSp>
      <p:grpSp>
        <p:nvGrpSpPr>
          <p:cNvPr id="44" name="Group 43">
            <a:extLst>
              <a:ext uri="{FF2B5EF4-FFF2-40B4-BE49-F238E27FC236}">
                <a16:creationId xmlns:a16="http://schemas.microsoft.com/office/drawing/2014/main" id="{AA828170-82BA-43F1-AAB5-2B45BBE2E791}"/>
              </a:ext>
            </a:extLst>
          </p:cNvPr>
          <p:cNvGrpSpPr/>
          <p:nvPr/>
        </p:nvGrpSpPr>
        <p:grpSpPr>
          <a:xfrm>
            <a:off x="3337376" y="1114230"/>
            <a:ext cx="1844166" cy="2000193"/>
            <a:chOff x="675314" y="2876637"/>
            <a:chExt cx="1844166" cy="2000193"/>
          </a:xfrm>
        </p:grpSpPr>
        <p:sp>
          <p:nvSpPr>
            <p:cNvPr id="45" name="Rectangle 44">
              <a:extLst>
                <a:ext uri="{FF2B5EF4-FFF2-40B4-BE49-F238E27FC236}">
                  <a16:creationId xmlns:a16="http://schemas.microsoft.com/office/drawing/2014/main" id="{1DE12DB0-1C37-4D14-9DEE-E03F9001AF45}"/>
                </a:ext>
              </a:extLst>
            </p:cNvPr>
            <p:cNvSpPr/>
            <p:nvPr/>
          </p:nvSpPr>
          <p:spPr>
            <a:xfrm>
              <a:off x="699394" y="2917310"/>
              <a:ext cx="1820086" cy="1959520"/>
            </a:xfrm>
            <a:prstGeom prst="rect">
              <a:avLst/>
            </a:prstGeom>
            <a:ln>
              <a:prstDash val="sysDot"/>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grpSp>
          <p:nvGrpSpPr>
            <p:cNvPr id="46" name="Group 45">
              <a:extLst>
                <a:ext uri="{FF2B5EF4-FFF2-40B4-BE49-F238E27FC236}">
                  <a16:creationId xmlns:a16="http://schemas.microsoft.com/office/drawing/2014/main" id="{4DFFBEB1-E057-4A3F-A454-521E3DB3FCED}"/>
                </a:ext>
              </a:extLst>
            </p:cNvPr>
            <p:cNvGrpSpPr/>
            <p:nvPr/>
          </p:nvGrpSpPr>
          <p:grpSpPr>
            <a:xfrm>
              <a:off x="1199967" y="3083552"/>
              <a:ext cx="1142429" cy="1468874"/>
              <a:chOff x="463404" y="1251733"/>
              <a:chExt cx="1548057" cy="1991007"/>
            </a:xfrm>
          </p:grpSpPr>
          <p:grpSp>
            <p:nvGrpSpPr>
              <p:cNvPr id="48" name="Group 47">
                <a:extLst>
                  <a:ext uri="{FF2B5EF4-FFF2-40B4-BE49-F238E27FC236}">
                    <a16:creationId xmlns:a16="http://schemas.microsoft.com/office/drawing/2014/main" id="{947C3A10-00D5-4D83-BC7C-523E79F79C18}"/>
                  </a:ext>
                </a:extLst>
              </p:cNvPr>
              <p:cNvGrpSpPr/>
              <p:nvPr/>
            </p:nvGrpSpPr>
            <p:grpSpPr>
              <a:xfrm>
                <a:off x="463404" y="1251733"/>
                <a:ext cx="1548057" cy="976259"/>
                <a:chOff x="463404" y="1251733"/>
                <a:chExt cx="1548057" cy="976259"/>
              </a:xfrm>
            </p:grpSpPr>
            <p:sp>
              <p:nvSpPr>
                <p:cNvPr id="55" name="Smiley Face 54">
                  <a:extLst>
                    <a:ext uri="{FF2B5EF4-FFF2-40B4-BE49-F238E27FC236}">
                      <a16:creationId xmlns:a16="http://schemas.microsoft.com/office/drawing/2014/main" id="{C71FA7F1-97D2-4F3D-B7E4-E165122422B6}"/>
                    </a:ext>
                  </a:extLst>
                </p:cNvPr>
                <p:cNvSpPr/>
                <p:nvPr/>
              </p:nvSpPr>
              <p:spPr>
                <a:xfrm>
                  <a:off x="874181" y="1684653"/>
                  <a:ext cx="662609" cy="543339"/>
                </a:xfrm>
                <a:prstGeom prst="smileyFac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56" name="TextBox 55">
                  <a:extLst>
                    <a:ext uri="{FF2B5EF4-FFF2-40B4-BE49-F238E27FC236}">
                      <a16:creationId xmlns:a16="http://schemas.microsoft.com/office/drawing/2014/main" id="{60B32EAB-D954-4E7E-9AAF-217A7FE1CD7C}"/>
                    </a:ext>
                  </a:extLst>
                </p:cNvPr>
                <p:cNvSpPr txBox="1"/>
                <p:nvPr/>
              </p:nvSpPr>
              <p:spPr>
                <a:xfrm>
                  <a:off x="463404" y="1251733"/>
                  <a:ext cx="1548057" cy="500617"/>
                </a:xfrm>
                <a:prstGeom prst="rect">
                  <a:avLst/>
                </a:prstGeom>
                <a:noFill/>
              </p:spPr>
              <p:txBody>
                <a:bodyPr wrap="none" rtlCol="0">
                  <a:spAutoFit/>
                </a:bodyPr>
                <a:lstStyle/>
                <a:p>
                  <a:r>
                    <a:rPr lang="en-GB" dirty="0" err="1"/>
                    <a:t>Ready!API</a:t>
                  </a:r>
                  <a:endParaRPr lang="en-GB" dirty="0"/>
                </a:p>
              </p:txBody>
            </p:sp>
          </p:grpSp>
          <p:cxnSp>
            <p:nvCxnSpPr>
              <p:cNvPr id="49" name="Straight Connector 48">
                <a:extLst>
                  <a:ext uri="{FF2B5EF4-FFF2-40B4-BE49-F238E27FC236}">
                    <a16:creationId xmlns:a16="http://schemas.microsoft.com/office/drawing/2014/main" id="{9EC2E4D1-1E2B-4AF9-A0A8-1DA3E9C27944}"/>
                  </a:ext>
                </a:extLst>
              </p:cNvPr>
              <p:cNvCxnSpPr>
                <a:stCxn id="55" idx="4"/>
              </p:cNvCxnSpPr>
              <p:nvPr/>
            </p:nvCxnSpPr>
            <p:spPr>
              <a:xfrm flipH="1">
                <a:off x="1205485" y="2227992"/>
                <a:ext cx="1" cy="668040"/>
              </a:xfrm>
              <a:prstGeom prst="line">
                <a:avLst/>
              </a:prstGeom>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E67FC74E-9372-48FD-B0D0-A1AA184C2867}"/>
                  </a:ext>
                </a:extLst>
              </p:cNvPr>
              <p:cNvCxnSpPr/>
              <p:nvPr/>
            </p:nvCxnSpPr>
            <p:spPr>
              <a:xfrm>
                <a:off x="874181" y="2403033"/>
                <a:ext cx="662609"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1" name="Straight Connector 50">
                <a:extLst>
                  <a:ext uri="{FF2B5EF4-FFF2-40B4-BE49-F238E27FC236}">
                    <a16:creationId xmlns:a16="http://schemas.microsoft.com/office/drawing/2014/main" id="{3ED2CBFF-85D4-44A4-A002-DE7A2140C048}"/>
                  </a:ext>
                </a:extLst>
              </p:cNvPr>
              <p:cNvCxnSpPr/>
              <p:nvPr/>
            </p:nvCxnSpPr>
            <p:spPr>
              <a:xfrm flipH="1">
                <a:off x="980661" y="2888973"/>
                <a:ext cx="224824" cy="324678"/>
              </a:xfrm>
              <a:prstGeom prst="line">
                <a:avLst/>
              </a:prstGeom>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65019016-0E12-48AB-AEFF-83E758E734D0}"/>
                  </a:ext>
                </a:extLst>
              </p:cNvPr>
              <p:cNvCxnSpPr>
                <a:cxnSpLocks/>
              </p:cNvCxnSpPr>
              <p:nvPr/>
            </p:nvCxnSpPr>
            <p:spPr>
              <a:xfrm>
                <a:off x="1210192" y="2902142"/>
                <a:ext cx="196921" cy="340598"/>
              </a:xfrm>
              <a:prstGeom prst="line">
                <a:avLst/>
              </a:prstGeom>
            </p:spPr>
            <p:style>
              <a:lnRef idx="2">
                <a:schemeClr val="accent1"/>
              </a:lnRef>
              <a:fillRef idx="0">
                <a:schemeClr val="accent1"/>
              </a:fillRef>
              <a:effectRef idx="1">
                <a:schemeClr val="accent1"/>
              </a:effectRef>
              <a:fontRef idx="minor">
                <a:schemeClr val="tx1"/>
              </a:fontRef>
            </p:style>
          </p:cxnSp>
        </p:grpSp>
        <p:sp>
          <p:nvSpPr>
            <p:cNvPr id="47" name="TextBox 46">
              <a:extLst>
                <a:ext uri="{FF2B5EF4-FFF2-40B4-BE49-F238E27FC236}">
                  <a16:creationId xmlns:a16="http://schemas.microsoft.com/office/drawing/2014/main" id="{E1E542E5-4F81-4188-8229-7F864B0C9E86}"/>
                </a:ext>
              </a:extLst>
            </p:cNvPr>
            <p:cNvSpPr txBox="1"/>
            <p:nvPr/>
          </p:nvSpPr>
          <p:spPr>
            <a:xfrm>
              <a:off x="675314" y="2876637"/>
              <a:ext cx="1448561" cy="400110"/>
            </a:xfrm>
            <a:prstGeom prst="rect">
              <a:avLst/>
            </a:prstGeom>
            <a:noFill/>
          </p:spPr>
          <p:txBody>
            <a:bodyPr wrap="square" rtlCol="0">
              <a:spAutoFit/>
            </a:bodyPr>
            <a:lstStyle/>
            <a:p>
              <a:r>
                <a:rPr lang="en-GB" sz="2000" b="1" spc="-1" dirty="0">
                  <a:solidFill>
                    <a:schemeClr val="bg2"/>
                  </a:solidFill>
                  <a:uFill>
                    <a:solidFill>
                      <a:srgbClr val="FFFFFF"/>
                    </a:solidFill>
                  </a:uFill>
                  <a:latin typeface="IBM Plex Sans SemiBold"/>
                  <a:ea typeface="+mj-ea"/>
                  <a:cs typeface="NBS Medium"/>
                </a:rPr>
                <a:t>Test Client</a:t>
              </a:r>
            </a:p>
          </p:txBody>
        </p:sp>
      </p:grpSp>
      <p:cxnSp>
        <p:nvCxnSpPr>
          <p:cNvPr id="57" name="Straight Arrow Connector 56">
            <a:extLst>
              <a:ext uri="{FF2B5EF4-FFF2-40B4-BE49-F238E27FC236}">
                <a16:creationId xmlns:a16="http://schemas.microsoft.com/office/drawing/2014/main" id="{0013DA8D-E9DB-46E7-B585-6DD34E6CD3B7}"/>
              </a:ext>
            </a:extLst>
          </p:cNvPr>
          <p:cNvCxnSpPr>
            <a:cxnSpLocks/>
            <a:endCxn id="59" idx="1"/>
          </p:cNvCxnSpPr>
          <p:nvPr/>
        </p:nvCxnSpPr>
        <p:spPr>
          <a:xfrm>
            <a:off x="4871354" y="2128384"/>
            <a:ext cx="1297185" cy="0"/>
          </a:xfrm>
          <a:prstGeom prst="straightConnector1">
            <a:avLst/>
          </a:prstGeom>
          <a:ln>
            <a:tailEnd type="triangle" w="lg" len="lg"/>
          </a:ln>
        </p:spPr>
        <p:style>
          <a:lnRef idx="2">
            <a:schemeClr val="accent1"/>
          </a:lnRef>
          <a:fillRef idx="0">
            <a:schemeClr val="accent1"/>
          </a:fillRef>
          <a:effectRef idx="1">
            <a:schemeClr val="accent1"/>
          </a:effectRef>
          <a:fontRef idx="minor">
            <a:schemeClr val="tx1"/>
          </a:fontRef>
        </p:style>
      </p:cxnSp>
      <p:grpSp>
        <p:nvGrpSpPr>
          <p:cNvPr id="58" name="Group 57">
            <a:extLst>
              <a:ext uri="{FF2B5EF4-FFF2-40B4-BE49-F238E27FC236}">
                <a16:creationId xmlns:a16="http://schemas.microsoft.com/office/drawing/2014/main" id="{62CE32AC-DF61-43B8-B03E-66F308DDEE74}"/>
              </a:ext>
            </a:extLst>
          </p:cNvPr>
          <p:cNvGrpSpPr/>
          <p:nvPr/>
        </p:nvGrpSpPr>
        <p:grpSpPr>
          <a:xfrm>
            <a:off x="6022995" y="950581"/>
            <a:ext cx="1304850" cy="1625179"/>
            <a:chOff x="5956734" y="3570720"/>
            <a:chExt cx="1304850" cy="1625179"/>
          </a:xfrm>
        </p:grpSpPr>
        <p:sp>
          <p:nvSpPr>
            <p:cNvPr id="59" name="Rectangle 58">
              <a:extLst>
                <a:ext uri="{FF2B5EF4-FFF2-40B4-BE49-F238E27FC236}">
                  <a16:creationId xmlns:a16="http://schemas.microsoft.com/office/drawing/2014/main" id="{5571CE14-B314-415E-A33B-BF443218AE68}"/>
                </a:ext>
              </a:extLst>
            </p:cNvPr>
            <p:cNvSpPr/>
            <p:nvPr/>
          </p:nvSpPr>
          <p:spPr>
            <a:xfrm>
              <a:off x="6102278" y="4301147"/>
              <a:ext cx="1159306" cy="894752"/>
            </a:xfrm>
            <a:prstGeom prst="rect">
              <a:avLst/>
            </a:prstGeom>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dirty="0">
                  <a:ln w="0"/>
                  <a:solidFill>
                    <a:schemeClr val="tx1"/>
                  </a:solidFill>
                  <a:effectLst>
                    <a:outerShdw blurRad="38100" dist="19050" dir="2700000" algn="tl" rotWithShape="0">
                      <a:schemeClr val="dk1">
                        <a:alpha val="40000"/>
                      </a:schemeClr>
                    </a:outerShdw>
                  </a:effectLst>
                </a:rPr>
                <a:t>XXXX</a:t>
              </a:r>
            </a:p>
          </p:txBody>
        </p:sp>
        <p:sp>
          <p:nvSpPr>
            <p:cNvPr id="61" name="Arc 60">
              <a:extLst>
                <a:ext uri="{FF2B5EF4-FFF2-40B4-BE49-F238E27FC236}">
                  <a16:creationId xmlns:a16="http://schemas.microsoft.com/office/drawing/2014/main" id="{7A8DC19E-1B9F-47D2-9534-2AC3A5574168}"/>
                </a:ext>
              </a:extLst>
            </p:cNvPr>
            <p:cNvSpPr/>
            <p:nvPr/>
          </p:nvSpPr>
          <p:spPr>
            <a:xfrm flipH="1">
              <a:off x="6197023" y="3570720"/>
              <a:ext cx="850574" cy="1157715"/>
            </a:xfrm>
            <a:prstGeom prst="arc">
              <a:avLst>
                <a:gd name="adj1" fmla="val 9276821"/>
                <a:gd name="adj2" fmla="val 19641670"/>
              </a:avLst>
            </a:prstGeom>
            <a:ln>
              <a:solidFill>
                <a:schemeClr val="bg2"/>
              </a:solidFill>
              <a:headEnd type="none" w="med" len="med"/>
              <a:tailEnd type="arrow" w="med" len="med"/>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GB"/>
            </a:p>
          </p:txBody>
        </p:sp>
        <p:grpSp>
          <p:nvGrpSpPr>
            <p:cNvPr id="62" name="Group 61">
              <a:extLst>
                <a:ext uri="{FF2B5EF4-FFF2-40B4-BE49-F238E27FC236}">
                  <a16:creationId xmlns:a16="http://schemas.microsoft.com/office/drawing/2014/main" id="{E45BBB8D-295F-450C-841D-ABF5C22D42CF}"/>
                </a:ext>
              </a:extLst>
            </p:cNvPr>
            <p:cNvGrpSpPr/>
            <p:nvPr/>
          </p:nvGrpSpPr>
          <p:grpSpPr>
            <a:xfrm>
              <a:off x="5956734" y="3816779"/>
              <a:ext cx="601457" cy="273590"/>
              <a:chOff x="10747513" y="2001078"/>
              <a:chExt cx="1209260" cy="470233"/>
            </a:xfrm>
          </p:grpSpPr>
          <p:cxnSp>
            <p:nvCxnSpPr>
              <p:cNvPr id="66" name="Connector: Elbow 65">
                <a:extLst>
                  <a:ext uri="{FF2B5EF4-FFF2-40B4-BE49-F238E27FC236}">
                    <a16:creationId xmlns:a16="http://schemas.microsoft.com/office/drawing/2014/main" id="{BBAC6CBC-F47B-4C75-9565-9DC79B37F676}"/>
                  </a:ext>
                </a:extLst>
              </p:cNvPr>
              <p:cNvCxnSpPr>
                <a:cxnSpLocks/>
              </p:cNvCxnSpPr>
              <p:nvPr/>
            </p:nvCxnSpPr>
            <p:spPr>
              <a:xfrm>
                <a:off x="10747513" y="2001078"/>
                <a:ext cx="705678" cy="470233"/>
              </a:xfrm>
              <a:prstGeom prst="bentConnector3">
                <a:avLst>
                  <a:gd name="adj1" fmla="val 50000"/>
                </a:avLst>
              </a:prstGeom>
              <a:ln>
                <a:solidFill>
                  <a:srgbClr val="FFC000"/>
                </a:solidFill>
              </a:ln>
            </p:spPr>
            <p:style>
              <a:lnRef idx="2">
                <a:schemeClr val="accent1"/>
              </a:lnRef>
              <a:fillRef idx="0">
                <a:schemeClr val="accent1"/>
              </a:fillRef>
              <a:effectRef idx="1">
                <a:schemeClr val="accent1"/>
              </a:effectRef>
              <a:fontRef idx="minor">
                <a:schemeClr val="tx1"/>
              </a:fontRef>
            </p:style>
          </p:cxnSp>
          <p:cxnSp>
            <p:nvCxnSpPr>
              <p:cNvPr id="67" name="Connector: Elbow 66">
                <a:extLst>
                  <a:ext uri="{FF2B5EF4-FFF2-40B4-BE49-F238E27FC236}">
                    <a16:creationId xmlns:a16="http://schemas.microsoft.com/office/drawing/2014/main" id="{B73B66B1-205D-416E-B2ED-6A000F9A96A0}"/>
                  </a:ext>
                </a:extLst>
              </p:cNvPr>
              <p:cNvCxnSpPr>
                <a:cxnSpLocks/>
              </p:cNvCxnSpPr>
              <p:nvPr/>
            </p:nvCxnSpPr>
            <p:spPr>
              <a:xfrm rot="10800000" flipV="1">
                <a:off x="11446564" y="2007484"/>
                <a:ext cx="510209" cy="463827"/>
              </a:xfrm>
              <a:prstGeom prst="bentConnector3">
                <a:avLst/>
              </a:prstGeom>
              <a:ln>
                <a:solidFill>
                  <a:srgbClr val="FFC000"/>
                </a:solidFill>
              </a:ln>
            </p:spPr>
            <p:style>
              <a:lnRef idx="2">
                <a:schemeClr val="accent1"/>
              </a:lnRef>
              <a:fillRef idx="0">
                <a:schemeClr val="accent1"/>
              </a:fillRef>
              <a:effectRef idx="1">
                <a:schemeClr val="accent1"/>
              </a:effectRef>
              <a:fontRef idx="minor">
                <a:schemeClr val="tx1"/>
              </a:fontRef>
            </p:style>
          </p:cxnSp>
        </p:grpSp>
        <p:grpSp>
          <p:nvGrpSpPr>
            <p:cNvPr id="63" name="Group 62">
              <a:extLst>
                <a:ext uri="{FF2B5EF4-FFF2-40B4-BE49-F238E27FC236}">
                  <a16:creationId xmlns:a16="http://schemas.microsoft.com/office/drawing/2014/main" id="{F06B766A-17AF-42FA-819E-6E6135F9DAB9}"/>
                </a:ext>
              </a:extLst>
            </p:cNvPr>
            <p:cNvGrpSpPr/>
            <p:nvPr/>
          </p:nvGrpSpPr>
          <p:grpSpPr>
            <a:xfrm>
              <a:off x="6688708" y="4244874"/>
              <a:ext cx="479584" cy="406074"/>
              <a:chOff x="7860140" y="4300330"/>
              <a:chExt cx="583596" cy="808813"/>
            </a:xfrm>
          </p:grpSpPr>
          <p:sp>
            <p:nvSpPr>
              <p:cNvPr id="64" name="Rectangle: Single Corner Snipped 63">
                <a:extLst>
                  <a:ext uri="{FF2B5EF4-FFF2-40B4-BE49-F238E27FC236}">
                    <a16:creationId xmlns:a16="http://schemas.microsoft.com/office/drawing/2014/main" id="{E0D6D581-37EE-41B0-9A47-CADA37FF35EF}"/>
                  </a:ext>
                </a:extLst>
              </p:cNvPr>
              <p:cNvSpPr/>
              <p:nvPr/>
            </p:nvSpPr>
            <p:spPr>
              <a:xfrm>
                <a:off x="7884406" y="4300330"/>
                <a:ext cx="559330" cy="742122"/>
              </a:xfrm>
              <a:prstGeom prst="snip1Rect">
                <a:avLst/>
              </a:prstGeom>
              <a:ln>
                <a:solidFill>
                  <a:srgbClr val="92D050"/>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
            <p:nvSpPr>
              <p:cNvPr id="65" name="TextBox 64">
                <a:extLst>
                  <a:ext uri="{FF2B5EF4-FFF2-40B4-BE49-F238E27FC236}">
                    <a16:creationId xmlns:a16="http://schemas.microsoft.com/office/drawing/2014/main" id="{4088F620-51A3-41B5-B45A-C85C7261F03D}"/>
                  </a:ext>
                </a:extLst>
              </p:cNvPr>
              <p:cNvSpPr txBox="1"/>
              <p:nvPr/>
            </p:nvSpPr>
            <p:spPr>
              <a:xfrm>
                <a:off x="7860140" y="4373512"/>
                <a:ext cx="496230" cy="735631"/>
              </a:xfrm>
              <a:prstGeom prst="rect">
                <a:avLst/>
              </a:prstGeom>
              <a:noFill/>
              <a:ln>
                <a:noFill/>
              </a:ln>
            </p:spPr>
            <p:txBody>
              <a:bodyPr wrap="square" rtlCol="0">
                <a:spAutoFit/>
              </a:bodyPr>
              <a:lstStyle/>
              <a:p>
                <a:r>
                  <a:rPr lang="en-GB" dirty="0"/>
                  <a:t>--</a:t>
                </a:r>
              </a:p>
            </p:txBody>
          </p:sp>
        </p:grpSp>
      </p:grpSp>
      <p:sp>
        <p:nvSpPr>
          <p:cNvPr id="126" name="TextBox 125">
            <a:extLst>
              <a:ext uri="{FF2B5EF4-FFF2-40B4-BE49-F238E27FC236}">
                <a16:creationId xmlns:a16="http://schemas.microsoft.com/office/drawing/2014/main" id="{D4DD4333-1AC5-4A59-8AD3-79152895D674}"/>
              </a:ext>
            </a:extLst>
          </p:cNvPr>
          <p:cNvSpPr txBox="1"/>
          <p:nvPr/>
        </p:nvSpPr>
        <p:spPr>
          <a:xfrm>
            <a:off x="3455450" y="3698846"/>
            <a:ext cx="7154872" cy="2862322"/>
          </a:xfrm>
          <a:prstGeom prst="rect">
            <a:avLst/>
          </a:prstGeom>
          <a:noFill/>
        </p:spPr>
        <p:txBody>
          <a:bodyPr wrap="square" rtlCol="0">
            <a:spAutoFit/>
          </a:bodyPr>
          <a:lstStyle/>
          <a:p>
            <a:r>
              <a:rPr lang="en-GB" sz="2000" dirty="0" err="1"/>
              <a:t>Jatin</a:t>
            </a:r>
            <a:r>
              <a:rPr lang="en-GB" sz="2000" dirty="0"/>
              <a:t> Arora has been doing a </a:t>
            </a:r>
            <a:r>
              <a:rPr lang="en-GB" sz="2000" dirty="0" err="1"/>
              <a:t>POC</a:t>
            </a:r>
            <a:r>
              <a:rPr lang="en-GB" sz="2000" dirty="0"/>
              <a:t> on the type of </a:t>
            </a:r>
            <a:r>
              <a:rPr lang="en-GB" sz="2000" dirty="0" err="1"/>
              <a:t>ReadAPI</a:t>
            </a:r>
            <a:r>
              <a:rPr lang="en-GB" sz="2000" dirty="0"/>
              <a:t>! Projects.</a:t>
            </a:r>
          </a:p>
          <a:p>
            <a:r>
              <a:rPr lang="en-GB" sz="2000" dirty="0"/>
              <a:t> </a:t>
            </a:r>
          </a:p>
          <a:p>
            <a:r>
              <a:rPr lang="en-GB" sz="2000" dirty="0"/>
              <a:t>Single XML file is in common use but the Composite Project type may be a better choice going forward because it breaks down the file in to the various parts, e.g. test suite folder, test case per file, Stub folder etc.  And the finer granularity will mean less merge conflicts.  Need to know which artefacts to add to </a:t>
            </a:r>
            <a:r>
              <a:rPr lang="en-GB" sz="2000" dirty="0" err="1"/>
              <a:t>RTC</a:t>
            </a:r>
            <a:r>
              <a:rPr lang="en-GB" sz="2000" dirty="0"/>
              <a:t>.</a:t>
            </a:r>
          </a:p>
          <a:p>
            <a:endParaRPr lang="en-GB" sz="2000" dirty="0"/>
          </a:p>
          <a:p>
            <a:r>
              <a:rPr lang="en-GB" sz="2000" dirty="0"/>
              <a:t>At last check </a:t>
            </a:r>
            <a:r>
              <a:rPr lang="en-GB" sz="2000" dirty="0" err="1"/>
              <a:t>POC</a:t>
            </a:r>
            <a:r>
              <a:rPr lang="en-GB" sz="2000" dirty="0"/>
              <a:t> was not completed.</a:t>
            </a:r>
          </a:p>
        </p:txBody>
      </p:sp>
      <p:sp>
        <p:nvSpPr>
          <p:cNvPr id="3" name="TextBox 2">
            <a:extLst>
              <a:ext uri="{FF2B5EF4-FFF2-40B4-BE49-F238E27FC236}">
                <a16:creationId xmlns:a16="http://schemas.microsoft.com/office/drawing/2014/main" id="{F1603CE1-1236-4EE6-94CD-0CBF54D62978}"/>
              </a:ext>
            </a:extLst>
          </p:cNvPr>
          <p:cNvSpPr txBox="1"/>
          <p:nvPr/>
        </p:nvSpPr>
        <p:spPr>
          <a:xfrm>
            <a:off x="6517285" y="1218935"/>
            <a:ext cx="338554" cy="461665"/>
          </a:xfrm>
          <a:prstGeom prst="rect">
            <a:avLst/>
          </a:prstGeom>
          <a:noFill/>
        </p:spPr>
        <p:txBody>
          <a:bodyPr wrap="none" rtlCol="0">
            <a:spAutoFit/>
          </a:bodyPr>
          <a:lstStyle/>
          <a:p>
            <a:r>
              <a:rPr lang="en-GB" sz="2400" dirty="0"/>
              <a:t>*</a:t>
            </a:r>
          </a:p>
        </p:txBody>
      </p:sp>
      <p:sp>
        <p:nvSpPr>
          <p:cNvPr id="72" name="TextBox 71">
            <a:extLst>
              <a:ext uri="{FF2B5EF4-FFF2-40B4-BE49-F238E27FC236}">
                <a16:creationId xmlns:a16="http://schemas.microsoft.com/office/drawing/2014/main" id="{E3A0739F-84D7-483F-BD0F-48C07D1EFD79}"/>
              </a:ext>
            </a:extLst>
          </p:cNvPr>
          <p:cNvSpPr txBox="1"/>
          <p:nvPr/>
        </p:nvSpPr>
        <p:spPr>
          <a:xfrm>
            <a:off x="9760093" y="1067773"/>
            <a:ext cx="300082" cy="461665"/>
          </a:xfrm>
          <a:prstGeom prst="rect">
            <a:avLst/>
          </a:prstGeom>
          <a:noFill/>
        </p:spPr>
        <p:txBody>
          <a:bodyPr wrap="square" rtlCol="0">
            <a:spAutoFit/>
          </a:bodyPr>
          <a:lstStyle/>
          <a:p>
            <a:r>
              <a:rPr lang="en-GB" sz="2400" dirty="0"/>
              <a:t>^</a:t>
            </a:r>
          </a:p>
        </p:txBody>
      </p:sp>
      <p:sp>
        <p:nvSpPr>
          <p:cNvPr id="73" name="TextBox 72">
            <a:extLst>
              <a:ext uri="{FF2B5EF4-FFF2-40B4-BE49-F238E27FC236}">
                <a16:creationId xmlns:a16="http://schemas.microsoft.com/office/drawing/2014/main" id="{FC6990F1-FB96-4A9B-A413-AC152765B6CF}"/>
              </a:ext>
            </a:extLst>
          </p:cNvPr>
          <p:cNvSpPr txBox="1"/>
          <p:nvPr/>
        </p:nvSpPr>
        <p:spPr>
          <a:xfrm>
            <a:off x="3383874" y="2754986"/>
            <a:ext cx="1852110" cy="369332"/>
          </a:xfrm>
          <a:prstGeom prst="rect">
            <a:avLst/>
          </a:prstGeom>
          <a:noFill/>
        </p:spPr>
        <p:txBody>
          <a:bodyPr wrap="none" rtlCol="0">
            <a:spAutoFit/>
          </a:bodyPr>
          <a:lstStyle/>
          <a:p>
            <a:r>
              <a:rPr lang="en-GB" b="1" dirty="0"/>
              <a:t>Test Project XXXX</a:t>
            </a:r>
          </a:p>
        </p:txBody>
      </p:sp>
      <p:sp>
        <p:nvSpPr>
          <p:cNvPr id="74" name="Rectangle 73">
            <a:extLst>
              <a:ext uri="{FF2B5EF4-FFF2-40B4-BE49-F238E27FC236}">
                <a16:creationId xmlns:a16="http://schemas.microsoft.com/office/drawing/2014/main" id="{906E9C14-DBBD-400C-9EDE-222A36C3F516}"/>
              </a:ext>
            </a:extLst>
          </p:cNvPr>
          <p:cNvSpPr/>
          <p:nvPr/>
        </p:nvSpPr>
        <p:spPr>
          <a:xfrm>
            <a:off x="128114" y="3435832"/>
            <a:ext cx="11599429" cy="3422168"/>
          </a:xfrm>
          <a:prstGeom prst="rect">
            <a:avLst/>
          </a:prstGeom>
          <a:noFill/>
          <a:ln w="57150">
            <a:solidFill>
              <a:srgbClr val="00B050"/>
            </a:solidFill>
            <a:prstDash val="sys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cxnSp>
        <p:nvCxnSpPr>
          <p:cNvPr id="75" name="Straight Connector 74">
            <a:extLst>
              <a:ext uri="{FF2B5EF4-FFF2-40B4-BE49-F238E27FC236}">
                <a16:creationId xmlns:a16="http://schemas.microsoft.com/office/drawing/2014/main" id="{BB052DF0-F835-4D39-9345-E1C92897BEBF}"/>
              </a:ext>
            </a:extLst>
          </p:cNvPr>
          <p:cNvCxnSpPr>
            <a:cxnSpLocks/>
            <a:stCxn id="77" idx="2"/>
          </p:cNvCxnSpPr>
          <p:nvPr/>
        </p:nvCxnSpPr>
        <p:spPr>
          <a:xfrm flipH="1">
            <a:off x="128116" y="2972107"/>
            <a:ext cx="3073922" cy="463724"/>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1BC0C770-A411-41A4-B960-5FE3012B77E5}"/>
              </a:ext>
            </a:extLst>
          </p:cNvPr>
          <p:cNvCxnSpPr>
            <a:cxnSpLocks/>
            <a:endCxn id="77" idx="6"/>
          </p:cNvCxnSpPr>
          <p:nvPr/>
        </p:nvCxnSpPr>
        <p:spPr>
          <a:xfrm flipH="1" flipV="1">
            <a:off x="5258401" y="2972107"/>
            <a:ext cx="6469142" cy="463724"/>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sp>
        <p:nvSpPr>
          <p:cNvPr id="77" name="Oval 76">
            <a:extLst>
              <a:ext uri="{FF2B5EF4-FFF2-40B4-BE49-F238E27FC236}">
                <a16:creationId xmlns:a16="http://schemas.microsoft.com/office/drawing/2014/main" id="{4D469449-AFE8-463A-880A-51197E0A3789}"/>
              </a:ext>
            </a:extLst>
          </p:cNvPr>
          <p:cNvSpPr/>
          <p:nvPr/>
        </p:nvSpPr>
        <p:spPr>
          <a:xfrm>
            <a:off x="3202038" y="2595383"/>
            <a:ext cx="2056363" cy="753448"/>
          </a:xfrm>
          <a:prstGeom prst="ellipse">
            <a:avLst/>
          </a:prstGeom>
          <a:noFill/>
          <a:ln w="38100">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nvGrpSpPr>
          <p:cNvPr id="15" name="Group 14">
            <a:extLst>
              <a:ext uri="{FF2B5EF4-FFF2-40B4-BE49-F238E27FC236}">
                <a16:creationId xmlns:a16="http://schemas.microsoft.com/office/drawing/2014/main" id="{11CE03CF-8AE9-44C7-83C2-B18981A0D9E0}"/>
              </a:ext>
            </a:extLst>
          </p:cNvPr>
          <p:cNvGrpSpPr/>
          <p:nvPr/>
        </p:nvGrpSpPr>
        <p:grpSpPr>
          <a:xfrm>
            <a:off x="9774906" y="2664380"/>
            <a:ext cx="835416" cy="572801"/>
            <a:chOff x="10354917" y="4488917"/>
            <a:chExt cx="1325218" cy="887896"/>
          </a:xfrm>
        </p:grpSpPr>
        <p:sp>
          <p:nvSpPr>
            <p:cNvPr id="79" name="Rectangle: Folded Corner 78">
              <a:extLst>
                <a:ext uri="{FF2B5EF4-FFF2-40B4-BE49-F238E27FC236}">
                  <a16:creationId xmlns:a16="http://schemas.microsoft.com/office/drawing/2014/main" id="{25AB148E-A627-41D1-82F6-D91345ED130B}"/>
                </a:ext>
              </a:extLst>
            </p:cNvPr>
            <p:cNvSpPr/>
            <p:nvPr/>
          </p:nvSpPr>
          <p:spPr>
            <a:xfrm>
              <a:off x="10354917" y="4488917"/>
              <a:ext cx="1020418" cy="583096"/>
            </a:xfrm>
            <a:prstGeom prst="foldedCorner">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80" name="Rectangle: Folded Corner 79">
              <a:extLst>
                <a:ext uri="{FF2B5EF4-FFF2-40B4-BE49-F238E27FC236}">
                  <a16:creationId xmlns:a16="http://schemas.microsoft.com/office/drawing/2014/main" id="{8B6DB08E-0555-4271-811B-F69A5F37B9D7}"/>
                </a:ext>
              </a:extLst>
            </p:cNvPr>
            <p:cNvSpPr/>
            <p:nvPr/>
          </p:nvSpPr>
          <p:spPr>
            <a:xfrm>
              <a:off x="10507317" y="4641317"/>
              <a:ext cx="1020418" cy="583096"/>
            </a:xfrm>
            <a:prstGeom prst="foldedCorner">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81" name="Rectangle: Folded Corner 80">
              <a:extLst>
                <a:ext uri="{FF2B5EF4-FFF2-40B4-BE49-F238E27FC236}">
                  <a16:creationId xmlns:a16="http://schemas.microsoft.com/office/drawing/2014/main" id="{7BB6EA86-E9EA-4990-9759-14A440980E6E}"/>
                </a:ext>
              </a:extLst>
            </p:cNvPr>
            <p:cNvSpPr/>
            <p:nvPr/>
          </p:nvSpPr>
          <p:spPr>
            <a:xfrm>
              <a:off x="10659717" y="4793717"/>
              <a:ext cx="1020418" cy="583096"/>
            </a:xfrm>
            <a:prstGeom prst="foldedCorner">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grpSp>
      <p:grpSp>
        <p:nvGrpSpPr>
          <p:cNvPr id="54" name="Group 53">
            <a:extLst>
              <a:ext uri="{FF2B5EF4-FFF2-40B4-BE49-F238E27FC236}">
                <a16:creationId xmlns:a16="http://schemas.microsoft.com/office/drawing/2014/main" id="{F98C0C9A-E76B-41E9-9E59-138F4CB1AAF2}"/>
              </a:ext>
            </a:extLst>
          </p:cNvPr>
          <p:cNvGrpSpPr/>
          <p:nvPr/>
        </p:nvGrpSpPr>
        <p:grpSpPr>
          <a:xfrm>
            <a:off x="1148976" y="3527364"/>
            <a:ext cx="1562582" cy="953381"/>
            <a:chOff x="1545431" y="3404959"/>
            <a:chExt cx="1562582" cy="953381"/>
          </a:xfrm>
        </p:grpSpPr>
        <p:grpSp>
          <p:nvGrpSpPr>
            <p:cNvPr id="60" name="Group 59">
              <a:extLst>
                <a:ext uri="{FF2B5EF4-FFF2-40B4-BE49-F238E27FC236}">
                  <a16:creationId xmlns:a16="http://schemas.microsoft.com/office/drawing/2014/main" id="{C76544FC-F6DD-4460-B4AA-15D9E4BE969E}"/>
                </a:ext>
              </a:extLst>
            </p:cNvPr>
            <p:cNvGrpSpPr/>
            <p:nvPr/>
          </p:nvGrpSpPr>
          <p:grpSpPr>
            <a:xfrm>
              <a:off x="1545431" y="3675079"/>
              <a:ext cx="1407000" cy="683261"/>
              <a:chOff x="7860138" y="4241483"/>
              <a:chExt cx="583598" cy="800969"/>
            </a:xfrm>
          </p:grpSpPr>
          <p:sp>
            <p:nvSpPr>
              <p:cNvPr id="69" name="Rectangle: Single Corner Snipped 68">
                <a:extLst>
                  <a:ext uri="{FF2B5EF4-FFF2-40B4-BE49-F238E27FC236}">
                    <a16:creationId xmlns:a16="http://schemas.microsoft.com/office/drawing/2014/main" id="{31564D53-CFF6-410B-9A6B-AD61FE48BE49}"/>
                  </a:ext>
                </a:extLst>
              </p:cNvPr>
              <p:cNvSpPr/>
              <p:nvPr/>
            </p:nvSpPr>
            <p:spPr>
              <a:xfrm>
                <a:off x="7884406" y="4300330"/>
                <a:ext cx="559330" cy="742122"/>
              </a:xfrm>
              <a:prstGeom prst="snip1Rect">
                <a:avLst/>
              </a:prstGeom>
              <a:ln>
                <a:solidFill>
                  <a:schemeClr val="tx2"/>
                </a:solidFill>
                <a:prstDash val="solid"/>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
            <p:nvSpPr>
              <p:cNvPr id="70" name="TextBox 69">
                <a:extLst>
                  <a:ext uri="{FF2B5EF4-FFF2-40B4-BE49-F238E27FC236}">
                    <a16:creationId xmlns:a16="http://schemas.microsoft.com/office/drawing/2014/main" id="{DEA4847B-7412-465F-87C7-48B4581C8E0D}"/>
                  </a:ext>
                </a:extLst>
              </p:cNvPr>
              <p:cNvSpPr txBox="1"/>
              <p:nvPr/>
            </p:nvSpPr>
            <p:spPr>
              <a:xfrm>
                <a:off x="7860139" y="4241483"/>
                <a:ext cx="522121" cy="757677"/>
              </a:xfrm>
              <a:prstGeom prst="rect">
                <a:avLst/>
              </a:prstGeom>
              <a:noFill/>
              <a:ln>
                <a:noFill/>
                <a:prstDash val="solid"/>
              </a:ln>
            </p:spPr>
            <p:txBody>
              <a:bodyPr wrap="square" rtlCol="0">
                <a:spAutoFit/>
              </a:bodyPr>
              <a:lstStyle/>
              <a:p>
                <a:r>
                  <a:rPr lang="en-GB" dirty="0"/>
                  <a:t>---------------</a:t>
                </a:r>
              </a:p>
              <a:p>
                <a:r>
                  <a:rPr lang="en-GB" dirty="0"/>
                  <a:t>---------------</a:t>
                </a:r>
              </a:p>
            </p:txBody>
          </p:sp>
        </p:grpSp>
        <p:sp>
          <p:nvSpPr>
            <p:cNvPr id="68" name="TextBox 67">
              <a:extLst>
                <a:ext uri="{FF2B5EF4-FFF2-40B4-BE49-F238E27FC236}">
                  <a16:creationId xmlns:a16="http://schemas.microsoft.com/office/drawing/2014/main" id="{E0FAD72A-B6B9-4FC8-B1CB-6360DFE10629}"/>
                </a:ext>
              </a:extLst>
            </p:cNvPr>
            <p:cNvSpPr txBox="1"/>
            <p:nvPr/>
          </p:nvSpPr>
          <p:spPr>
            <a:xfrm>
              <a:off x="1552779" y="3404959"/>
              <a:ext cx="1555234" cy="369332"/>
            </a:xfrm>
            <a:prstGeom prst="rect">
              <a:avLst/>
            </a:prstGeom>
            <a:noFill/>
          </p:spPr>
          <p:txBody>
            <a:bodyPr wrap="none" rtlCol="0">
              <a:spAutoFit/>
            </a:bodyPr>
            <a:lstStyle/>
            <a:p>
              <a:r>
                <a:rPr lang="en-GB" dirty="0"/>
                <a:t>Single XML file</a:t>
              </a:r>
            </a:p>
          </p:txBody>
        </p:sp>
      </p:grpSp>
      <p:sp>
        <p:nvSpPr>
          <p:cNvPr id="86" name="TextBox 85">
            <a:extLst>
              <a:ext uri="{FF2B5EF4-FFF2-40B4-BE49-F238E27FC236}">
                <a16:creationId xmlns:a16="http://schemas.microsoft.com/office/drawing/2014/main" id="{5C2EEEEB-1830-4A0F-855E-E50C04D77915}"/>
              </a:ext>
            </a:extLst>
          </p:cNvPr>
          <p:cNvSpPr txBox="1"/>
          <p:nvPr/>
        </p:nvSpPr>
        <p:spPr>
          <a:xfrm>
            <a:off x="1361396" y="4759620"/>
            <a:ext cx="461986" cy="369332"/>
          </a:xfrm>
          <a:prstGeom prst="rect">
            <a:avLst/>
          </a:prstGeom>
          <a:noFill/>
        </p:spPr>
        <p:txBody>
          <a:bodyPr wrap="none" rtlCol="0">
            <a:spAutoFit/>
          </a:bodyPr>
          <a:lstStyle/>
          <a:p>
            <a:r>
              <a:rPr lang="en-GB" dirty="0"/>
              <a:t>OR</a:t>
            </a:r>
          </a:p>
        </p:txBody>
      </p:sp>
      <p:grpSp>
        <p:nvGrpSpPr>
          <p:cNvPr id="10" name="Group 9">
            <a:extLst>
              <a:ext uri="{FF2B5EF4-FFF2-40B4-BE49-F238E27FC236}">
                <a16:creationId xmlns:a16="http://schemas.microsoft.com/office/drawing/2014/main" id="{177BCC50-1B89-4783-8F13-E1CE08F70AF1}"/>
              </a:ext>
            </a:extLst>
          </p:cNvPr>
          <p:cNvGrpSpPr/>
          <p:nvPr/>
        </p:nvGrpSpPr>
        <p:grpSpPr>
          <a:xfrm>
            <a:off x="1250460" y="5050379"/>
            <a:ext cx="1000496" cy="1728343"/>
            <a:chOff x="1358224" y="680210"/>
            <a:chExt cx="1000496" cy="1728343"/>
          </a:xfrm>
        </p:grpSpPr>
        <p:cxnSp>
          <p:nvCxnSpPr>
            <p:cNvPr id="7" name="Straight Connector 6">
              <a:extLst>
                <a:ext uri="{FF2B5EF4-FFF2-40B4-BE49-F238E27FC236}">
                  <a16:creationId xmlns:a16="http://schemas.microsoft.com/office/drawing/2014/main" id="{A9D82C5C-B6E8-4603-8394-3B236E3E9D68}"/>
                </a:ext>
              </a:extLst>
            </p:cNvPr>
            <p:cNvCxnSpPr>
              <a:cxnSpLocks/>
            </p:cNvCxnSpPr>
            <p:nvPr/>
          </p:nvCxnSpPr>
          <p:spPr>
            <a:xfrm flipH="1">
              <a:off x="1358224" y="680210"/>
              <a:ext cx="3172" cy="1448174"/>
            </a:xfrm>
            <a:prstGeom prst="line">
              <a:avLst/>
            </a:prstGeom>
          </p:spPr>
          <p:style>
            <a:lnRef idx="2">
              <a:schemeClr val="accent1"/>
            </a:lnRef>
            <a:fillRef idx="0">
              <a:schemeClr val="accent1"/>
            </a:fillRef>
            <a:effectRef idx="1">
              <a:schemeClr val="accent1"/>
            </a:effectRef>
            <a:fontRef idx="minor">
              <a:schemeClr val="tx1"/>
            </a:fontRef>
          </p:style>
        </p:cxnSp>
        <p:cxnSp>
          <p:nvCxnSpPr>
            <p:cNvPr id="88" name="Straight Connector 87">
              <a:extLst>
                <a:ext uri="{FF2B5EF4-FFF2-40B4-BE49-F238E27FC236}">
                  <a16:creationId xmlns:a16="http://schemas.microsoft.com/office/drawing/2014/main" id="{051EF270-C914-4527-A81B-8CDAD6DD2DA1}"/>
                </a:ext>
              </a:extLst>
            </p:cNvPr>
            <p:cNvCxnSpPr>
              <a:cxnSpLocks/>
            </p:cNvCxnSpPr>
            <p:nvPr/>
          </p:nvCxnSpPr>
          <p:spPr>
            <a:xfrm flipH="1">
              <a:off x="1358225" y="1081425"/>
              <a:ext cx="420145"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90" name="Straight Connector 89">
              <a:extLst>
                <a:ext uri="{FF2B5EF4-FFF2-40B4-BE49-F238E27FC236}">
                  <a16:creationId xmlns:a16="http://schemas.microsoft.com/office/drawing/2014/main" id="{FB173CB1-C10D-4344-BABA-6F3A469CED1D}"/>
                </a:ext>
              </a:extLst>
            </p:cNvPr>
            <p:cNvCxnSpPr>
              <a:cxnSpLocks/>
            </p:cNvCxnSpPr>
            <p:nvPr/>
          </p:nvCxnSpPr>
          <p:spPr>
            <a:xfrm flipH="1">
              <a:off x="1382316" y="2128384"/>
              <a:ext cx="420145"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91" name="Straight Connector 90">
              <a:extLst>
                <a:ext uri="{FF2B5EF4-FFF2-40B4-BE49-F238E27FC236}">
                  <a16:creationId xmlns:a16="http://schemas.microsoft.com/office/drawing/2014/main" id="{7E7DF0A2-26E7-4CCF-AA45-7DB5F79BE2C0}"/>
                </a:ext>
              </a:extLst>
            </p:cNvPr>
            <p:cNvCxnSpPr>
              <a:cxnSpLocks/>
            </p:cNvCxnSpPr>
            <p:nvPr/>
          </p:nvCxnSpPr>
          <p:spPr>
            <a:xfrm flipH="1">
              <a:off x="1358224" y="1643102"/>
              <a:ext cx="420145" cy="0"/>
            </a:xfrm>
            <a:prstGeom prst="line">
              <a:avLst/>
            </a:prstGeom>
          </p:spPr>
          <p:style>
            <a:lnRef idx="2">
              <a:schemeClr val="accent1"/>
            </a:lnRef>
            <a:fillRef idx="0">
              <a:schemeClr val="accent1"/>
            </a:fillRef>
            <a:effectRef idx="1">
              <a:schemeClr val="accent1"/>
            </a:effectRef>
            <a:fontRef idx="minor">
              <a:schemeClr val="tx1"/>
            </a:fontRef>
          </p:style>
        </p:cxnSp>
        <p:grpSp>
          <p:nvGrpSpPr>
            <p:cNvPr id="93" name="Group 92">
              <a:extLst>
                <a:ext uri="{FF2B5EF4-FFF2-40B4-BE49-F238E27FC236}">
                  <a16:creationId xmlns:a16="http://schemas.microsoft.com/office/drawing/2014/main" id="{324521F5-91F3-4CC4-AD74-049E46D99035}"/>
                </a:ext>
              </a:extLst>
            </p:cNvPr>
            <p:cNvGrpSpPr/>
            <p:nvPr/>
          </p:nvGrpSpPr>
          <p:grpSpPr>
            <a:xfrm>
              <a:off x="1838797" y="905793"/>
              <a:ext cx="358041" cy="385980"/>
              <a:chOff x="7860139" y="4241483"/>
              <a:chExt cx="583597" cy="800969"/>
            </a:xfrm>
          </p:grpSpPr>
          <p:sp>
            <p:nvSpPr>
              <p:cNvPr id="95" name="Rectangle: Single Corner Snipped 94">
                <a:extLst>
                  <a:ext uri="{FF2B5EF4-FFF2-40B4-BE49-F238E27FC236}">
                    <a16:creationId xmlns:a16="http://schemas.microsoft.com/office/drawing/2014/main" id="{19A070A7-D0AD-4251-9AFA-C1F5975F7B49}"/>
                  </a:ext>
                </a:extLst>
              </p:cNvPr>
              <p:cNvSpPr/>
              <p:nvPr/>
            </p:nvSpPr>
            <p:spPr>
              <a:xfrm>
                <a:off x="7884406" y="4300330"/>
                <a:ext cx="559330" cy="742122"/>
              </a:xfrm>
              <a:prstGeom prst="snip1Rect">
                <a:avLst/>
              </a:prstGeom>
              <a:ln>
                <a:solidFill>
                  <a:schemeClr val="tx2"/>
                </a:solidFill>
                <a:prstDash val="solid"/>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
            <p:nvSpPr>
              <p:cNvPr id="96" name="TextBox 95">
                <a:extLst>
                  <a:ext uri="{FF2B5EF4-FFF2-40B4-BE49-F238E27FC236}">
                    <a16:creationId xmlns:a16="http://schemas.microsoft.com/office/drawing/2014/main" id="{B2038BC2-969C-40CF-8F39-84C495F3DD7C}"/>
                  </a:ext>
                </a:extLst>
              </p:cNvPr>
              <p:cNvSpPr txBox="1"/>
              <p:nvPr/>
            </p:nvSpPr>
            <p:spPr>
              <a:xfrm>
                <a:off x="7860139" y="4241483"/>
                <a:ext cx="522121" cy="766422"/>
              </a:xfrm>
              <a:prstGeom prst="rect">
                <a:avLst/>
              </a:prstGeom>
              <a:noFill/>
              <a:ln>
                <a:noFill/>
                <a:prstDash val="solid"/>
              </a:ln>
            </p:spPr>
            <p:txBody>
              <a:bodyPr wrap="square" rtlCol="0">
                <a:spAutoFit/>
              </a:bodyPr>
              <a:lstStyle/>
              <a:p>
                <a:r>
                  <a:rPr lang="en-GB" dirty="0"/>
                  <a:t>-</a:t>
                </a:r>
              </a:p>
            </p:txBody>
          </p:sp>
        </p:grpSp>
        <p:grpSp>
          <p:nvGrpSpPr>
            <p:cNvPr id="97" name="Group 96">
              <a:extLst>
                <a:ext uri="{FF2B5EF4-FFF2-40B4-BE49-F238E27FC236}">
                  <a16:creationId xmlns:a16="http://schemas.microsoft.com/office/drawing/2014/main" id="{34C4947A-DA66-41D7-BD54-D05AAF119DAA}"/>
                </a:ext>
              </a:extLst>
            </p:cNvPr>
            <p:cNvGrpSpPr/>
            <p:nvPr/>
          </p:nvGrpSpPr>
          <p:grpSpPr>
            <a:xfrm>
              <a:off x="1934162" y="986362"/>
              <a:ext cx="358041" cy="385980"/>
              <a:chOff x="7860139" y="4241483"/>
              <a:chExt cx="583597" cy="800969"/>
            </a:xfrm>
          </p:grpSpPr>
          <p:sp>
            <p:nvSpPr>
              <p:cNvPr id="98" name="Rectangle: Single Corner Snipped 97">
                <a:extLst>
                  <a:ext uri="{FF2B5EF4-FFF2-40B4-BE49-F238E27FC236}">
                    <a16:creationId xmlns:a16="http://schemas.microsoft.com/office/drawing/2014/main" id="{85CFC6C5-DF15-40AF-B177-7EADCA4DD7BA}"/>
                  </a:ext>
                </a:extLst>
              </p:cNvPr>
              <p:cNvSpPr/>
              <p:nvPr/>
            </p:nvSpPr>
            <p:spPr>
              <a:xfrm>
                <a:off x="7884406" y="4300330"/>
                <a:ext cx="559330" cy="742122"/>
              </a:xfrm>
              <a:prstGeom prst="snip1Rect">
                <a:avLst/>
              </a:prstGeom>
              <a:ln>
                <a:solidFill>
                  <a:schemeClr val="tx2"/>
                </a:solidFill>
                <a:prstDash val="solid"/>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
            <p:nvSpPr>
              <p:cNvPr id="99" name="TextBox 98">
                <a:extLst>
                  <a:ext uri="{FF2B5EF4-FFF2-40B4-BE49-F238E27FC236}">
                    <a16:creationId xmlns:a16="http://schemas.microsoft.com/office/drawing/2014/main" id="{CD8C274A-C80D-42E9-93DB-92DE4F61999D}"/>
                  </a:ext>
                </a:extLst>
              </p:cNvPr>
              <p:cNvSpPr txBox="1"/>
              <p:nvPr/>
            </p:nvSpPr>
            <p:spPr>
              <a:xfrm>
                <a:off x="7860139" y="4241483"/>
                <a:ext cx="522121" cy="766422"/>
              </a:xfrm>
              <a:prstGeom prst="rect">
                <a:avLst/>
              </a:prstGeom>
              <a:noFill/>
              <a:ln>
                <a:noFill/>
                <a:prstDash val="solid"/>
              </a:ln>
            </p:spPr>
            <p:txBody>
              <a:bodyPr wrap="square" rtlCol="0">
                <a:spAutoFit/>
              </a:bodyPr>
              <a:lstStyle/>
              <a:p>
                <a:r>
                  <a:rPr lang="en-GB" dirty="0"/>
                  <a:t>-</a:t>
                </a:r>
              </a:p>
            </p:txBody>
          </p:sp>
        </p:grpSp>
        <p:grpSp>
          <p:nvGrpSpPr>
            <p:cNvPr id="100" name="Group 99">
              <a:extLst>
                <a:ext uri="{FF2B5EF4-FFF2-40B4-BE49-F238E27FC236}">
                  <a16:creationId xmlns:a16="http://schemas.microsoft.com/office/drawing/2014/main" id="{1FDA8D5E-62BB-46EB-BC8F-6BDD7C9B9C38}"/>
                </a:ext>
              </a:extLst>
            </p:cNvPr>
            <p:cNvGrpSpPr/>
            <p:nvPr/>
          </p:nvGrpSpPr>
          <p:grpSpPr>
            <a:xfrm>
              <a:off x="1991197" y="1058193"/>
              <a:ext cx="358041" cy="385980"/>
              <a:chOff x="7860139" y="4241483"/>
              <a:chExt cx="583597" cy="800969"/>
            </a:xfrm>
          </p:grpSpPr>
          <p:sp>
            <p:nvSpPr>
              <p:cNvPr id="101" name="Rectangle: Single Corner Snipped 100">
                <a:extLst>
                  <a:ext uri="{FF2B5EF4-FFF2-40B4-BE49-F238E27FC236}">
                    <a16:creationId xmlns:a16="http://schemas.microsoft.com/office/drawing/2014/main" id="{B68625ED-B424-43A3-A32F-5B14D640A4D2}"/>
                  </a:ext>
                </a:extLst>
              </p:cNvPr>
              <p:cNvSpPr/>
              <p:nvPr/>
            </p:nvSpPr>
            <p:spPr>
              <a:xfrm>
                <a:off x="7884406" y="4300330"/>
                <a:ext cx="559330" cy="742122"/>
              </a:xfrm>
              <a:prstGeom prst="snip1Rect">
                <a:avLst/>
              </a:prstGeom>
              <a:ln>
                <a:solidFill>
                  <a:schemeClr val="tx2"/>
                </a:solidFill>
                <a:prstDash val="solid"/>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
            <p:nvSpPr>
              <p:cNvPr id="102" name="TextBox 101">
                <a:extLst>
                  <a:ext uri="{FF2B5EF4-FFF2-40B4-BE49-F238E27FC236}">
                    <a16:creationId xmlns:a16="http://schemas.microsoft.com/office/drawing/2014/main" id="{15F1AA91-7B99-4C6D-8F02-0720DFAC12C4}"/>
                  </a:ext>
                </a:extLst>
              </p:cNvPr>
              <p:cNvSpPr txBox="1"/>
              <p:nvPr/>
            </p:nvSpPr>
            <p:spPr>
              <a:xfrm>
                <a:off x="7860139" y="4241483"/>
                <a:ext cx="522121" cy="766422"/>
              </a:xfrm>
              <a:prstGeom prst="rect">
                <a:avLst/>
              </a:prstGeom>
              <a:noFill/>
              <a:ln>
                <a:noFill/>
                <a:prstDash val="solid"/>
              </a:ln>
            </p:spPr>
            <p:txBody>
              <a:bodyPr wrap="square" rtlCol="0">
                <a:spAutoFit/>
              </a:bodyPr>
              <a:lstStyle/>
              <a:p>
                <a:r>
                  <a:rPr lang="en-GB" dirty="0"/>
                  <a:t>-</a:t>
                </a:r>
              </a:p>
            </p:txBody>
          </p:sp>
        </p:grpSp>
        <p:grpSp>
          <p:nvGrpSpPr>
            <p:cNvPr id="103" name="Group 102">
              <a:extLst>
                <a:ext uri="{FF2B5EF4-FFF2-40B4-BE49-F238E27FC236}">
                  <a16:creationId xmlns:a16="http://schemas.microsoft.com/office/drawing/2014/main" id="{26432327-77F9-4D2D-8CA0-D026A72A7868}"/>
                </a:ext>
              </a:extLst>
            </p:cNvPr>
            <p:cNvGrpSpPr/>
            <p:nvPr/>
          </p:nvGrpSpPr>
          <p:grpSpPr>
            <a:xfrm>
              <a:off x="1883387" y="1940187"/>
              <a:ext cx="358041" cy="385980"/>
              <a:chOff x="7860139" y="4241483"/>
              <a:chExt cx="583597" cy="800969"/>
            </a:xfrm>
          </p:grpSpPr>
          <p:sp>
            <p:nvSpPr>
              <p:cNvPr id="104" name="Rectangle: Single Corner Snipped 103">
                <a:extLst>
                  <a:ext uri="{FF2B5EF4-FFF2-40B4-BE49-F238E27FC236}">
                    <a16:creationId xmlns:a16="http://schemas.microsoft.com/office/drawing/2014/main" id="{9F98A91B-5C8B-4CEB-AF45-664679D543EA}"/>
                  </a:ext>
                </a:extLst>
              </p:cNvPr>
              <p:cNvSpPr/>
              <p:nvPr/>
            </p:nvSpPr>
            <p:spPr>
              <a:xfrm>
                <a:off x="7884406" y="4300330"/>
                <a:ext cx="559330" cy="742122"/>
              </a:xfrm>
              <a:prstGeom prst="snip1Rect">
                <a:avLst/>
              </a:prstGeom>
              <a:ln>
                <a:solidFill>
                  <a:schemeClr val="tx2"/>
                </a:solidFill>
                <a:prstDash val="solid"/>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
            <p:nvSpPr>
              <p:cNvPr id="105" name="TextBox 104">
                <a:extLst>
                  <a:ext uri="{FF2B5EF4-FFF2-40B4-BE49-F238E27FC236}">
                    <a16:creationId xmlns:a16="http://schemas.microsoft.com/office/drawing/2014/main" id="{BC754499-6012-49C3-A2EF-BA729556533B}"/>
                  </a:ext>
                </a:extLst>
              </p:cNvPr>
              <p:cNvSpPr txBox="1"/>
              <p:nvPr/>
            </p:nvSpPr>
            <p:spPr>
              <a:xfrm>
                <a:off x="7860139" y="4241483"/>
                <a:ext cx="522121" cy="766422"/>
              </a:xfrm>
              <a:prstGeom prst="rect">
                <a:avLst/>
              </a:prstGeom>
              <a:noFill/>
              <a:ln>
                <a:noFill/>
                <a:prstDash val="solid"/>
              </a:ln>
            </p:spPr>
            <p:txBody>
              <a:bodyPr wrap="square" rtlCol="0">
                <a:spAutoFit/>
              </a:bodyPr>
              <a:lstStyle/>
              <a:p>
                <a:r>
                  <a:rPr lang="en-GB" dirty="0"/>
                  <a:t>-</a:t>
                </a:r>
              </a:p>
            </p:txBody>
          </p:sp>
        </p:grpSp>
        <p:grpSp>
          <p:nvGrpSpPr>
            <p:cNvPr id="106" name="Group 105">
              <a:extLst>
                <a:ext uri="{FF2B5EF4-FFF2-40B4-BE49-F238E27FC236}">
                  <a16:creationId xmlns:a16="http://schemas.microsoft.com/office/drawing/2014/main" id="{E7C39A2D-6FE2-43C5-80B2-E27A1CF3864B}"/>
                </a:ext>
              </a:extLst>
            </p:cNvPr>
            <p:cNvGrpSpPr/>
            <p:nvPr/>
          </p:nvGrpSpPr>
          <p:grpSpPr>
            <a:xfrm>
              <a:off x="2000679" y="2022573"/>
              <a:ext cx="358041" cy="385980"/>
              <a:chOff x="7860139" y="4241483"/>
              <a:chExt cx="583597" cy="800969"/>
            </a:xfrm>
          </p:grpSpPr>
          <p:sp>
            <p:nvSpPr>
              <p:cNvPr id="107" name="Rectangle: Single Corner Snipped 106">
                <a:extLst>
                  <a:ext uri="{FF2B5EF4-FFF2-40B4-BE49-F238E27FC236}">
                    <a16:creationId xmlns:a16="http://schemas.microsoft.com/office/drawing/2014/main" id="{A3FA2994-97ED-46D3-80C3-7C6A6FE4BBD7}"/>
                  </a:ext>
                </a:extLst>
              </p:cNvPr>
              <p:cNvSpPr/>
              <p:nvPr/>
            </p:nvSpPr>
            <p:spPr>
              <a:xfrm>
                <a:off x="7884406" y="4300330"/>
                <a:ext cx="559330" cy="742122"/>
              </a:xfrm>
              <a:prstGeom prst="snip1Rect">
                <a:avLst/>
              </a:prstGeom>
              <a:ln>
                <a:solidFill>
                  <a:schemeClr val="tx2"/>
                </a:solidFill>
                <a:prstDash val="solid"/>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
            <p:nvSpPr>
              <p:cNvPr id="108" name="TextBox 107">
                <a:extLst>
                  <a:ext uri="{FF2B5EF4-FFF2-40B4-BE49-F238E27FC236}">
                    <a16:creationId xmlns:a16="http://schemas.microsoft.com/office/drawing/2014/main" id="{8CC1EFA1-A7EB-4C3B-B1A4-9331F1D43D87}"/>
                  </a:ext>
                </a:extLst>
              </p:cNvPr>
              <p:cNvSpPr txBox="1"/>
              <p:nvPr/>
            </p:nvSpPr>
            <p:spPr>
              <a:xfrm>
                <a:off x="7860139" y="4241483"/>
                <a:ext cx="522121" cy="766422"/>
              </a:xfrm>
              <a:prstGeom prst="rect">
                <a:avLst/>
              </a:prstGeom>
              <a:noFill/>
              <a:ln>
                <a:noFill/>
                <a:prstDash val="solid"/>
              </a:ln>
            </p:spPr>
            <p:txBody>
              <a:bodyPr wrap="square" rtlCol="0">
                <a:spAutoFit/>
              </a:bodyPr>
              <a:lstStyle/>
              <a:p>
                <a:r>
                  <a:rPr lang="en-GB" dirty="0"/>
                  <a:t>-</a:t>
                </a:r>
              </a:p>
            </p:txBody>
          </p:sp>
        </p:grpSp>
        <p:grpSp>
          <p:nvGrpSpPr>
            <p:cNvPr id="109" name="Group 108">
              <a:extLst>
                <a:ext uri="{FF2B5EF4-FFF2-40B4-BE49-F238E27FC236}">
                  <a16:creationId xmlns:a16="http://schemas.microsoft.com/office/drawing/2014/main" id="{D935E17C-5597-4265-9A1B-9F0C757FF5E4}"/>
                </a:ext>
              </a:extLst>
            </p:cNvPr>
            <p:cNvGrpSpPr/>
            <p:nvPr/>
          </p:nvGrpSpPr>
          <p:grpSpPr>
            <a:xfrm>
              <a:off x="1864107" y="1483023"/>
              <a:ext cx="358041" cy="385980"/>
              <a:chOff x="7860139" y="4241483"/>
              <a:chExt cx="583597" cy="800969"/>
            </a:xfrm>
          </p:grpSpPr>
          <p:sp>
            <p:nvSpPr>
              <p:cNvPr id="110" name="Rectangle: Single Corner Snipped 109">
                <a:extLst>
                  <a:ext uri="{FF2B5EF4-FFF2-40B4-BE49-F238E27FC236}">
                    <a16:creationId xmlns:a16="http://schemas.microsoft.com/office/drawing/2014/main" id="{B556151D-173C-4068-9955-8BF068C5915E}"/>
                  </a:ext>
                </a:extLst>
              </p:cNvPr>
              <p:cNvSpPr/>
              <p:nvPr/>
            </p:nvSpPr>
            <p:spPr>
              <a:xfrm>
                <a:off x="7884406" y="4300330"/>
                <a:ext cx="559330" cy="742122"/>
              </a:xfrm>
              <a:prstGeom prst="snip1Rect">
                <a:avLst/>
              </a:prstGeom>
              <a:ln>
                <a:solidFill>
                  <a:schemeClr val="tx2"/>
                </a:solidFill>
                <a:prstDash val="solid"/>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
            <p:nvSpPr>
              <p:cNvPr id="111" name="TextBox 110">
                <a:extLst>
                  <a:ext uri="{FF2B5EF4-FFF2-40B4-BE49-F238E27FC236}">
                    <a16:creationId xmlns:a16="http://schemas.microsoft.com/office/drawing/2014/main" id="{00990BFA-43E6-4752-8E69-61EFC5779FF5}"/>
                  </a:ext>
                </a:extLst>
              </p:cNvPr>
              <p:cNvSpPr txBox="1"/>
              <p:nvPr/>
            </p:nvSpPr>
            <p:spPr>
              <a:xfrm>
                <a:off x="7860139" y="4241483"/>
                <a:ext cx="522121" cy="766422"/>
              </a:xfrm>
              <a:prstGeom prst="rect">
                <a:avLst/>
              </a:prstGeom>
              <a:noFill/>
              <a:ln>
                <a:noFill/>
                <a:prstDash val="solid"/>
              </a:ln>
            </p:spPr>
            <p:txBody>
              <a:bodyPr wrap="square" rtlCol="0">
                <a:spAutoFit/>
              </a:bodyPr>
              <a:lstStyle/>
              <a:p>
                <a:r>
                  <a:rPr lang="en-GB" dirty="0"/>
                  <a:t>-</a:t>
                </a:r>
              </a:p>
            </p:txBody>
          </p:sp>
        </p:grpSp>
      </p:grpSp>
    </p:spTree>
    <p:extLst>
      <p:ext uri="{BB962C8B-B14F-4D97-AF65-F5344CB8AC3E}">
        <p14:creationId xmlns:p14="http://schemas.microsoft.com/office/powerpoint/2010/main" val="32665031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extBox 162">
            <a:extLst>
              <a:ext uri="{FF2B5EF4-FFF2-40B4-BE49-F238E27FC236}">
                <a16:creationId xmlns:a16="http://schemas.microsoft.com/office/drawing/2014/main" id="{BC7C2891-1E72-4C55-89AC-3E122796EBEF}"/>
              </a:ext>
            </a:extLst>
          </p:cNvPr>
          <p:cNvSpPr txBox="1"/>
          <p:nvPr/>
        </p:nvSpPr>
        <p:spPr>
          <a:xfrm>
            <a:off x="3383874" y="-27676"/>
            <a:ext cx="8446175" cy="707886"/>
          </a:xfrm>
          <a:prstGeom prst="rect">
            <a:avLst/>
          </a:prstGeom>
          <a:noFill/>
        </p:spPr>
        <p:txBody>
          <a:bodyPr wrap="square" rtlCol="0">
            <a:spAutoFit/>
          </a:bodyPr>
          <a:lstStyle/>
          <a:p>
            <a:r>
              <a:rPr lang="en-GB" sz="4000" b="1" spc="-1" dirty="0" err="1">
                <a:solidFill>
                  <a:schemeClr val="bg2"/>
                </a:solidFill>
                <a:uFill>
                  <a:solidFill>
                    <a:srgbClr val="FFFFFF"/>
                  </a:solidFill>
                </a:uFill>
                <a:latin typeface="IBM Plex Sans SemiBold"/>
                <a:cs typeface="NBS Medium"/>
              </a:rPr>
              <a:t>ReadyAPI</a:t>
            </a:r>
            <a:r>
              <a:rPr lang="en-GB" sz="4000" b="1" spc="-1" dirty="0">
                <a:solidFill>
                  <a:schemeClr val="bg2"/>
                </a:solidFill>
                <a:uFill>
                  <a:solidFill>
                    <a:srgbClr val="FFFFFF"/>
                  </a:solidFill>
                </a:uFill>
                <a:latin typeface="IBM Plex Sans SemiBold"/>
                <a:cs typeface="NBS Medium"/>
              </a:rPr>
              <a:t>! Test Project Type Decision</a:t>
            </a:r>
          </a:p>
        </p:txBody>
      </p:sp>
      <p:grpSp>
        <p:nvGrpSpPr>
          <p:cNvPr id="29" name="Group 28">
            <a:extLst>
              <a:ext uri="{FF2B5EF4-FFF2-40B4-BE49-F238E27FC236}">
                <a16:creationId xmlns:a16="http://schemas.microsoft.com/office/drawing/2014/main" id="{5654C8FE-4258-45DF-8590-268F5C3C4304}"/>
              </a:ext>
            </a:extLst>
          </p:cNvPr>
          <p:cNvGrpSpPr/>
          <p:nvPr/>
        </p:nvGrpSpPr>
        <p:grpSpPr>
          <a:xfrm>
            <a:off x="8556585" y="810826"/>
            <a:ext cx="2654755" cy="2495870"/>
            <a:chOff x="6356723" y="3295331"/>
            <a:chExt cx="2654755" cy="2495870"/>
          </a:xfrm>
        </p:grpSpPr>
        <p:sp>
          <p:nvSpPr>
            <p:cNvPr id="31" name="Rectangle 30">
              <a:extLst>
                <a:ext uri="{FF2B5EF4-FFF2-40B4-BE49-F238E27FC236}">
                  <a16:creationId xmlns:a16="http://schemas.microsoft.com/office/drawing/2014/main" id="{537680A5-927E-4EC7-9769-14DE1F43B47D}"/>
                </a:ext>
              </a:extLst>
            </p:cNvPr>
            <p:cNvSpPr/>
            <p:nvPr/>
          </p:nvSpPr>
          <p:spPr>
            <a:xfrm>
              <a:off x="6356723" y="3332329"/>
              <a:ext cx="2654755" cy="2458872"/>
            </a:xfrm>
            <a:prstGeom prst="rect">
              <a:avLst/>
            </a:prstGeom>
            <a:ln>
              <a:solidFill>
                <a:schemeClr val="accent6"/>
              </a:solidFill>
              <a:prstDash val="sysDot"/>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
          <p:nvSpPr>
            <p:cNvPr id="32" name="Isosceles Triangle 31">
              <a:extLst>
                <a:ext uri="{FF2B5EF4-FFF2-40B4-BE49-F238E27FC236}">
                  <a16:creationId xmlns:a16="http://schemas.microsoft.com/office/drawing/2014/main" id="{31769B47-2B60-4361-B44C-079796EEA0F1}"/>
                </a:ext>
              </a:extLst>
            </p:cNvPr>
            <p:cNvSpPr/>
            <p:nvPr/>
          </p:nvSpPr>
          <p:spPr>
            <a:xfrm>
              <a:off x="6752327" y="3994171"/>
              <a:ext cx="1892530" cy="1384634"/>
            </a:xfrm>
            <a:prstGeom prst="triangle">
              <a:avLst/>
            </a:prstGeom>
            <a:solidFill>
              <a:schemeClr val="bg1"/>
            </a:solidFill>
            <a:ln>
              <a:solidFill>
                <a:schemeClr val="accent6"/>
              </a:solidFill>
              <a:prstDash val="sys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33" name="TextBox 32">
              <a:extLst>
                <a:ext uri="{FF2B5EF4-FFF2-40B4-BE49-F238E27FC236}">
                  <a16:creationId xmlns:a16="http://schemas.microsoft.com/office/drawing/2014/main" id="{6D8F5E22-CFE2-4EFD-B30F-0591B150E7D7}"/>
                </a:ext>
              </a:extLst>
            </p:cNvPr>
            <p:cNvSpPr txBox="1"/>
            <p:nvPr/>
          </p:nvSpPr>
          <p:spPr>
            <a:xfrm>
              <a:off x="6374497" y="3295331"/>
              <a:ext cx="1448561" cy="400110"/>
            </a:xfrm>
            <a:prstGeom prst="rect">
              <a:avLst/>
            </a:prstGeom>
            <a:noFill/>
          </p:spPr>
          <p:txBody>
            <a:bodyPr wrap="square" rtlCol="0">
              <a:spAutoFit/>
            </a:bodyPr>
            <a:lstStyle/>
            <a:p>
              <a:r>
                <a:rPr lang="en-GB" sz="2000" b="1" spc="-1" dirty="0">
                  <a:solidFill>
                    <a:schemeClr val="bg2"/>
                  </a:solidFill>
                  <a:uFill>
                    <a:solidFill>
                      <a:srgbClr val="FFFFFF"/>
                    </a:solidFill>
                  </a:uFill>
                  <a:latin typeface="IBM Plex Sans SemiBold"/>
                  <a:ea typeface="+mj-ea"/>
                  <a:cs typeface="NBS Medium"/>
                </a:rPr>
                <a:t>Stub (</a:t>
              </a:r>
              <a:r>
                <a:rPr lang="en-GB" sz="2000" b="1" spc="-1" dirty="0" err="1">
                  <a:solidFill>
                    <a:schemeClr val="bg2"/>
                  </a:solidFill>
                  <a:uFill>
                    <a:solidFill>
                      <a:srgbClr val="FFFFFF"/>
                    </a:solidFill>
                  </a:uFill>
                  <a:latin typeface="IBM Plex Sans SemiBold"/>
                  <a:ea typeface="+mj-ea"/>
                  <a:cs typeface="NBS Medium"/>
                </a:rPr>
                <a:t>Virt</a:t>
              </a:r>
              <a:r>
                <a:rPr lang="en-GB" sz="2000" b="1" spc="-1" dirty="0">
                  <a:solidFill>
                    <a:schemeClr val="bg2"/>
                  </a:solidFill>
                  <a:uFill>
                    <a:solidFill>
                      <a:srgbClr val="FFFFFF"/>
                    </a:solidFill>
                  </a:uFill>
                  <a:latin typeface="IBM Plex Sans SemiBold"/>
                  <a:ea typeface="+mj-ea"/>
                  <a:cs typeface="NBS Medium"/>
                </a:rPr>
                <a:t>)</a:t>
              </a:r>
            </a:p>
          </p:txBody>
        </p:sp>
        <p:grpSp>
          <p:nvGrpSpPr>
            <p:cNvPr id="34" name="Group 33">
              <a:extLst>
                <a:ext uri="{FF2B5EF4-FFF2-40B4-BE49-F238E27FC236}">
                  <a16:creationId xmlns:a16="http://schemas.microsoft.com/office/drawing/2014/main" id="{BEDCA7F0-0137-4091-8EBA-FB3B68A67583}"/>
                </a:ext>
              </a:extLst>
            </p:cNvPr>
            <p:cNvGrpSpPr/>
            <p:nvPr/>
          </p:nvGrpSpPr>
          <p:grpSpPr>
            <a:xfrm>
              <a:off x="7823058" y="3503525"/>
              <a:ext cx="1006655" cy="1026385"/>
              <a:chOff x="7666680" y="2946626"/>
              <a:chExt cx="1381911" cy="1157715"/>
            </a:xfrm>
          </p:grpSpPr>
          <p:grpSp>
            <p:nvGrpSpPr>
              <p:cNvPr id="35" name="Group 34">
                <a:extLst>
                  <a:ext uri="{FF2B5EF4-FFF2-40B4-BE49-F238E27FC236}">
                    <a16:creationId xmlns:a16="http://schemas.microsoft.com/office/drawing/2014/main" id="{EAE792EA-B0FA-4FE3-93AC-637C37CB4A19}"/>
                  </a:ext>
                </a:extLst>
              </p:cNvPr>
              <p:cNvGrpSpPr/>
              <p:nvPr/>
            </p:nvGrpSpPr>
            <p:grpSpPr>
              <a:xfrm>
                <a:off x="8447134" y="3446104"/>
                <a:ext cx="601457" cy="273590"/>
                <a:chOff x="10747513" y="2001078"/>
                <a:chExt cx="1209260" cy="470233"/>
              </a:xfrm>
            </p:grpSpPr>
            <p:cxnSp>
              <p:nvCxnSpPr>
                <p:cNvPr id="40" name="Connector: Elbow 39">
                  <a:extLst>
                    <a:ext uri="{FF2B5EF4-FFF2-40B4-BE49-F238E27FC236}">
                      <a16:creationId xmlns:a16="http://schemas.microsoft.com/office/drawing/2014/main" id="{13B4C77F-7AE6-4BFB-A9A1-242E535A6D45}"/>
                    </a:ext>
                  </a:extLst>
                </p:cNvPr>
                <p:cNvCxnSpPr>
                  <a:cxnSpLocks/>
                </p:cNvCxnSpPr>
                <p:nvPr/>
              </p:nvCxnSpPr>
              <p:spPr>
                <a:xfrm>
                  <a:off x="10747513" y="2001078"/>
                  <a:ext cx="705678" cy="470233"/>
                </a:xfrm>
                <a:prstGeom prst="bentConnector3">
                  <a:avLst>
                    <a:gd name="adj1" fmla="val 50000"/>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41" name="Connector: Elbow 40">
                  <a:extLst>
                    <a:ext uri="{FF2B5EF4-FFF2-40B4-BE49-F238E27FC236}">
                      <a16:creationId xmlns:a16="http://schemas.microsoft.com/office/drawing/2014/main" id="{3F6915D8-90EF-418F-A6E0-6D2F52DD9D3C}"/>
                    </a:ext>
                  </a:extLst>
                </p:cNvPr>
                <p:cNvCxnSpPr>
                  <a:cxnSpLocks/>
                </p:cNvCxnSpPr>
                <p:nvPr/>
              </p:nvCxnSpPr>
              <p:spPr>
                <a:xfrm rot="10800000" flipV="1">
                  <a:off x="11446564" y="2007484"/>
                  <a:ext cx="510209" cy="463827"/>
                </a:xfrm>
                <a:prstGeom prst="bentConnector3">
                  <a:avLst/>
                </a:prstGeom>
                <a:ln>
                  <a:solidFill>
                    <a:schemeClr val="accent6"/>
                  </a:solidFill>
                </a:ln>
              </p:spPr>
              <p:style>
                <a:lnRef idx="2">
                  <a:schemeClr val="accent1"/>
                </a:lnRef>
                <a:fillRef idx="0">
                  <a:schemeClr val="accent1"/>
                </a:fillRef>
                <a:effectRef idx="1">
                  <a:schemeClr val="accent1"/>
                </a:effectRef>
                <a:fontRef idx="minor">
                  <a:schemeClr val="tx1"/>
                </a:fontRef>
              </p:style>
            </p:cxnSp>
          </p:grpSp>
          <p:grpSp>
            <p:nvGrpSpPr>
              <p:cNvPr id="36" name="Group 35">
                <a:extLst>
                  <a:ext uri="{FF2B5EF4-FFF2-40B4-BE49-F238E27FC236}">
                    <a16:creationId xmlns:a16="http://schemas.microsoft.com/office/drawing/2014/main" id="{564C3F2C-6249-4B19-B13C-02D38DFE1AB9}"/>
                  </a:ext>
                </a:extLst>
              </p:cNvPr>
              <p:cNvGrpSpPr/>
              <p:nvPr/>
            </p:nvGrpSpPr>
            <p:grpSpPr>
              <a:xfrm>
                <a:off x="7666680" y="3189238"/>
                <a:ext cx="602229" cy="504080"/>
                <a:chOff x="7860139" y="4241482"/>
                <a:chExt cx="583597" cy="800970"/>
              </a:xfrm>
            </p:grpSpPr>
            <p:sp>
              <p:nvSpPr>
                <p:cNvPr id="38" name="Rectangle: Single Corner Snipped 37">
                  <a:extLst>
                    <a:ext uri="{FF2B5EF4-FFF2-40B4-BE49-F238E27FC236}">
                      <a16:creationId xmlns:a16="http://schemas.microsoft.com/office/drawing/2014/main" id="{509A3E46-555E-401B-9BED-AF1CB0908900}"/>
                    </a:ext>
                  </a:extLst>
                </p:cNvPr>
                <p:cNvSpPr/>
                <p:nvPr/>
              </p:nvSpPr>
              <p:spPr>
                <a:xfrm>
                  <a:off x="7884406" y="4300330"/>
                  <a:ext cx="559330" cy="742122"/>
                </a:xfrm>
                <a:prstGeom prst="snip1Rect">
                  <a:avLst/>
                </a:prstGeom>
                <a:ln>
                  <a:solidFill>
                    <a:schemeClr val="accent4">
                      <a:lumMod val="60000"/>
                      <a:lumOff val="40000"/>
                    </a:schemeClr>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
              <p:nvSpPr>
                <p:cNvPr id="39" name="TextBox 38">
                  <a:extLst>
                    <a:ext uri="{FF2B5EF4-FFF2-40B4-BE49-F238E27FC236}">
                      <a16:creationId xmlns:a16="http://schemas.microsoft.com/office/drawing/2014/main" id="{3577997D-7C0E-47E9-8A2B-926B42F8ABAB}"/>
                    </a:ext>
                  </a:extLst>
                </p:cNvPr>
                <p:cNvSpPr txBox="1"/>
                <p:nvPr/>
              </p:nvSpPr>
              <p:spPr>
                <a:xfrm>
                  <a:off x="7860139" y="4241482"/>
                  <a:ext cx="522121" cy="661950"/>
                </a:xfrm>
                <a:prstGeom prst="rect">
                  <a:avLst/>
                </a:prstGeom>
                <a:noFill/>
              </p:spPr>
              <p:txBody>
                <a:bodyPr wrap="square" rtlCol="0">
                  <a:spAutoFit/>
                </a:bodyPr>
                <a:lstStyle/>
                <a:p>
                  <a:r>
                    <a:rPr lang="en-GB" dirty="0"/>
                    <a:t>---</a:t>
                  </a:r>
                </a:p>
              </p:txBody>
            </p:sp>
          </p:grpSp>
          <p:sp>
            <p:nvSpPr>
              <p:cNvPr id="37" name="Arc 36">
                <a:extLst>
                  <a:ext uri="{FF2B5EF4-FFF2-40B4-BE49-F238E27FC236}">
                    <a16:creationId xmlns:a16="http://schemas.microsoft.com/office/drawing/2014/main" id="{FA97FED7-D11A-4648-89AA-D24D1511A083}"/>
                  </a:ext>
                </a:extLst>
              </p:cNvPr>
              <p:cNvSpPr/>
              <p:nvPr/>
            </p:nvSpPr>
            <p:spPr>
              <a:xfrm>
                <a:off x="7978909" y="2946626"/>
                <a:ext cx="757060" cy="1157715"/>
              </a:xfrm>
              <a:prstGeom prst="arc">
                <a:avLst>
                  <a:gd name="adj1" fmla="val 13525551"/>
                  <a:gd name="adj2" fmla="val 21295094"/>
                </a:avLst>
              </a:prstGeom>
              <a:ln>
                <a:headEnd type="none" w="med" len="med"/>
                <a:tailEnd type="arrow" w="med" len="med"/>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GB"/>
              </a:p>
            </p:txBody>
          </p:sp>
        </p:grpSp>
      </p:grpSp>
      <p:cxnSp>
        <p:nvCxnSpPr>
          <p:cNvPr id="42" name="Straight Arrow Connector 41">
            <a:extLst>
              <a:ext uri="{FF2B5EF4-FFF2-40B4-BE49-F238E27FC236}">
                <a16:creationId xmlns:a16="http://schemas.microsoft.com/office/drawing/2014/main" id="{B5748978-7E10-403A-B147-D5AFE728E2A5}"/>
              </a:ext>
            </a:extLst>
          </p:cNvPr>
          <p:cNvCxnSpPr>
            <a:cxnSpLocks/>
          </p:cNvCxnSpPr>
          <p:nvPr/>
        </p:nvCxnSpPr>
        <p:spPr>
          <a:xfrm>
            <a:off x="7327845" y="1892941"/>
            <a:ext cx="2187216" cy="204236"/>
          </a:xfrm>
          <a:prstGeom prst="straightConnector1">
            <a:avLst/>
          </a:prstGeom>
          <a:ln>
            <a:headEnd w="lg" len="lg"/>
            <a:tailEnd type="triangle" w="lg" len="lg"/>
          </a:ln>
        </p:spPr>
        <p:style>
          <a:lnRef idx="2">
            <a:schemeClr val="accent1"/>
          </a:lnRef>
          <a:fillRef idx="0">
            <a:schemeClr val="accent1"/>
          </a:fillRef>
          <a:effectRef idx="1">
            <a:schemeClr val="accent1"/>
          </a:effectRef>
          <a:fontRef idx="minor">
            <a:schemeClr val="tx1"/>
          </a:fontRef>
        </p:style>
      </p:cxnSp>
      <p:cxnSp>
        <p:nvCxnSpPr>
          <p:cNvPr id="43" name="Straight Arrow Connector 42">
            <a:extLst>
              <a:ext uri="{FF2B5EF4-FFF2-40B4-BE49-F238E27FC236}">
                <a16:creationId xmlns:a16="http://schemas.microsoft.com/office/drawing/2014/main" id="{0AB4FA78-2BFF-4CE6-B8BF-565112594485}"/>
              </a:ext>
            </a:extLst>
          </p:cNvPr>
          <p:cNvCxnSpPr>
            <a:cxnSpLocks/>
          </p:cNvCxnSpPr>
          <p:nvPr/>
        </p:nvCxnSpPr>
        <p:spPr>
          <a:xfrm flipH="1" flipV="1">
            <a:off x="7327846" y="2256691"/>
            <a:ext cx="1922172" cy="171543"/>
          </a:xfrm>
          <a:prstGeom prst="straightConnector1">
            <a:avLst/>
          </a:prstGeom>
          <a:ln>
            <a:solidFill>
              <a:srgbClr val="0070C0"/>
            </a:solidFill>
            <a:tailEnd type="triangle" w="lg" len="lg"/>
          </a:ln>
        </p:spPr>
        <p:style>
          <a:lnRef idx="2">
            <a:schemeClr val="accent1"/>
          </a:lnRef>
          <a:fillRef idx="0">
            <a:schemeClr val="accent1"/>
          </a:fillRef>
          <a:effectRef idx="1">
            <a:schemeClr val="accent1"/>
          </a:effectRef>
          <a:fontRef idx="minor">
            <a:schemeClr val="tx1"/>
          </a:fontRef>
        </p:style>
      </p:cxnSp>
      <p:grpSp>
        <p:nvGrpSpPr>
          <p:cNvPr id="44" name="Group 43">
            <a:extLst>
              <a:ext uri="{FF2B5EF4-FFF2-40B4-BE49-F238E27FC236}">
                <a16:creationId xmlns:a16="http://schemas.microsoft.com/office/drawing/2014/main" id="{AA828170-82BA-43F1-AAB5-2B45BBE2E791}"/>
              </a:ext>
            </a:extLst>
          </p:cNvPr>
          <p:cNvGrpSpPr/>
          <p:nvPr/>
        </p:nvGrpSpPr>
        <p:grpSpPr>
          <a:xfrm>
            <a:off x="3337376" y="1114230"/>
            <a:ext cx="1844166" cy="2000193"/>
            <a:chOff x="675314" y="2876637"/>
            <a:chExt cx="1844166" cy="2000193"/>
          </a:xfrm>
        </p:grpSpPr>
        <p:sp>
          <p:nvSpPr>
            <p:cNvPr id="45" name="Rectangle 44">
              <a:extLst>
                <a:ext uri="{FF2B5EF4-FFF2-40B4-BE49-F238E27FC236}">
                  <a16:creationId xmlns:a16="http://schemas.microsoft.com/office/drawing/2014/main" id="{1DE12DB0-1C37-4D14-9DEE-E03F9001AF45}"/>
                </a:ext>
              </a:extLst>
            </p:cNvPr>
            <p:cNvSpPr/>
            <p:nvPr/>
          </p:nvSpPr>
          <p:spPr>
            <a:xfrm>
              <a:off x="699394" y="2917310"/>
              <a:ext cx="1820086" cy="1959520"/>
            </a:xfrm>
            <a:prstGeom prst="rect">
              <a:avLst/>
            </a:prstGeom>
            <a:ln>
              <a:prstDash val="sysDot"/>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grpSp>
          <p:nvGrpSpPr>
            <p:cNvPr id="46" name="Group 45">
              <a:extLst>
                <a:ext uri="{FF2B5EF4-FFF2-40B4-BE49-F238E27FC236}">
                  <a16:creationId xmlns:a16="http://schemas.microsoft.com/office/drawing/2014/main" id="{4DFFBEB1-E057-4A3F-A454-521E3DB3FCED}"/>
                </a:ext>
              </a:extLst>
            </p:cNvPr>
            <p:cNvGrpSpPr/>
            <p:nvPr/>
          </p:nvGrpSpPr>
          <p:grpSpPr>
            <a:xfrm>
              <a:off x="1199967" y="3083552"/>
              <a:ext cx="1142429" cy="1468874"/>
              <a:chOff x="463404" y="1251733"/>
              <a:chExt cx="1548057" cy="1991007"/>
            </a:xfrm>
          </p:grpSpPr>
          <p:grpSp>
            <p:nvGrpSpPr>
              <p:cNvPr id="48" name="Group 47">
                <a:extLst>
                  <a:ext uri="{FF2B5EF4-FFF2-40B4-BE49-F238E27FC236}">
                    <a16:creationId xmlns:a16="http://schemas.microsoft.com/office/drawing/2014/main" id="{947C3A10-00D5-4D83-BC7C-523E79F79C18}"/>
                  </a:ext>
                </a:extLst>
              </p:cNvPr>
              <p:cNvGrpSpPr/>
              <p:nvPr/>
            </p:nvGrpSpPr>
            <p:grpSpPr>
              <a:xfrm>
                <a:off x="463404" y="1251733"/>
                <a:ext cx="1548057" cy="976259"/>
                <a:chOff x="463404" y="1251733"/>
                <a:chExt cx="1548057" cy="976259"/>
              </a:xfrm>
            </p:grpSpPr>
            <p:sp>
              <p:nvSpPr>
                <p:cNvPr id="55" name="Smiley Face 54">
                  <a:extLst>
                    <a:ext uri="{FF2B5EF4-FFF2-40B4-BE49-F238E27FC236}">
                      <a16:creationId xmlns:a16="http://schemas.microsoft.com/office/drawing/2014/main" id="{C71FA7F1-97D2-4F3D-B7E4-E165122422B6}"/>
                    </a:ext>
                  </a:extLst>
                </p:cNvPr>
                <p:cNvSpPr/>
                <p:nvPr/>
              </p:nvSpPr>
              <p:spPr>
                <a:xfrm>
                  <a:off x="874181" y="1684653"/>
                  <a:ext cx="662609" cy="543339"/>
                </a:xfrm>
                <a:prstGeom prst="smileyFac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56" name="TextBox 55">
                  <a:extLst>
                    <a:ext uri="{FF2B5EF4-FFF2-40B4-BE49-F238E27FC236}">
                      <a16:creationId xmlns:a16="http://schemas.microsoft.com/office/drawing/2014/main" id="{60B32EAB-D954-4E7E-9AAF-217A7FE1CD7C}"/>
                    </a:ext>
                  </a:extLst>
                </p:cNvPr>
                <p:cNvSpPr txBox="1"/>
                <p:nvPr/>
              </p:nvSpPr>
              <p:spPr>
                <a:xfrm>
                  <a:off x="463404" y="1251733"/>
                  <a:ext cx="1548057" cy="500617"/>
                </a:xfrm>
                <a:prstGeom prst="rect">
                  <a:avLst/>
                </a:prstGeom>
                <a:noFill/>
              </p:spPr>
              <p:txBody>
                <a:bodyPr wrap="none" rtlCol="0">
                  <a:spAutoFit/>
                </a:bodyPr>
                <a:lstStyle/>
                <a:p>
                  <a:r>
                    <a:rPr lang="en-GB" dirty="0" err="1"/>
                    <a:t>Ready!API</a:t>
                  </a:r>
                  <a:endParaRPr lang="en-GB" dirty="0"/>
                </a:p>
              </p:txBody>
            </p:sp>
          </p:grpSp>
          <p:cxnSp>
            <p:nvCxnSpPr>
              <p:cNvPr id="49" name="Straight Connector 48">
                <a:extLst>
                  <a:ext uri="{FF2B5EF4-FFF2-40B4-BE49-F238E27FC236}">
                    <a16:creationId xmlns:a16="http://schemas.microsoft.com/office/drawing/2014/main" id="{9EC2E4D1-1E2B-4AF9-A0A8-1DA3E9C27944}"/>
                  </a:ext>
                </a:extLst>
              </p:cNvPr>
              <p:cNvCxnSpPr>
                <a:stCxn id="55" idx="4"/>
              </p:cNvCxnSpPr>
              <p:nvPr/>
            </p:nvCxnSpPr>
            <p:spPr>
              <a:xfrm flipH="1">
                <a:off x="1205485" y="2227992"/>
                <a:ext cx="1" cy="668040"/>
              </a:xfrm>
              <a:prstGeom prst="line">
                <a:avLst/>
              </a:prstGeom>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E67FC74E-9372-48FD-B0D0-A1AA184C2867}"/>
                  </a:ext>
                </a:extLst>
              </p:cNvPr>
              <p:cNvCxnSpPr/>
              <p:nvPr/>
            </p:nvCxnSpPr>
            <p:spPr>
              <a:xfrm>
                <a:off x="874181" y="2403033"/>
                <a:ext cx="662609"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1" name="Straight Connector 50">
                <a:extLst>
                  <a:ext uri="{FF2B5EF4-FFF2-40B4-BE49-F238E27FC236}">
                    <a16:creationId xmlns:a16="http://schemas.microsoft.com/office/drawing/2014/main" id="{3ED2CBFF-85D4-44A4-A002-DE7A2140C048}"/>
                  </a:ext>
                </a:extLst>
              </p:cNvPr>
              <p:cNvCxnSpPr/>
              <p:nvPr/>
            </p:nvCxnSpPr>
            <p:spPr>
              <a:xfrm flipH="1">
                <a:off x="980661" y="2888973"/>
                <a:ext cx="224824" cy="324678"/>
              </a:xfrm>
              <a:prstGeom prst="line">
                <a:avLst/>
              </a:prstGeom>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65019016-0E12-48AB-AEFF-83E758E734D0}"/>
                  </a:ext>
                </a:extLst>
              </p:cNvPr>
              <p:cNvCxnSpPr>
                <a:cxnSpLocks/>
              </p:cNvCxnSpPr>
              <p:nvPr/>
            </p:nvCxnSpPr>
            <p:spPr>
              <a:xfrm>
                <a:off x="1210192" y="2902142"/>
                <a:ext cx="196921" cy="340598"/>
              </a:xfrm>
              <a:prstGeom prst="line">
                <a:avLst/>
              </a:prstGeom>
            </p:spPr>
            <p:style>
              <a:lnRef idx="2">
                <a:schemeClr val="accent1"/>
              </a:lnRef>
              <a:fillRef idx="0">
                <a:schemeClr val="accent1"/>
              </a:fillRef>
              <a:effectRef idx="1">
                <a:schemeClr val="accent1"/>
              </a:effectRef>
              <a:fontRef idx="minor">
                <a:schemeClr val="tx1"/>
              </a:fontRef>
            </p:style>
          </p:cxnSp>
        </p:grpSp>
        <p:sp>
          <p:nvSpPr>
            <p:cNvPr id="47" name="TextBox 46">
              <a:extLst>
                <a:ext uri="{FF2B5EF4-FFF2-40B4-BE49-F238E27FC236}">
                  <a16:creationId xmlns:a16="http://schemas.microsoft.com/office/drawing/2014/main" id="{E1E542E5-4F81-4188-8229-7F864B0C9E86}"/>
                </a:ext>
              </a:extLst>
            </p:cNvPr>
            <p:cNvSpPr txBox="1"/>
            <p:nvPr/>
          </p:nvSpPr>
          <p:spPr>
            <a:xfrm>
              <a:off x="675314" y="2876637"/>
              <a:ext cx="1448561" cy="400110"/>
            </a:xfrm>
            <a:prstGeom prst="rect">
              <a:avLst/>
            </a:prstGeom>
            <a:noFill/>
          </p:spPr>
          <p:txBody>
            <a:bodyPr wrap="square" rtlCol="0">
              <a:spAutoFit/>
            </a:bodyPr>
            <a:lstStyle/>
            <a:p>
              <a:r>
                <a:rPr lang="en-GB" sz="2000" b="1" spc="-1" dirty="0">
                  <a:solidFill>
                    <a:schemeClr val="bg2"/>
                  </a:solidFill>
                  <a:uFill>
                    <a:solidFill>
                      <a:srgbClr val="FFFFFF"/>
                    </a:solidFill>
                  </a:uFill>
                  <a:latin typeface="IBM Plex Sans SemiBold"/>
                  <a:ea typeface="+mj-ea"/>
                  <a:cs typeface="NBS Medium"/>
                </a:rPr>
                <a:t>Test Client</a:t>
              </a:r>
            </a:p>
          </p:txBody>
        </p:sp>
      </p:grpSp>
      <p:cxnSp>
        <p:nvCxnSpPr>
          <p:cNvPr id="57" name="Straight Arrow Connector 56">
            <a:extLst>
              <a:ext uri="{FF2B5EF4-FFF2-40B4-BE49-F238E27FC236}">
                <a16:creationId xmlns:a16="http://schemas.microsoft.com/office/drawing/2014/main" id="{0013DA8D-E9DB-46E7-B585-6DD34E6CD3B7}"/>
              </a:ext>
            </a:extLst>
          </p:cNvPr>
          <p:cNvCxnSpPr>
            <a:cxnSpLocks/>
            <a:endCxn id="59" idx="1"/>
          </p:cNvCxnSpPr>
          <p:nvPr/>
        </p:nvCxnSpPr>
        <p:spPr>
          <a:xfrm>
            <a:off x="4871354" y="2128384"/>
            <a:ext cx="1297185" cy="0"/>
          </a:xfrm>
          <a:prstGeom prst="straightConnector1">
            <a:avLst/>
          </a:prstGeom>
          <a:ln>
            <a:tailEnd type="triangle" w="lg" len="lg"/>
          </a:ln>
        </p:spPr>
        <p:style>
          <a:lnRef idx="2">
            <a:schemeClr val="accent1"/>
          </a:lnRef>
          <a:fillRef idx="0">
            <a:schemeClr val="accent1"/>
          </a:fillRef>
          <a:effectRef idx="1">
            <a:schemeClr val="accent1"/>
          </a:effectRef>
          <a:fontRef idx="minor">
            <a:schemeClr val="tx1"/>
          </a:fontRef>
        </p:style>
      </p:cxnSp>
      <p:grpSp>
        <p:nvGrpSpPr>
          <p:cNvPr id="58" name="Group 57">
            <a:extLst>
              <a:ext uri="{FF2B5EF4-FFF2-40B4-BE49-F238E27FC236}">
                <a16:creationId xmlns:a16="http://schemas.microsoft.com/office/drawing/2014/main" id="{62CE32AC-DF61-43B8-B03E-66F308DDEE74}"/>
              </a:ext>
            </a:extLst>
          </p:cNvPr>
          <p:cNvGrpSpPr/>
          <p:nvPr/>
        </p:nvGrpSpPr>
        <p:grpSpPr>
          <a:xfrm>
            <a:off x="6022995" y="950581"/>
            <a:ext cx="1304850" cy="1625179"/>
            <a:chOff x="5956734" y="3570720"/>
            <a:chExt cx="1304850" cy="1625179"/>
          </a:xfrm>
        </p:grpSpPr>
        <p:sp>
          <p:nvSpPr>
            <p:cNvPr id="59" name="Rectangle 58">
              <a:extLst>
                <a:ext uri="{FF2B5EF4-FFF2-40B4-BE49-F238E27FC236}">
                  <a16:creationId xmlns:a16="http://schemas.microsoft.com/office/drawing/2014/main" id="{5571CE14-B314-415E-A33B-BF443218AE68}"/>
                </a:ext>
              </a:extLst>
            </p:cNvPr>
            <p:cNvSpPr/>
            <p:nvPr/>
          </p:nvSpPr>
          <p:spPr>
            <a:xfrm>
              <a:off x="6102278" y="4301147"/>
              <a:ext cx="1159306" cy="894752"/>
            </a:xfrm>
            <a:prstGeom prst="rect">
              <a:avLst/>
            </a:prstGeom>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dirty="0">
                  <a:ln w="0"/>
                  <a:solidFill>
                    <a:schemeClr val="tx1"/>
                  </a:solidFill>
                  <a:effectLst>
                    <a:outerShdw blurRad="38100" dist="19050" dir="2700000" algn="tl" rotWithShape="0">
                      <a:schemeClr val="dk1">
                        <a:alpha val="40000"/>
                      </a:schemeClr>
                    </a:outerShdw>
                  </a:effectLst>
                </a:rPr>
                <a:t>XXXX</a:t>
              </a:r>
            </a:p>
          </p:txBody>
        </p:sp>
        <p:sp>
          <p:nvSpPr>
            <p:cNvPr id="61" name="Arc 60">
              <a:extLst>
                <a:ext uri="{FF2B5EF4-FFF2-40B4-BE49-F238E27FC236}">
                  <a16:creationId xmlns:a16="http://schemas.microsoft.com/office/drawing/2014/main" id="{7A8DC19E-1B9F-47D2-9534-2AC3A5574168}"/>
                </a:ext>
              </a:extLst>
            </p:cNvPr>
            <p:cNvSpPr/>
            <p:nvPr/>
          </p:nvSpPr>
          <p:spPr>
            <a:xfrm flipH="1">
              <a:off x="6197023" y="3570720"/>
              <a:ext cx="850574" cy="1157715"/>
            </a:xfrm>
            <a:prstGeom prst="arc">
              <a:avLst>
                <a:gd name="adj1" fmla="val 9276821"/>
                <a:gd name="adj2" fmla="val 19641670"/>
              </a:avLst>
            </a:prstGeom>
            <a:ln>
              <a:solidFill>
                <a:schemeClr val="bg2"/>
              </a:solidFill>
              <a:headEnd type="none" w="med" len="med"/>
              <a:tailEnd type="arrow" w="med" len="med"/>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GB"/>
            </a:p>
          </p:txBody>
        </p:sp>
        <p:grpSp>
          <p:nvGrpSpPr>
            <p:cNvPr id="62" name="Group 61">
              <a:extLst>
                <a:ext uri="{FF2B5EF4-FFF2-40B4-BE49-F238E27FC236}">
                  <a16:creationId xmlns:a16="http://schemas.microsoft.com/office/drawing/2014/main" id="{E45BBB8D-295F-450C-841D-ABF5C22D42CF}"/>
                </a:ext>
              </a:extLst>
            </p:cNvPr>
            <p:cNvGrpSpPr/>
            <p:nvPr/>
          </p:nvGrpSpPr>
          <p:grpSpPr>
            <a:xfrm>
              <a:off x="5956734" y="3816779"/>
              <a:ext cx="601457" cy="273590"/>
              <a:chOff x="10747513" y="2001078"/>
              <a:chExt cx="1209260" cy="470233"/>
            </a:xfrm>
          </p:grpSpPr>
          <p:cxnSp>
            <p:nvCxnSpPr>
              <p:cNvPr id="66" name="Connector: Elbow 65">
                <a:extLst>
                  <a:ext uri="{FF2B5EF4-FFF2-40B4-BE49-F238E27FC236}">
                    <a16:creationId xmlns:a16="http://schemas.microsoft.com/office/drawing/2014/main" id="{BBAC6CBC-F47B-4C75-9565-9DC79B37F676}"/>
                  </a:ext>
                </a:extLst>
              </p:cNvPr>
              <p:cNvCxnSpPr>
                <a:cxnSpLocks/>
              </p:cNvCxnSpPr>
              <p:nvPr/>
            </p:nvCxnSpPr>
            <p:spPr>
              <a:xfrm>
                <a:off x="10747513" y="2001078"/>
                <a:ext cx="705678" cy="470233"/>
              </a:xfrm>
              <a:prstGeom prst="bentConnector3">
                <a:avLst>
                  <a:gd name="adj1" fmla="val 50000"/>
                </a:avLst>
              </a:prstGeom>
              <a:ln>
                <a:solidFill>
                  <a:srgbClr val="FFC000"/>
                </a:solidFill>
              </a:ln>
            </p:spPr>
            <p:style>
              <a:lnRef idx="2">
                <a:schemeClr val="accent1"/>
              </a:lnRef>
              <a:fillRef idx="0">
                <a:schemeClr val="accent1"/>
              </a:fillRef>
              <a:effectRef idx="1">
                <a:schemeClr val="accent1"/>
              </a:effectRef>
              <a:fontRef idx="minor">
                <a:schemeClr val="tx1"/>
              </a:fontRef>
            </p:style>
          </p:cxnSp>
          <p:cxnSp>
            <p:nvCxnSpPr>
              <p:cNvPr id="67" name="Connector: Elbow 66">
                <a:extLst>
                  <a:ext uri="{FF2B5EF4-FFF2-40B4-BE49-F238E27FC236}">
                    <a16:creationId xmlns:a16="http://schemas.microsoft.com/office/drawing/2014/main" id="{B73B66B1-205D-416E-B2ED-6A000F9A96A0}"/>
                  </a:ext>
                </a:extLst>
              </p:cNvPr>
              <p:cNvCxnSpPr>
                <a:cxnSpLocks/>
              </p:cNvCxnSpPr>
              <p:nvPr/>
            </p:nvCxnSpPr>
            <p:spPr>
              <a:xfrm rot="10800000" flipV="1">
                <a:off x="11446564" y="2007484"/>
                <a:ext cx="510209" cy="463827"/>
              </a:xfrm>
              <a:prstGeom prst="bentConnector3">
                <a:avLst/>
              </a:prstGeom>
              <a:ln>
                <a:solidFill>
                  <a:srgbClr val="FFC000"/>
                </a:solidFill>
              </a:ln>
            </p:spPr>
            <p:style>
              <a:lnRef idx="2">
                <a:schemeClr val="accent1"/>
              </a:lnRef>
              <a:fillRef idx="0">
                <a:schemeClr val="accent1"/>
              </a:fillRef>
              <a:effectRef idx="1">
                <a:schemeClr val="accent1"/>
              </a:effectRef>
              <a:fontRef idx="minor">
                <a:schemeClr val="tx1"/>
              </a:fontRef>
            </p:style>
          </p:cxnSp>
        </p:grpSp>
        <p:grpSp>
          <p:nvGrpSpPr>
            <p:cNvPr id="63" name="Group 62">
              <a:extLst>
                <a:ext uri="{FF2B5EF4-FFF2-40B4-BE49-F238E27FC236}">
                  <a16:creationId xmlns:a16="http://schemas.microsoft.com/office/drawing/2014/main" id="{F06B766A-17AF-42FA-819E-6E6135F9DAB9}"/>
                </a:ext>
              </a:extLst>
            </p:cNvPr>
            <p:cNvGrpSpPr/>
            <p:nvPr/>
          </p:nvGrpSpPr>
          <p:grpSpPr>
            <a:xfrm>
              <a:off x="6688708" y="4244874"/>
              <a:ext cx="479584" cy="406074"/>
              <a:chOff x="7860140" y="4300330"/>
              <a:chExt cx="583596" cy="808813"/>
            </a:xfrm>
          </p:grpSpPr>
          <p:sp>
            <p:nvSpPr>
              <p:cNvPr id="64" name="Rectangle: Single Corner Snipped 63">
                <a:extLst>
                  <a:ext uri="{FF2B5EF4-FFF2-40B4-BE49-F238E27FC236}">
                    <a16:creationId xmlns:a16="http://schemas.microsoft.com/office/drawing/2014/main" id="{E0D6D581-37EE-41B0-9A47-CADA37FF35EF}"/>
                  </a:ext>
                </a:extLst>
              </p:cNvPr>
              <p:cNvSpPr/>
              <p:nvPr/>
            </p:nvSpPr>
            <p:spPr>
              <a:xfrm>
                <a:off x="7884406" y="4300330"/>
                <a:ext cx="559330" cy="742122"/>
              </a:xfrm>
              <a:prstGeom prst="snip1Rect">
                <a:avLst/>
              </a:prstGeom>
              <a:ln>
                <a:solidFill>
                  <a:srgbClr val="92D050"/>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
            <p:nvSpPr>
              <p:cNvPr id="65" name="TextBox 64">
                <a:extLst>
                  <a:ext uri="{FF2B5EF4-FFF2-40B4-BE49-F238E27FC236}">
                    <a16:creationId xmlns:a16="http://schemas.microsoft.com/office/drawing/2014/main" id="{4088F620-51A3-41B5-B45A-C85C7261F03D}"/>
                  </a:ext>
                </a:extLst>
              </p:cNvPr>
              <p:cNvSpPr txBox="1"/>
              <p:nvPr/>
            </p:nvSpPr>
            <p:spPr>
              <a:xfrm>
                <a:off x="7860140" y="4373512"/>
                <a:ext cx="496230" cy="735631"/>
              </a:xfrm>
              <a:prstGeom prst="rect">
                <a:avLst/>
              </a:prstGeom>
              <a:noFill/>
              <a:ln>
                <a:noFill/>
              </a:ln>
            </p:spPr>
            <p:txBody>
              <a:bodyPr wrap="square" rtlCol="0">
                <a:spAutoFit/>
              </a:bodyPr>
              <a:lstStyle/>
              <a:p>
                <a:r>
                  <a:rPr lang="en-GB" dirty="0"/>
                  <a:t>--</a:t>
                </a:r>
              </a:p>
            </p:txBody>
          </p:sp>
        </p:grpSp>
      </p:grpSp>
      <p:sp>
        <p:nvSpPr>
          <p:cNvPr id="3" name="TextBox 2">
            <a:extLst>
              <a:ext uri="{FF2B5EF4-FFF2-40B4-BE49-F238E27FC236}">
                <a16:creationId xmlns:a16="http://schemas.microsoft.com/office/drawing/2014/main" id="{F1603CE1-1236-4EE6-94CD-0CBF54D62978}"/>
              </a:ext>
            </a:extLst>
          </p:cNvPr>
          <p:cNvSpPr txBox="1"/>
          <p:nvPr/>
        </p:nvSpPr>
        <p:spPr>
          <a:xfrm>
            <a:off x="6517285" y="1218935"/>
            <a:ext cx="338554" cy="461665"/>
          </a:xfrm>
          <a:prstGeom prst="rect">
            <a:avLst/>
          </a:prstGeom>
          <a:noFill/>
        </p:spPr>
        <p:txBody>
          <a:bodyPr wrap="none" rtlCol="0">
            <a:spAutoFit/>
          </a:bodyPr>
          <a:lstStyle/>
          <a:p>
            <a:r>
              <a:rPr lang="en-GB" sz="2400" dirty="0"/>
              <a:t>*</a:t>
            </a:r>
          </a:p>
        </p:txBody>
      </p:sp>
      <p:sp>
        <p:nvSpPr>
          <p:cNvPr id="72" name="TextBox 71">
            <a:extLst>
              <a:ext uri="{FF2B5EF4-FFF2-40B4-BE49-F238E27FC236}">
                <a16:creationId xmlns:a16="http://schemas.microsoft.com/office/drawing/2014/main" id="{E3A0739F-84D7-483F-BD0F-48C07D1EFD79}"/>
              </a:ext>
            </a:extLst>
          </p:cNvPr>
          <p:cNvSpPr txBox="1"/>
          <p:nvPr/>
        </p:nvSpPr>
        <p:spPr>
          <a:xfrm>
            <a:off x="9760093" y="1067773"/>
            <a:ext cx="300082" cy="461665"/>
          </a:xfrm>
          <a:prstGeom prst="rect">
            <a:avLst/>
          </a:prstGeom>
          <a:noFill/>
        </p:spPr>
        <p:txBody>
          <a:bodyPr wrap="square" rtlCol="0">
            <a:spAutoFit/>
          </a:bodyPr>
          <a:lstStyle/>
          <a:p>
            <a:r>
              <a:rPr lang="en-GB" sz="2400" dirty="0"/>
              <a:t>^</a:t>
            </a:r>
          </a:p>
        </p:txBody>
      </p:sp>
      <p:sp>
        <p:nvSpPr>
          <p:cNvPr id="73" name="TextBox 72">
            <a:extLst>
              <a:ext uri="{FF2B5EF4-FFF2-40B4-BE49-F238E27FC236}">
                <a16:creationId xmlns:a16="http://schemas.microsoft.com/office/drawing/2014/main" id="{FC6990F1-FB96-4A9B-A413-AC152765B6CF}"/>
              </a:ext>
            </a:extLst>
          </p:cNvPr>
          <p:cNvSpPr txBox="1"/>
          <p:nvPr/>
        </p:nvSpPr>
        <p:spPr>
          <a:xfrm>
            <a:off x="3383874" y="2754986"/>
            <a:ext cx="1852110" cy="369332"/>
          </a:xfrm>
          <a:prstGeom prst="rect">
            <a:avLst/>
          </a:prstGeom>
          <a:noFill/>
        </p:spPr>
        <p:txBody>
          <a:bodyPr wrap="none" rtlCol="0">
            <a:spAutoFit/>
          </a:bodyPr>
          <a:lstStyle/>
          <a:p>
            <a:r>
              <a:rPr lang="en-GB" b="1" dirty="0"/>
              <a:t>Test Project XXXX</a:t>
            </a:r>
          </a:p>
        </p:txBody>
      </p:sp>
      <p:sp>
        <p:nvSpPr>
          <p:cNvPr id="74" name="Rectangle 73">
            <a:extLst>
              <a:ext uri="{FF2B5EF4-FFF2-40B4-BE49-F238E27FC236}">
                <a16:creationId xmlns:a16="http://schemas.microsoft.com/office/drawing/2014/main" id="{906E9C14-DBBD-400C-9EDE-222A36C3F516}"/>
              </a:ext>
            </a:extLst>
          </p:cNvPr>
          <p:cNvSpPr/>
          <p:nvPr/>
        </p:nvSpPr>
        <p:spPr>
          <a:xfrm>
            <a:off x="128114" y="3435832"/>
            <a:ext cx="11599429" cy="3422168"/>
          </a:xfrm>
          <a:prstGeom prst="rect">
            <a:avLst/>
          </a:prstGeom>
          <a:noFill/>
          <a:ln w="57150">
            <a:solidFill>
              <a:srgbClr val="00B050"/>
            </a:solidFill>
            <a:prstDash val="sys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cxnSp>
        <p:nvCxnSpPr>
          <p:cNvPr id="75" name="Straight Connector 74">
            <a:extLst>
              <a:ext uri="{FF2B5EF4-FFF2-40B4-BE49-F238E27FC236}">
                <a16:creationId xmlns:a16="http://schemas.microsoft.com/office/drawing/2014/main" id="{BB052DF0-F835-4D39-9345-E1C92897BEBF}"/>
              </a:ext>
            </a:extLst>
          </p:cNvPr>
          <p:cNvCxnSpPr>
            <a:cxnSpLocks/>
            <a:stCxn id="77" idx="2"/>
          </p:cNvCxnSpPr>
          <p:nvPr/>
        </p:nvCxnSpPr>
        <p:spPr>
          <a:xfrm flipH="1">
            <a:off x="128116" y="2972107"/>
            <a:ext cx="3073922" cy="463724"/>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1BC0C770-A411-41A4-B960-5FE3012B77E5}"/>
              </a:ext>
            </a:extLst>
          </p:cNvPr>
          <p:cNvCxnSpPr>
            <a:cxnSpLocks/>
            <a:endCxn id="77" idx="6"/>
          </p:cNvCxnSpPr>
          <p:nvPr/>
        </p:nvCxnSpPr>
        <p:spPr>
          <a:xfrm flipH="1" flipV="1">
            <a:off x="5258401" y="2972107"/>
            <a:ext cx="6469142" cy="463724"/>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sp>
        <p:nvSpPr>
          <p:cNvPr id="77" name="Oval 76">
            <a:extLst>
              <a:ext uri="{FF2B5EF4-FFF2-40B4-BE49-F238E27FC236}">
                <a16:creationId xmlns:a16="http://schemas.microsoft.com/office/drawing/2014/main" id="{4D469449-AFE8-463A-880A-51197E0A3789}"/>
              </a:ext>
            </a:extLst>
          </p:cNvPr>
          <p:cNvSpPr/>
          <p:nvPr/>
        </p:nvSpPr>
        <p:spPr>
          <a:xfrm>
            <a:off x="3202038" y="2595383"/>
            <a:ext cx="2056363" cy="753448"/>
          </a:xfrm>
          <a:prstGeom prst="ellipse">
            <a:avLst/>
          </a:prstGeom>
          <a:noFill/>
          <a:ln w="38100">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nvGrpSpPr>
          <p:cNvPr id="15" name="Group 14">
            <a:extLst>
              <a:ext uri="{FF2B5EF4-FFF2-40B4-BE49-F238E27FC236}">
                <a16:creationId xmlns:a16="http://schemas.microsoft.com/office/drawing/2014/main" id="{11CE03CF-8AE9-44C7-83C2-B18981A0D9E0}"/>
              </a:ext>
            </a:extLst>
          </p:cNvPr>
          <p:cNvGrpSpPr/>
          <p:nvPr/>
        </p:nvGrpSpPr>
        <p:grpSpPr>
          <a:xfrm>
            <a:off x="9774906" y="2664380"/>
            <a:ext cx="835416" cy="572801"/>
            <a:chOff x="10354917" y="4488917"/>
            <a:chExt cx="1325218" cy="887896"/>
          </a:xfrm>
        </p:grpSpPr>
        <p:sp>
          <p:nvSpPr>
            <p:cNvPr id="79" name="Rectangle: Folded Corner 78">
              <a:extLst>
                <a:ext uri="{FF2B5EF4-FFF2-40B4-BE49-F238E27FC236}">
                  <a16:creationId xmlns:a16="http://schemas.microsoft.com/office/drawing/2014/main" id="{25AB148E-A627-41D1-82F6-D91345ED130B}"/>
                </a:ext>
              </a:extLst>
            </p:cNvPr>
            <p:cNvSpPr/>
            <p:nvPr/>
          </p:nvSpPr>
          <p:spPr>
            <a:xfrm>
              <a:off x="10354917" y="4488917"/>
              <a:ext cx="1020418" cy="583096"/>
            </a:xfrm>
            <a:prstGeom prst="foldedCorner">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80" name="Rectangle: Folded Corner 79">
              <a:extLst>
                <a:ext uri="{FF2B5EF4-FFF2-40B4-BE49-F238E27FC236}">
                  <a16:creationId xmlns:a16="http://schemas.microsoft.com/office/drawing/2014/main" id="{8B6DB08E-0555-4271-811B-F69A5F37B9D7}"/>
                </a:ext>
              </a:extLst>
            </p:cNvPr>
            <p:cNvSpPr/>
            <p:nvPr/>
          </p:nvSpPr>
          <p:spPr>
            <a:xfrm>
              <a:off x="10507317" y="4641317"/>
              <a:ext cx="1020418" cy="583096"/>
            </a:xfrm>
            <a:prstGeom prst="foldedCorner">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81" name="Rectangle: Folded Corner 80">
              <a:extLst>
                <a:ext uri="{FF2B5EF4-FFF2-40B4-BE49-F238E27FC236}">
                  <a16:creationId xmlns:a16="http://schemas.microsoft.com/office/drawing/2014/main" id="{7BB6EA86-E9EA-4990-9759-14A440980E6E}"/>
                </a:ext>
              </a:extLst>
            </p:cNvPr>
            <p:cNvSpPr/>
            <p:nvPr/>
          </p:nvSpPr>
          <p:spPr>
            <a:xfrm>
              <a:off x="10659717" y="4793717"/>
              <a:ext cx="1020418" cy="583096"/>
            </a:xfrm>
            <a:prstGeom prst="foldedCorner">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grpSp>
      <p:grpSp>
        <p:nvGrpSpPr>
          <p:cNvPr id="54" name="Group 53">
            <a:extLst>
              <a:ext uri="{FF2B5EF4-FFF2-40B4-BE49-F238E27FC236}">
                <a16:creationId xmlns:a16="http://schemas.microsoft.com/office/drawing/2014/main" id="{F98C0C9A-E76B-41E9-9E59-138F4CB1AAF2}"/>
              </a:ext>
            </a:extLst>
          </p:cNvPr>
          <p:cNvGrpSpPr/>
          <p:nvPr/>
        </p:nvGrpSpPr>
        <p:grpSpPr>
          <a:xfrm>
            <a:off x="1148976" y="3527364"/>
            <a:ext cx="1562582" cy="953381"/>
            <a:chOff x="1545431" y="3404959"/>
            <a:chExt cx="1562582" cy="953381"/>
          </a:xfrm>
        </p:grpSpPr>
        <p:grpSp>
          <p:nvGrpSpPr>
            <p:cNvPr id="60" name="Group 59">
              <a:extLst>
                <a:ext uri="{FF2B5EF4-FFF2-40B4-BE49-F238E27FC236}">
                  <a16:creationId xmlns:a16="http://schemas.microsoft.com/office/drawing/2014/main" id="{C76544FC-F6DD-4460-B4AA-15D9E4BE969E}"/>
                </a:ext>
              </a:extLst>
            </p:cNvPr>
            <p:cNvGrpSpPr/>
            <p:nvPr/>
          </p:nvGrpSpPr>
          <p:grpSpPr>
            <a:xfrm>
              <a:off x="1545431" y="3675079"/>
              <a:ext cx="1407000" cy="683261"/>
              <a:chOff x="7860138" y="4241483"/>
              <a:chExt cx="583598" cy="800969"/>
            </a:xfrm>
          </p:grpSpPr>
          <p:sp>
            <p:nvSpPr>
              <p:cNvPr id="69" name="Rectangle: Single Corner Snipped 68">
                <a:extLst>
                  <a:ext uri="{FF2B5EF4-FFF2-40B4-BE49-F238E27FC236}">
                    <a16:creationId xmlns:a16="http://schemas.microsoft.com/office/drawing/2014/main" id="{31564D53-CFF6-410B-9A6B-AD61FE48BE49}"/>
                  </a:ext>
                </a:extLst>
              </p:cNvPr>
              <p:cNvSpPr/>
              <p:nvPr/>
            </p:nvSpPr>
            <p:spPr>
              <a:xfrm>
                <a:off x="7884406" y="4300330"/>
                <a:ext cx="559330" cy="742122"/>
              </a:xfrm>
              <a:prstGeom prst="snip1Rect">
                <a:avLst/>
              </a:prstGeom>
              <a:ln>
                <a:solidFill>
                  <a:schemeClr val="tx2"/>
                </a:solidFill>
                <a:prstDash val="solid"/>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
            <p:nvSpPr>
              <p:cNvPr id="70" name="TextBox 69">
                <a:extLst>
                  <a:ext uri="{FF2B5EF4-FFF2-40B4-BE49-F238E27FC236}">
                    <a16:creationId xmlns:a16="http://schemas.microsoft.com/office/drawing/2014/main" id="{DEA4847B-7412-465F-87C7-48B4581C8E0D}"/>
                  </a:ext>
                </a:extLst>
              </p:cNvPr>
              <p:cNvSpPr txBox="1"/>
              <p:nvPr/>
            </p:nvSpPr>
            <p:spPr>
              <a:xfrm>
                <a:off x="7860139" y="4241483"/>
                <a:ext cx="522121" cy="757677"/>
              </a:xfrm>
              <a:prstGeom prst="rect">
                <a:avLst/>
              </a:prstGeom>
              <a:noFill/>
              <a:ln>
                <a:noFill/>
                <a:prstDash val="solid"/>
              </a:ln>
            </p:spPr>
            <p:txBody>
              <a:bodyPr wrap="square" rtlCol="0">
                <a:spAutoFit/>
              </a:bodyPr>
              <a:lstStyle/>
              <a:p>
                <a:r>
                  <a:rPr lang="en-GB" dirty="0"/>
                  <a:t>---------------</a:t>
                </a:r>
              </a:p>
              <a:p>
                <a:r>
                  <a:rPr lang="en-GB" dirty="0"/>
                  <a:t>---------------</a:t>
                </a:r>
              </a:p>
            </p:txBody>
          </p:sp>
        </p:grpSp>
        <p:sp>
          <p:nvSpPr>
            <p:cNvPr id="68" name="TextBox 67">
              <a:extLst>
                <a:ext uri="{FF2B5EF4-FFF2-40B4-BE49-F238E27FC236}">
                  <a16:creationId xmlns:a16="http://schemas.microsoft.com/office/drawing/2014/main" id="{E0FAD72A-B6B9-4FC8-B1CB-6360DFE10629}"/>
                </a:ext>
              </a:extLst>
            </p:cNvPr>
            <p:cNvSpPr txBox="1"/>
            <p:nvPr/>
          </p:nvSpPr>
          <p:spPr>
            <a:xfrm>
              <a:off x="1552779" y="3404959"/>
              <a:ext cx="1555234" cy="369332"/>
            </a:xfrm>
            <a:prstGeom prst="rect">
              <a:avLst/>
            </a:prstGeom>
            <a:noFill/>
          </p:spPr>
          <p:txBody>
            <a:bodyPr wrap="none" rtlCol="0">
              <a:spAutoFit/>
            </a:bodyPr>
            <a:lstStyle/>
            <a:p>
              <a:r>
                <a:rPr lang="en-GB" dirty="0"/>
                <a:t>Single XML file</a:t>
              </a:r>
            </a:p>
          </p:txBody>
        </p:sp>
      </p:grpSp>
      <p:sp>
        <p:nvSpPr>
          <p:cNvPr id="86" name="TextBox 85">
            <a:extLst>
              <a:ext uri="{FF2B5EF4-FFF2-40B4-BE49-F238E27FC236}">
                <a16:creationId xmlns:a16="http://schemas.microsoft.com/office/drawing/2014/main" id="{5C2EEEEB-1830-4A0F-855E-E50C04D77915}"/>
              </a:ext>
            </a:extLst>
          </p:cNvPr>
          <p:cNvSpPr txBox="1"/>
          <p:nvPr/>
        </p:nvSpPr>
        <p:spPr>
          <a:xfrm>
            <a:off x="1361396" y="4759620"/>
            <a:ext cx="461986" cy="369332"/>
          </a:xfrm>
          <a:prstGeom prst="rect">
            <a:avLst/>
          </a:prstGeom>
          <a:noFill/>
        </p:spPr>
        <p:txBody>
          <a:bodyPr wrap="none" rtlCol="0">
            <a:spAutoFit/>
          </a:bodyPr>
          <a:lstStyle/>
          <a:p>
            <a:r>
              <a:rPr lang="en-GB" dirty="0"/>
              <a:t>OR</a:t>
            </a:r>
          </a:p>
        </p:txBody>
      </p:sp>
      <p:grpSp>
        <p:nvGrpSpPr>
          <p:cNvPr id="10" name="Group 9">
            <a:extLst>
              <a:ext uri="{FF2B5EF4-FFF2-40B4-BE49-F238E27FC236}">
                <a16:creationId xmlns:a16="http://schemas.microsoft.com/office/drawing/2014/main" id="{177BCC50-1B89-4783-8F13-E1CE08F70AF1}"/>
              </a:ext>
            </a:extLst>
          </p:cNvPr>
          <p:cNvGrpSpPr/>
          <p:nvPr/>
        </p:nvGrpSpPr>
        <p:grpSpPr>
          <a:xfrm>
            <a:off x="1250460" y="5050379"/>
            <a:ext cx="1000496" cy="1728343"/>
            <a:chOff x="1358224" y="680210"/>
            <a:chExt cx="1000496" cy="1728343"/>
          </a:xfrm>
        </p:grpSpPr>
        <p:cxnSp>
          <p:nvCxnSpPr>
            <p:cNvPr id="7" name="Straight Connector 6">
              <a:extLst>
                <a:ext uri="{FF2B5EF4-FFF2-40B4-BE49-F238E27FC236}">
                  <a16:creationId xmlns:a16="http://schemas.microsoft.com/office/drawing/2014/main" id="{A9D82C5C-B6E8-4603-8394-3B236E3E9D68}"/>
                </a:ext>
              </a:extLst>
            </p:cNvPr>
            <p:cNvCxnSpPr>
              <a:cxnSpLocks/>
            </p:cNvCxnSpPr>
            <p:nvPr/>
          </p:nvCxnSpPr>
          <p:spPr>
            <a:xfrm flipH="1">
              <a:off x="1358224" y="680210"/>
              <a:ext cx="3172" cy="1448174"/>
            </a:xfrm>
            <a:prstGeom prst="line">
              <a:avLst/>
            </a:prstGeom>
          </p:spPr>
          <p:style>
            <a:lnRef idx="2">
              <a:schemeClr val="accent1"/>
            </a:lnRef>
            <a:fillRef idx="0">
              <a:schemeClr val="accent1"/>
            </a:fillRef>
            <a:effectRef idx="1">
              <a:schemeClr val="accent1"/>
            </a:effectRef>
            <a:fontRef idx="minor">
              <a:schemeClr val="tx1"/>
            </a:fontRef>
          </p:style>
        </p:cxnSp>
        <p:cxnSp>
          <p:nvCxnSpPr>
            <p:cNvPr id="88" name="Straight Connector 87">
              <a:extLst>
                <a:ext uri="{FF2B5EF4-FFF2-40B4-BE49-F238E27FC236}">
                  <a16:creationId xmlns:a16="http://schemas.microsoft.com/office/drawing/2014/main" id="{051EF270-C914-4527-A81B-8CDAD6DD2DA1}"/>
                </a:ext>
              </a:extLst>
            </p:cNvPr>
            <p:cNvCxnSpPr>
              <a:cxnSpLocks/>
            </p:cNvCxnSpPr>
            <p:nvPr/>
          </p:nvCxnSpPr>
          <p:spPr>
            <a:xfrm flipH="1">
              <a:off x="1358225" y="1081425"/>
              <a:ext cx="420145"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90" name="Straight Connector 89">
              <a:extLst>
                <a:ext uri="{FF2B5EF4-FFF2-40B4-BE49-F238E27FC236}">
                  <a16:creationId xmlns:a16="http://schemas.microsoft.com/office/drawing/2014/main" id="{FB173CB1-C10D-4344-BABA-6F3A469CED1D}"/>
                </a:ext>
              </a:extLst>
            </p:cNvPr>
            <p:cNvCxnSpPr>
              <a:cxnSpLocks/>
            </p:cNvCxnSpPr>
            <p:nvPr/>
          </p:nvCxnSpPr>
          <p:spPr>
            <a:xfrm flipH="1">
              <a:off x="1382316" y="2128384"/>
              <a:ext cx="420145"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91" name="Straight Connector 90">
              <a:extLst>
                <a:ext uri="{FF2B5EF4-FFF2-40B4-BE49-F238E27FC236}">
                  <a16:creationId xmlns:a16="http://schemas.microsoft.com/office/drawing/2014/main" id="{7E7DF0A2-26E7-4CCF-AA45-7DB5F79BE2C0}"/>
                </a:ext>
              </a:extLst>
            </p:cNvPr>
            <p:cNvCxnSpPr>
              <a:cxnSpLocks/>
            </p:cNvCxnSpPr>
            <p:nvPr/>
          </p:nvCxnSpPr>
          <p:spPr>
            <a:xfrm flipH="1">
              <a:off x="1358224" y="1643102"/>
              <a:ext cx="420145" cy="0"/>
            </a:xfrm>
            <a:prstGeom prst="line">
              <a:avLst/>
            </a:prstGeom>
          </p:spPr>
          <p:style>
            <a:lnRef idx="2">
              <a:schemeClr val="accent1"/>
            </a:lnRef>
            <a:fillRef idx="0">
              <a:schemeClr val="accent1"/>
            </a:fillRef>
            <a:effectRef idx="1">
              <a:schemeClr val="accent1"/>
            </a:effectRef>
            <a:fontRef idx="minor">
              <a:schemeClr val="tx1"/>
            </a:fontRef>
          </p:style>
        </p:cxnSp>
        <p:grpSp>
          <p:nvGrpSpPr>
            <p:cNvPr id="93" name="Group 92">
              <a:extLst>
                <a:ext uri="{FF2B5EF4-FFF2-40B4-BE49-F238E27FC236}">
                  <a16:creationId xmlns:a16="http://schemas.microsoft.com/office/drawing/2014/main" id="{324521F5-91F3-4CC4-AD74-049E46D99035}"/>
                </a:ext>
              </a:extLst>
            </p:cNvPr>
            <p:cNvGrpSpPr/>
            <p:nvPr/>
          </p:nvGrpSpPr>
          <p:grpSpPr>
            <a:xfrm>
              <a:off x="1838797" y="905793"/>
              <a:ext cx="358041" cy="385980"/>
              <a:chOff x="7860139" y="4241483"/>
              <a:chExt cx="583597" cy="800969"/>
            </a:xfrm>
          </p:grpSpPr>
          <p:sp>
            <p:nvSpPr>
              <p:cNvPr id="95" name="Rectangle: Single Corner Snipped 94">
                <a:extLst>
                  <a:ext uri="{FF2B5EF4-FFF2-40B4-BE49-F238E27FC236}">
                    <a16:creationId xmlns:a16="http://schemas.microsoft.com/office/drawing/2014/main" id="{19A070A7-D0AD-4251-9AFA-C1F5975F7B49}"/>
                  </a:ext>
                </a:extLst>
              </p:cNvPr>
              <p:cNvSpPr/>
              <p:nvPr/>
            </p:nvSpPr>
            <p:spPr>
              <a:xfrm>
                <a:off x="7884406" y="4300330"/>
                <a:ext cx="559330" cy="742122"/>
              </a:xfrm>
              <a:prstGeom prst="snip1Rect">
                <a:avLst/>
              </a:prstGeom>
              <a:ln>
                <a:solidFill>
                  <a:schemeClr val="tx2"/>
                </a:solidFill>
                <a:prstDash val="solid"/>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
            <p:nvSpPr>
              <p:cNvPr id="96" name="TextBox 95">
                <a:extLst>
                  <a:ext uri="{FF2B5EF4-FFF2-40B4-BE49-F238E27FC236}">
                    <a16:creationId xmlns:a16="http://schemas.microsoft.com/office/drawing/2014/main" id="{B2038BC2-969C-40CF-8F39-84C495F3DD7C}"/>
                  </a:ext>
                </a:extLst>
              </p:cNvPr>
              <p:cNvSpPr txBox="1"/>
              <p:nvPr/>
            </p:nvSpPr>
            <p:spPr>
              <a:xfrm>
                <a:off x="7860139" y="4241483"/>
                <a:ext cx="522121" cy="766422"/>
              </a:xfrm>
              <a:prstGeom prst="rect">
                <a:avLst/>
              </a:prstGeom>
              <a:noFill/>
              <a:ln>
                <a:noFill/>
                <a:prstDash val="solid"/>
              </a:ln>
            </p:spPr>
            <p:txBody>
              <a:bodyPr wrap="square" rtlCol="0">
                <a:spAutoFit/>
              </a:bodyPr>
              <a:lstStyle/>
              <a:p>
                <a:r>
                  <a:rPr lang="en-GB" dirty="0"/>
                  <a:t>-</a:t>
                </a:r>
              </a:p>
            </p:txBody>
          </p:sp>
        </p:grpSp>
        <p:grpSp>
          <p:nvGrpSpPr>
            <p:cNvPr id="97" name="Group 96">
              <a:extLst>
                <a:ext uri="{FF2B5EF4-FFF2-40B4-BE49-F238E27FC236}">
                  <a16:creationId xmlns:a16="http://schemas.microsoft.com/office/drawing/2014/main" id="{34C4947A-DA66-41D7-BD54-D05AAF119DAA}"/>
                </a:ext>
              </a:extLst>
            </p:cNvPr>
            <p:cNvGrpSpPr/>
            <p:nvPr/>
          </p:nvGrpSpPr>
          <p:grpSpPr>
            <a:xfrm>
              <a:off x="1934162" y="986362"/>
              <a:ext cx="358041" cy="385980"/>
              <a:chOff x="7860139" y="4241483"/>
              <a:chExt cx="583597" cy="800969"/>
            </a:xfrm>
          </p:grpSpPr>
          <p:sp>
            <p:nvSpPr>
              <p:cNvPr id="98" name="Rectangle: Single Corner Snipped 97">
                <a:extLst>
                  <a:ext uri="{FF2B5EF4-FFF2-40B4-BE49-F238E27FC236}">
                    <a16:creationId xmlns:a16="http://schemas.microsoft.com/office/drawing/2014/main" id="{85CFC6C5-DF15-40AF-B177-7EADCA4DD7BA}"/>
                  </a:ext>
                </a:extLst>
              </p:cNvPr>
              <p:cNvSpPr/>
              <p:nvPr/>
            </p:nvSpPr>
            <p:spPr>
              <a:xfrm>
                <a:off x="7884406" y="4300330"/>
                <a:ext cx="559330" cy="742122"/>
              </a:xfrm>
              <a:prstGeom prst="snip1Rect">
                <a:avLst/>
              </a:prstGeom>
              <a:ln>
                <a:solidFill>
                  <a:schemeClr val="tx2"/>
                </a:solidFill>
                <a:prstDash val="solid"/>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
            <p:nvSpPr>
              <p:cNvPr id="99" name="TextBox 98">
                <a:extLst>
                  <a:ext uri="{FF2B5EF4-FFF2-40B4-BE49-F238E27FC236}">
                    <a16:creationId xmlns:a16="http://schemas.microsoft.com/office/drawing/2014/main" id="{CD8C274A-C80D-42E9-93DB-92DE4F61999D}"/>
                  </a:ext>
                </a:extLst>
              </p:cNvPr>
              <p:cNvSpPr txBox="1"/>
              <p:nvPr/>
            </p:nvSpPr>
            <p:spPr>
              <a:xfrm>
                <a:off x="7860139" y="4241483"/>
                <a:ext cx="522121" cy="766422"/>
              </a:xfrm>
              <a:prstGeom prst="rect">
                <a:avLst/>
              </a:prstGeom>
              <a:noFill/>
              <a:ln>
                <a:noFill/>
                <a:prstDash val="solid"/>
              </a:ln>
            </p:spPr>
            <p:txBody>
              <a:bodyPr wrap="square" rtlCol="0">
                <a:spAutoFit/>
              </a:bodyPr>
              <a:lstStyle/>
              <a:p>
                <a:r>
                  <a:rPr lang="en-GB" dirty="0"/>
                  <a:t>-</a:t>
                </a:r>
              </a:p>
            </p:txBody>
          </p:sp>
        </p:grpSp>
        <p:grpSp>
          <p:nvGrpSpPr>
            <p:cNvPr id="100" name="Group 99">
              <a:extLst>
                <a:ext uri="{FF2B5EF4-FFF2-40B4-BE49-F238E27FC236}">
                  <a16:creationId xmlns:a16="http://schemas.microsoft.com/office/drawing/2014/main" id="{1FDA8D5E-62BB-46EB-BC8F-6BDD7C9B9C38}"/>
                </a:ext>
              </a:extLst>
            </p:cNvPr>
            <p:cNvGrpSpPr/>
            <p:nvPr/>
          </p:nvGrpSpPr>
          <p:grpSpPr>
            <a:xfrm>
              <a:off x="1991197" y="1058193"/>
              <a:ext cx="358041" cy="385980"/>
              <a:chOff x="7860139" y="4241483"/>
              <a:chExt cx="583597" cy="800969"/>
            </a:xfrm>
          </p:grpSpPr>
          <p:sp>
            <p:nvSpPr>
              <p:cNvPr id="101" name="Rectangle: Single Corner Snipped 100">
                <a:extLst>
                  <a:ext uri="{FF2B5EF4-FFF2-40B4-BE49-F238E27FC236}">
                    <a16:creationId xmlns:a16="http://schemas.microsoft.com/office/drawing/2014/main" id="{B68625ED-B424-43A3-A32F-5B14D640A4D2}"/>
                  </a:ext>
                </a:extLst>
              </p:cNvPr>
              <p:cNvSpPr/>
              <p:nvPr/>
            </p:nvSpPr>
            <p:spPr>
              <a:xfrm>
                <a:off x="7884406" y="4300330"/>
                <a:ext cx="559330" cy="742122"/>
              </a:xfrm>
              <a:prstGeom prst="snip1Rect">
                <a:avLst/>
              </a:prstGeom>
              <a:ln>
                <a:solidFill>
                  <a:schemeClr val="tx2"/>
                </a:solidFill>
                <a:prstDash val="solid"/>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
            <p:nvSpPr>
              <p:cNvPr id="102" name="TextBox 101">
                <a:extLst>
                  <a:ext uri="{FF2B5EF4-FFF2-40B4-BE49-F238E27FC236}">
                    <a16:creationId xmlns:a16="http://schemas.microsoft.com/office/drawing/2014/main" id="{15F1AA91-7B99-4C6D-8F02-0720DFAC12C4}"/>
                  </a:ext>
                </a:extLst>
              </p:cNvPr>
              <p:cNvSpPr txBox="1"/>
              <p:nvPr/>
            </p:nvSpPr>
            <p:spPr>
              <a:xfrm>
                <a:off x="7860139" y="4241483"/>
                <a:ext cx="522121" cy="766422"/>
              </a:xfrm>
              <a:prstGeom prst="rect">
                <a:avLst/>
              </a:prstGeom>
              <a:noFill/>
              <a:ln>
                <a:noFill/>
                <a:prstDash val="solid"/>
              </a:ln>
            </p:spPr>
            <p:txBody>
              <a:bodyPr wrap="square" rtlCol="0">
                <a:spAutoFit/>
              </a:bodyPr>
              <a:lstStyle/>
              <a:p>
                <a:r>
                  <a:rPr lang="en-GB" dirty="0"/>
                  <a:t>-</a:t>
                </a:r>
              </a:p>
            </p:txBody>
          </p:sp>
        </p:grpSp>
        <p:grpSp>
          <p:nvGrpSpPr>
            <p:cNvPr id="103" name="Group 102">
              <a:extLst>
                <a:ext uri="{FF2B5EF4-FFF2-40B4-BE49-F238E27FC236}">
                  <a16:creationId xmlns:a16="http://schemas.microsoft.com/office/drawing/2014/main" id="{26432327-77F9-4D2D-8CA0-D026A72A7868}"/>
                </a:ext>
              </a:extLst>
            </p:cNvPr>
            <p:cNvGrpSpPr/>
            <p:nvPr/>
          </p:nvGrpSpPr>
          <p:grpSpPr>
            <a:xfrm>
              <a:off x="1883387" y="1940187"/>
              <a:ext cx="358041" cy="385980"/>
              <a:chOff x="7860139" y="4241483"/>
              <a:chExt cx="583597" cy="800969"/>
            </a:xfrm>
          </p:grpSpPr>
          <p:sp>
            <p:nvSpPr>
              <p:cNvPr id="104" name="Rectangle: Single Corner Snipped 103">
                <a:extLst>
                  <a:ext uri="{FF2B5EF4-FFF2-40B4-BE49-F238E27FC236}">
                    <a16:creationId xmlns:a16="http://schemas.microsoft.com/office/drawing/2014/main" id="{9F98A91B-5C8B-4CEB-AF45-664679D543EA}"/>
                  </a:ext>
                </a:extLst>
              </p:cNvPr>
              <p:cNvSpPr/>
              <p:nvPr/>
            </p:nvSpPr>
            <p:spPr>
              <a:xfrm>
                <a:off x="7884406" y="4300330"/>
                <a:ext cx="559330" cy="742122"/>
              </a:xfrm>
              <a:prstGeom prst="snip1Rect">
                <a:avLst/>
              </a:prstGeom>
              <a:ln>
                <a:solidFill>
                  <a:schemeClr val="tx2"/>
                </a:solidFill>
                <a:prstDash val="solid"/>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
            <p:nvSpPr>
              <p:cNvPr id="105" name="TextBox 104">
                <a:extLst>
                  <a:ext uri="{FF2B5EF4-FFF2-40B4-BE49-F238E27FC236}">
                    <a16:creationId xmlns:a16="http://schemas.microsoft.com/office/drawing/2014/main" id="{BC754499-6012-49C3-A2EF-BA729556533B}"/>
                  </a:ext>
                </a:extLst>
              </p:cNvPr>
              <p:cNvSpPr txBox="1"/>
              <p:nvPr/>
            </p:nvSpPr>
            <p:spPr>
              <a:xfrm>
                <a:off x="7860139" y="4241483"/>
                <a:ext cx="522121" cy="766422"/>
              </a:xfrm>
              <a:prstGeom prst="rect">
                <a:avLst/>
              </a:prstGeom>
              <a:noFill/>
              <a:ln>
                <a:noFill/>
                <a:prstDash val="solid"/>
              </a:ln>
            </p:spPr>
            <p:txBody>
              <a:bodyPr wrap="square" rtlCol="0">
                <a:spAutoFit/>
              </a:bodyPr>
              <a:lstStyle/>
              <a:p>
                <a:r>
                  <a:rPr lang="en-GB" dirty="0"/>
                  <a:t>-</a:t>
                </a:r>
              </a:p>
            </p:txBody>
          </p:sp>
        </p:grpSp>
        <p:grpSp>
          <p:nvGrpSpPr>
            <p:cNvPr id="106" name="Group 105">
              <a:extLst>
                <a:ext uri="{FF2B5EF4-FFF2-40B4-BE49-F238E27FC236}">
                  <a16:creationId xmlns:a16="http://schemas.microsoft.com/office/drawing/2014/main" id="{E7C39A2D-6FE2-43C5-80B2-E27A1CF3864B}"/>
                </a:ext>
              </a:extLst>
            </p:cNvPr>
            <p:cNvGrpSpPr/>
            <p:nvPr/>
          </p:nvGrpSpPr>
          <p:grpSpPr>
            <a:xfrm>
              <a:off x="2000679" y="2022573"/>
              <a:ext cx="358041" cy="385980"/>
              <a:chOff x="7860139" y="4241483"/>
              <a:chExt cx="583597" cy="800969"/>
            </a:xfrm>
          </p:grpSpPr>
          <p:sp>
            <p:nvSpPr>
              <p:cNvPr id="107" name="Rectangle: Single Corner Snipped 106">
                <a:extLst>
                  <a:ext uri="{FF2B5EF4-FFF2-40B4-BE49-F238E27FC236}">
                    <a16:creationId xmlns:a16="http://schemas.microsoft.com/office/drawing/2014/main" id="{A3FA2994-97ED-46D3-80C3-7C6A6FE4BBD7}"/>
                  </a:ext>
                </a:extLst>
              </p:cNvPr>
              <p:cNvSpPr/>
              <p:nvPr/>
            </p:nvSpPr>
            <p:spPr>
              <a:xfrm>
                <a:off x="7884406" y="4300330"/>
                <a:ext cx="559330" cy="742122"/>
              </a:xfrm>
              <a:prstGeom prst="snip1Rect">
                <a:avLst/>
              </a:prstGeom>
              <a:ln>
                <a:solidFill>
                  <a:schemeClr val="tx2"/>
                </a:solidFill>
                <a:prstDash val="solid"/>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
            <p:nvSpPr>
              <p:cNvPr id="108" name="TextBox 107">
                <a:extLst>
                  <a:ext uri="{FF2B5EF4-FFF2-40B4-BE49-F238E27FC236}">
                    <a16:creationId xmlns:a16="http://schemas.microsoft.com/office/drawing/2014/main" id="{8CC1EFA1-A7EB-4C3B-B1A4-9331F1D43D87}"/>
                  </a:ext>
                </a:extLst>
              </p:cNvPr>
              <p:cNvSpPr txBox="1"/>
              <p:nvPr/>
            </p:nvSpPr>
            <p:spPr>
              <a:xfrm>
                <a:off x="7860139" y="4241483"/>
                <a:ext cx="522121" cy="766422"/>
              </a:xfrm>
              <a:prstGeom prst="rect">
                <a:avLst/>
              </a:prstGeom>
              <a:noFill/>
              <a:ln>
                <a:noFill/>
                <a:prstDash val="solid"/>
              </a:ln>
            </p:spPr>
            <p:txBody>
              <a:bodyPr wrap="square" rtlCol="0">
                <a:spAutoFit/>
              </a:bodyPr>
              <a:lstStyle/>
              <a:p>
                <a:r>
                  <a:rPr lang="en-GB" dirty="0"/>
                  <a:t>-</a:t>
                </a:r>
              </a:p>
            </p:txBody>
          </p:sp>
        </p:grpSp>
        <p:grpSp>
          <p:nvGrpSpPr>
            <p:cNvPr id="109" name="Group 108">
              <a:extLst>
                <a:ext uri="{FF2B5EF4-FFF2-40B4-BE49-F238E27FC236}">
                  <a16:creationId xmlns:a16="http://schemas.microsoft.com/office/drawing/2014/main" id="{D935E17C-5597-4265-9A1B-9F0C757FF5E4}"/>
                </a:ext>
              </a:extLst>
            </p:cNvPr>
            <p:cNvGrpSpPr/>
            <p:nvPr/>
          </p:nvGrpSpPr>
          <p:grpSpPr>
            <a:xfrm>
              <a:off x="1864107" y="1483023"/>
              <a:ext cx="358041" cy="385980"/>
              <a:chOff x="7860139" y="4241483"/>
              <a:chExt cx="583597" cy="800969"/>
            </a:xfrm>
          </p:grpSpPr>
          <p:sp>
            <p:nvSpPr>
              <p:cNvPr id="110" name="Rectangle: Single Corner Snipped 109">
                <a:extLst>
                  <a:ext uri="{FF2B5EF4-FFF2-40B4-BE49-F238E27FC236}">
                    <a16:creationId xmlns:a16="http://schemas.microsoft.com/office/drawing/2014/main" id="{B556151D-173C-4068-9955-8BF068C5915E}"/>
                  </a:ext>
                </a:extLst>
              </p:cNvPr>
              <p:cNvSpPr/>
              <p:nvPr/>
            </p:nvSpPr>
            <p:spPr>
              <a:xfrm>
                <a:off x="7884406" y="4300330"/>
                <a:ext cx="559330" cy="742122"/>
              </a:xfrm>
              <a:prstGeom prst="snip1Rect">
                <a:avLst/>
              </a:prstGeom>
              <a:ln>
                <a:solidFill>
                  <a:schemeClr val="tx2"/>
                </a:solidFill>
                <a:prstDash val="solid"/>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
            <p:nvSpPr>
              <p:cNvPr id="111" name="TextBox 110">
                <a:extLst>
                  <a:ext uri="{FF2B5EF4-FFF2-40B4-BE49-F238E27FC236}">
                    <a16:creationId xmlns:a16="http://schemas.microsoft.com/office/drawing/2014/main" id="{00990BFA-43E6-4752-8E69-61EFC5779FF5}"/>
                  </a:ext>
                </a:extLst>
              </p:cNvPr>
              <p:cNvSpPr txBox="1"/>
              <p:nvPr/>
            </p:nvSpPr>
            <p:spPr>
              <a:xfrm>
                <a:off x="7860139" y="4241483"/>
                <a:ext cx="522121" cy="766422"/>
              </a:xfrm>
              <a:prstGeom prst="rect">
                <a:avLst/>
              </a:prstGeom>
              <a:noFill/>
              <a:ln>
                <a:noFill/>
                <a:prstDash val="solid"/>
              </a:ln>
            </p:spPr>
            <p:txBody>
              <a:bodyPr wrap="square" rtlCol="0">
                <a:spAutoFit/>
              </a:bodyPr>
              <a:lstStyle/>
              <a:p>
                <a:r>
                  <a:rPr lang="en-GB" dirty="0"/>
                  <a:t>-</a:t>
                </a:r>
              </a:p>
            </p:txBody>
          </p:sp>
        </p:grpSp>
      </p:grpSp>
      <p:sp>
        <p:nvSpPr>
          <p:cNvPr id="2" name="Rectangle 1">
            <a:extLst>
              <a:ext uri="{FF2B5EF4-FFF2-40B4-BE49-F238E27FC236}">
                <a16:creationId xmlns:a16="http://schemas.microsoft.com/office/drawing/2014/main" id="{221FD1E8-1600-4B99-8822-BEBD6FAA2800}"/>
              </a:ext>
            </a:extLst>
          </p:cNvPr>
          <p:cNvSpPr/>
          <p:nvPr/>
        </p:nvSpPr>
        <p:spPr>
          <a:xfrm>
            <a:off x="2718875" y="3779079"/>
            <a:ext cx="8649710" cy="2554545"/>
          </a:xfrm>
          <a:prstGeom prst="rect">
            <a:avLst/>
          </a:prstGeom>
        </p:spPr>
        <p:txBody>
          <a:bodyPr wrap="square">
            <a:spAutoFit/>
          </a:bodyPr>
          <a:lstStyle/>
          <a:p>
            <a:r>
              <a:rPr lang="en-GB" sz="2000" dirty="0"/>
              <a:t>Use Composite </a:t>
            </a:r>
            <a:r>
              <a:rPr lang="en-GB" sz="2000" dirty="0" err="1"/>
              <a:t>Ready!API</a:t>
            </a:r>
            <a:r>
              <a:rPr lang="en-GB" sz="2000" dirty="0"/>
              <a:t> test projects to reduce merge conflicts.</a:t>
            </a:r>
          </a:p>
          <a:p>
            <a:endParaRPr lang="en-GB" sz="2000" dirty="0"/>
          </a:p>
          <a:p>
            <a:r>
              <a:rPr lang="en-GB" sz="2000" dirty="0"/>
              <a:t>Further exploration required to flesh out details, e.g. what changes are required to the Jenkins pipeline to accommodate composite test projects, what artefacts are volatile/redundant and should not be added to </a:t>
            </a:r>
            <a:r>
              <a:rPr lang="en-GB" sz="2000" dirty="0" err="1"/>
              <a:t>RTC</a:t>
            </a:r>
            <a:r>
              <a:rPr lang="en-GB" sz="2000" dirty="0"/>
              <a:t>. So again perhaps a Tech Spike is a good idea.</a:t>
            </a:r>
          </a:p>
          <a:p>
            <a:endParaRPr lang="en-GB" sz="2000" dirty="0"/>
          </a:p>
          <a:p>
            <a:r>
              <a:rPr lang="en-GB" sz="2000" dirty="0"/>
              <a:t>See </a:t>
            </a:r>
            <a:r>
              <a:rPr lang="en-GB" sz="2000" dirty="0" err="1"/>
              <a:t>Jatin</a:t>
            </a:r>
            <a:r>
              <a:rPr lang="en-GB" sz="2000" dirty="0"/>
              <a:t> Arora for outcome of </a:t>
            </a:r>
            <a:r>
              <a:rPr lang="en-GB" sz="2000" dirty="0" err="1"/>
              <a:t>PoC</a:t>
            </a:r>
            <a:r>
              <a:rPr lang="en-GB" sz="2000" dirty="0"/>
              <a:t>.</a:t>
            </a:r>
          </a:p>
        </p:txBody>
      </p:sp>
    </p:spTree>
    <p:extLst>
      <p:ext uri="{BB962C8B-B14F-4D97-AF65-F5344CB8AC3E}">
        <p14:creationId xmlns:p14="http://schemas.microsoft.com/office/powerpoint/2010/main" val="9918334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extBox 162">
            <a:extLst>
              <a:ext uri="{FF2B5EF4-FFF2-40B4-BE49-F238E27FC236}">
                <a16:creationId xmlns:a16="http://schemas.microsoft.com/office/drawing/2014/main" id="{BC7C2891-1E72-4C55-89AC-3E122796EBEF}"/>
              </a:ext>
            </a:extLst>
          </p:cNvPr>
          <p:cNvSpPr txBox="1"/>
          <p:nvPr/>
        </p:nvSpPr>
        <p:spPr>
          <a:xfrm>
            <a:off x="1" y="-27676"/>
            <a:ext cx="12192000" cy="707886"/>
          </a:xfrm>
          <a:prstGeom prst="rect">
            <a:avLst/>
          </a:prstGeom>
          <a:noFill/>
        </p:spPr>
        <p:txBody>
          <a:bodyPr wrap="square" rtlCol="0">
            <a:spAutoFit/>
          </a:bodyPr>
          <a:lstStyle/>
          <a:p>
            <a:r>
              <a:rPr lang="en-GB" sz="4000" b="1" spc="-1" dirty="0">
                <a:solidFill>
                  <a:schemeClr val="bg2"/>
                </a:solidFill>
                <a:uFill>
                  <a:solidFill>
                    <a:srgbClr val="FFFFFF"/>
                  </a:solidFill>
                </a:uFill>
                <a:latin typeface="IBM Plex Sans SemiBold"/>
                <a:cs typeface="NBS Medium"/>
              </a:rPr>
              <a:t>Testing Surgery</a:t>
            </a:r>
          </a:p>
        </p:txBody>
      </p:sp>
      <p:sp>
        <p:nvSpPr>
          <p:cNvPr id="43" name="TextBox 42">
            <a:extLst>
              <a:ext uri="{FF2B5EF4-FFF2-40B4-BE49-F238E27FC236}">
                <a16:creationId xmlns:a16="http://schemas.microsoft.com/office/drawing/2014/main" id="{01055E21-8ABA-4D7B-8823-50543B8DA945}"/>
              </a:ext>
            </a:extLst>
          </p:cNvPr>
          <p:cNvSpPr txBox="1"/>
          <p:nvPr/>
        </p:nvSpPr>
        <p:spPr>
          <a:xfrm>
            <a:off x="268357" y="3090236"/>
            <a:ext cx="11380304" cy="1938992"/>
          </a:xfrm>
          <a:prstGeom prst="rect">
            <a:avLst/>
          </a:prstGeom>
          <a:noFill/>
        </p:spPr>
        <p:txBody>
          <a:bodyPr wrap="square" rtlCol="0">
            <a:spAutoFit/>
          </a:bodyPr>
          <a:lstStyle/>
          <a:p>
            <a:r>
              <a:rPr lang="en-GB" sz="4000" b="1" spc="-1" dirty="0">
                <a:solidFill>
                  <a:srgbClr val="00B050"/>
                </a:solidFill>
                <a:uFill>
                  <a:solidFill>
                    <a:srgbClr val="FFFFFF"/>
                  </a:solidFill>
                </a:uFill>
                <a:latin typeface="IBM Plex Sans SemiBold"/>
                <a:cs typeface="NBS Medium"/>
              </a:rPr>
              <a:t>Answer: It’s not easy!</a:t>
            </a:r>
          </a:p>
          <a:p>
            <a:r>
              <a:rPr lang="en-GB" sz="4000" b="1" spc="-1" dirty="0">
                <a:solidFill>
                  <a:srgbClr val="00B050"/>
                </a:solidFill>
                <a:uFill>
                  <a:solidFill>
                    <a:srgbClr val="FFFFFF"/>
                  </a:solidFill>
                </a:uFill>
                <a:latin typeface="IBM Plex Sans SemiBold"/>
                <a:cs typeface="NBS Medium"/>
              </a:rPr>
              <a:t>Challenge: </a:t>
            </a:r>
            <a:r>
              <a:rPr lang="en-GB" sz="4000" b="1" spc="-1" dirty="0" err="1">
                <a:solidFill>
                  <a:srgbClr val="00B050"/>
                </a:solidFill>
                <a:uFill>
                  <a:solidFill>
                    <a:srgbClr val="FFFFFF"/>
                  </a:solidFill>
                </a:uFill>
                <a:latin typeface="IBM Plex Sans SemiBold"/>
                <a:cs typeface="NBS Medium"/>
              </a:rPr>
              <a:t>NEMbots</a:t>
            </a:r>
            <a:r>
              <a:rPr lang="en-GB" sz="4000" b="1" spc="-1" dirty="0">
                <a:solidFill>
                  <a:srgbClr val="00B050"/>
                </a:solidFill>
                <a:uFill>
                  <a:solidFill>
                    <a:srgbClr val="FFFFFF"/>
                  </a:solidFill>
                </a:uFill>
                <a:latin typeface="IBM Plex Sans SemiBold"/>
                <a:cs typeface="NBS Medium"/>
              </a:rPr>
              <a:t> to see what is possible.  The next slides outline some ideas.</a:t>
            </a:r>
          </a:p>
        </p:txBody>
      </p:sp>
      <p:sp>
        <p:nvSpPr>
          <p:cNvPr id="44" name="TextBox 43">
            <a:extLst>
              <a:ext uri="{FF2B5EF4-FFF2-40B4-BE49-F238E27FC236}">
                <a16:creationId xmlns:a16="http://schemas.microsoft.com/office/drawing/2014/main" id="{B3C61AFF-CF89-4062-A91D-A4EF2FBCD293}"/>
              </a:ext>
            </a:extLst>
          </p:cNvPr>
          <p:cNvSpPr txBox="1"/>
          <p:nvPr/>
        </p:nvSpPr>
        <p:spPr>
          <a:xfrm>
            <a:off x="268357" y="1608608"/>
            <a:ext cx="12460356" cy="1323439"/>
          </a:xfrm>
          <a:prstGeom prst="rect">
            <a:avLst/>
          </a:prstGeom>
          <a:noFill/>
        </p:spPr>
        <p:txBody>
          <a:bodyPr wrap="square" rtlCol="0">
            <a:spAutoFit/>
          </a:bodyPr>
          <a:lstStyle/>
          <a:p>
            <a:r>
              <a:rPr lang="en-GB" sz="4000" b="1" spc="-1" dirty="0">
                <a:solidFill>
                  <a:schemeClr val="bg2"/>
                </a:solidFill>
                <a:uFill>
                  <a:solidFill>
                    <a:srgbClr val="FFFFFF"/>
                  </a:solidFill>
                </a:uFill>
                <a:latin typeface="IBM Plex Sans SemiBold"/>
                <a:cs typeface="NBS Medium"/>
              </a:rPr>
              <a:t>Question: How to test </a:t>
            </a:r>
            <a:r>
              <a:rPr lang="en-GB" sz="4000" b="1" spc="-1" dirty="0" err="1">
                <a:solidFill>
                  <a:schemeClr val="bg2"/>
                </a:solidFill>
                <a:uFill>
                  <a:solidFill>
                    <a:srgbClr val="FFFFFF"/>
                  </a:solidFill>
                </a:uFill>
                <a:latin typeface="IBM Plex Sans SemiBold"/>
                <a:cs typeface="NBS Medium"/>
              </a:rPr>
              <a:t>LRPO</a:t>
            </a:r>
            <a:r>
              <a:rPr lang="en-GB" sz="4000" b="1" spc="-1" dirty="0">
                <a:solidFill>
                  <a:schemeClr val="bg2"/>
                </a:solidFill>
                <a:uFill>
                  <a:solidFill>
                    <a:srgbClr val="FFFFFF"/>
                  </a:solidFill>
                </a:uFill>
                <a:latin typeface="IBM Plex Sans SemiBold"/>
                <a:cs typeface="NBS Medium"/>
              </a:rPr>
              <a:t> Negative/Error Scenarios?</a:t>
            </a:r>
          </a:p>
          <a:p>
            <a:r>
              <a:rPr lang="en-GB" sz="4000" b="1" spc="-1" dirty="0">
                <a:solidFill>
                  <a:schemeClr val="bg2"/>
                </a:solidFill>
                <a:uFill>
                  <a:solidFill>
                    <a:srgbClr val="FFFFFF"/>
                  </a:solidFill>
                </a:uFill>
                <a:latin typeface="IBM Plex Sans SemiBold"/>
                <a:cs typeface="NBS Medium"/>
              </a:rPr>
              <a:t>  </a:t>
            </a:r>
          </a:p>
        </p:txBody>
      </p:sp>
    </p:spTree>
    <p:extLst>
      <p:ext uri="{BB962C8B-B14F-4D97-AF65-F5344CB8AC3E}">
        <p14:creationId xmlns:p14="http://schemas.microsoft.com/office/powerpoint/2010/main" val="362451081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extBox 162">
            <a:extLst>
              <a:ext uri="{FF2B5EF4-FFF2-40B4-BE49-F238E27FC236}">
                <a16:creationId xmlns:a16="http://schemas.microsoft.com/office/drawing/2014/main" id="{BC7C2891-1E72-4C55-89AC-3E122796EBEF}"/>
              </a:ext>
            </a:extLst>
          </p:cNvPr>
          <p:cNvSpPr txBox="1"/>
          <p:nvPr/>
        </p:nvSpPr>
        <p:spPr>
          <a:xfrm>
            <a:off x="649357" y="-27676"/>
            <a:ext cx="8646931" cy="707886"/>
          </a:xfrm>
          <a:prstGeom prst="rect">
            <a:avLst/>
          </a:prstGeom>
          <a:noFill/>
        </p:spPr>
        <p:txBody>
          <a:bodyPr wrap="square" rtlCol="0">
            <a:spAutoFit/>
          </a:bodyPr>
          <a:lstStyle/>
          <a:p>
            <a:r>
              <a:rPr lang="en-GB" sz="4000" b="1" spc="-1" dirty="0" err="1">
                <a:solidFill>
                  <a:schemeClr val="bg2"/>
                </a:solidFill>
                <a:uFill>
                  <a:solidFill>
                    <a:srgbClr val="FFFFFF"/>
                  </a:solidFill>
                </a:uFill>
                <a:latin typeface="IBM Plex Sans SemiBold"/>
                <a:cs typeface="NBS Medium"/>
              </a:rPr>
              <a:t>LRPO</a:t>
            </a:r>
            <a:r>
              <a:rPr lang="en-GB" sz="4000" b="1" spc="-1" dirty="0">
                <a:solidFill>
                  <a:schemeClr val="bg2"/>
                </a:solidFill>
                <a:uFill>
                  <a:solidFill>
                    <a:srgbClr val="FFFFFF"/>
                  </a:solidFill>
                </a:uFill>
                <a:latin typeface="IBM Plex Sans SemiBold"/>
                <a:cs typeface="NBS Medium"/>
              </a:rPr>
              <a:t> Testing Negative/Error Scenarios</a:t>
            </a:r>
          </a:p>
        </p:txBody>
      </p:sp>
      <p:sp>
        <p:nvSpPr>
          <p:cNvPr id="65" name="TextBox 64">
            <a:extLst>
              <a:ext uri="{FF2B5EF4-FFF2-40B4-BE49-F238E27FC236}">
                <a16:creationId xmlns:a16="http://schemas.microsoft.com/office/drawing/2014/main" id="{932612F0-65C4-44FA-8568-32327E2EEE90}"/>
              </a:ext>
            </a:extLst>
          </p:cNvPr>
          <p:cNvSpPr txBox="1"/>
          <p:nvPr/>
        </p:nvSpPr>
        <p:spPr>
          <a:xfrm>
            <a:off x="395945" y="1270152"/>
            <a:ext cx="1108573" cy="400110"/>
          </a:xfrm>
          <a:prstGeom prst="rect">
            <a:avLst/>
          </a:prstGeom>
          <a:noFill/>
        </p:spPr>
        <p:txBody>
          <a:bodyPr wrap="none" rtlCol="0">
            <a:spAutoFit/>
          </a:bodyPr>
          <a:lstStyle/>
          <a:p>
            <a:r>
              <a:rPr lang="en-GB" sz="2000" b="1" dirty="0"/>
              <a:t>Option 1</a:t>
            </a:r>
          </a:p>
        </p:txBody>
      </p:sp>
      <p:sp>
        <p:nvSpPr>
          <p:cNvPr id="76" name="TextBox 75">
            <a:extLst>
              <a:ext uri="{FF2B5EF4-FFF2-40B4-BE49-F238E27FC236}">
                <a16:creationId xmlns:a16="http://schemas.microsoft.com/office/drawing/2014/main" id="{C3519EB9-5039-4CF9-A45C-E7942110BA16}"/>
              </a:ext>
            </a:extLst>
          </p:cNvPr>
          <p:cNvSpPr txBox="1"/>
          <p:nvPr/>
        </p:nvSpPr>
        <p:spPr>
          <a:xfrm>
            <a:off x="894471" y="1710154"/>
            <a:ext cx="6818294" cy="1569660"/>
          </a:xfrm>
          <a:prstGeom prst="rect">
            <a:avLst/>
          </a:prstGeom>
          <a:noFill/>
        </p:spPr>
        <p:txBody>
          <a:bodyPr wrap="square" rtlCol="0">
            <a:spAutoFit/>
          </a:bodyPr>
          <a:lstStyle/>
          <a:p>
            <a:r>
              <a:rPr lang="en-GB" sz="1600" dirty="0"/>
              <a:t>Try to take message out of Q that is used by </a:t>
            </a:r>
            <a:r>
              <a:rPr lang="en-GB" sz="1600" dirty="0" err="1"/>
              <a:t>LRPO</a:t>
            </a:r>
            <a:r>
              <a:rPr lang="en-GB" sz="1600" dirty="0"/>
              <a:t> service to pass processing to next stage and check that nothing is there.  If a failure has occurred then no message will be created for downstream processing.</a:t>
            </a:r>
          </a:p>
          <a:p>
            <a:endParaRPr lang="en-GB" sz="1600" dirty="0"/>
          </a:p>
          <a:p>
            <a:r>
              <a:rPr lang="en-GB" sz="1600" b="1" i="1" dirty="0"/>
              <a:t>CON – Test is not very accurate because the </a:t>
            </a:r>
            <a:r>
              <a:rPr lang="en-GB" sz="1600" b="1" i="1" dirty="0" err="1"/>
              <a:t>LRPO</a:t>
            </a:r>
            <a:r>
              <a:rPr lang="en-GB" sz="1600" b="1" i="1" dirty="0"/>
              <a:t> could have broken anywhere within the flow.</a:t>
            </a:r>
          </a:p>
        </p:txBody>
      </p:sp>
      <p:sp>
        <p:nvSpPr>
          <p:cNvPr id="70" name="TextBox 69">
            <a:extLst>
              <a:ext uri="{FF2B5EF4-FFF2-40B4-BE49-F238E27FC236}">
                <a16:creationId xmlns:a16="http://schemas.microsoft.com/office/drawing/2014/main" id="{D45A8F35-484A-4F36-9D3F-09ACDB2980BD}"/>
              </a:ext>
            </a:extLst>
          </p:cNvPr>
          <p:cNvSpPr txBox="1"/>
          <p:nvPr/>
        </p:nvSpPr>
        <p:spPr>
          <a:xfrm>
            <a:off x="2513034" y="627274"/>
            <a:ext cx="10455965" cy="338554"/>
          </a:xfrm>
          <a:prstGeom prst="rect">
            <a:avLst/>
          </a:prstGeom>
          <a:noFill/>
        </p:spPr>
        <p:txBody>
          <a:bodyPr wrap="square" rtlCol="0">
            <a:spAutoFit/>
          </a:bodyPr>
          <a:lstStyle/>
          <a:p>
            <a:r>
              <a:rPr lang="en-GB" sz="1600" dirty="0"/>
              <a:t>In an </a:t>
            </a:r>
            <a:r>
              <a:rPr lang="en-GB" sz="1600" dirty="0" err="1"/>
              <a:t>LRPO</a:t>
            </a:r>
            <a:r>
              <a:rPr lang="en-GB" sz="1600" dirty="0"/>
              <a:t> macro flow, errors stop the processing at the point of failure with no error response returned.</a:t>
            </a:r>
          </a:p>
        </p:txBody>
      </p:sp>
      <p:grpSp>
        <p:nvGrpSpPr>
          <p:cNvPr id="71" name="Group 70">
            <a:extLst>
              <a:ext uri="{FF2B5EF4-FFF2-40B4-BE49-F238E27FC236}">
                <a16:creationId xmlns:a16="http://schemas.microsoft.com/office/drawing/2014/main" id="{09F304B5-0E59-4231-A86E-1581A33AE9A9}"/>
              </a:ext>
            </a:extLst>
          </p:cNvPr>
          <p:cNvGrpSpPr/>
          <p:nvPr/>
        </p:nvGrpSpPr>
        <p:grpSpPr>
          <a:xfrm>
            <a:off x="8490324" y="3430965"/>
            <a:ext cx="2654755" cy="2495870"/>
            <a:chOff x="6356723" y="3295331"/>
            <a:chExt cx="2654755" cy="2495870"/>
          </a:xfrm>
        </p:grpSpPr>
        <p:sp>
          <p:nvSpPr>
            <p:cNvPr id="72" name="Rectangle 71">
              <a:extLst>
                <a:ext uri="{FF2B5EF4-FFF2-40B4-BE49-F238E27FC236}">
                  <a16:creationId xmlns:a16="http://schemas.microsoft.com/office/drawing/2014/main" id="{D33662FC-000D-41BB-BD1C-A8736CEB66C6}"/>
                </a:ext>
              </a:extLst>
            </p:cNvPr>
            <p:cNvSpPr/>
            <p:nvPr/>
          </p:nvSpPr>
          <p:spPr>
            <a:xfrm>
              <a:off x="6356723" y="3332329"/>
              <a:ext cx="2654755" cy="2458872"/>
            </a:xfrm>
            <a:prstGeom prst="rect">
              <a:avLst/>
            </a:prstGeom>
            <a:ln>
              <a:solidFill>
                <a:schemeClr val="accent6"/>
              </a:solidFill>
              <a:prstDash val="sysDot"/>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
          <p:nvSpPr>
            <p:cNvPr id="77" name="Isosceles Triangle 76">
              <a:extLst>
                <a:ext uri="{FF2B5EF4-FFF2-40B4-BE49-F238E27FC236}">
                  <a16:creationId xmlns:a16="http://schemas.microsoft.com/office/drawing/2014/main" id="{97BD3AD9-5BD1-4433-8BA3-80964340349F}"/>
                </a:ext>
              </a:extLst>
            </p:cNvPr>
            <p:cNvSpPr/>
            <p:nvPr/>
          </p:nvSpPr>
          <p:spPr>
            <a:xfrm>
              <a:off x="6752327" y="3994171"/>
              <a:ext cx="1892530" cy="1384634"/>
            </a:xfrm>
            <a:prstGeom prst="triangle">
              <a:avLst/>
            </a:prstGeom>
            <a:solidFill>
              <a:schemeClr val="bg1"/>
            </a:solidFill>
            <a:ln>
              <a:solidFill>
                <a:schemeClr val="accent6"/>
              </a:solidFill>
              <a:prstDash val="sys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82" name="TextBox 81">
              <a:extLst>
                <a:ext uri="{FF2B5EF4-FFF2-40B4-BE49-F238E27FC236}">
                  <a16:creationId xmlns:a16="http://schemas.microsoft.com/office/drawing/2014/main" id="{F20EC5C9-3120-479C-B2ED-604CA585E071}"/>
                </a:ext>
              </a:extLst>
            </p:cNvPr>
            <p:cNvSpPr txBox="1"/>
            <p:nvPr/>
          </p:nvSpPr>
          <p:spPr>
            <a:xfrm>
              <a:off x="6374497" y="3295331"/>
              <a:ext cx="1448561" cy="400110"/>
            </a:xfrm>
            <a:prstGeom prst="rect">
              <a:avLst/>
            </a:prstGeom>
            <a:noFill/>
          </p:spPr>
          <p:txBody>
            <a:bodyPr wrap="square" rtlCol="0">
              <a:spAutoFit/>
            </a:bodyPr>
            <a:lstStyle/>
            <a:p>
              <a:r>
                <a:rPr lang="en-GB" sz="2000" b="1" spc="-1" dirty="0">
                  <a:solidFill>
                    <a:schemeClr val="bg2"/>
                  </a:solidFill>
                  <a:uFill>
                    <a:solidFill>
                      <a:srgbClr val="FFFFFF"/>
                    </a:solidFill>
                  </a:uFill>
                  <a:latin typeface="IBM Plex Sans SemiBold"/>
                  <a:ea typeface="+mj-ea"/>
                  <a:cs typeface="NBS Medium"/>
                </a:rPr>
                <a:t>Stub (</a:t>
              </a:r>
              <a:r>
                <a:rPr lang="en-GB" sz="2000" b="1" spc="-1" dirty="0" err="1">
                  <a:solidFill>
                    <a:schemeClr val="bg2"/>
                  </a:solidFill>
                  <a:uFill>
                    <a:solidFill>
                      <a:srgbClr val="FFFFFF"/>
                    </a:solidFill>
                  </a:uFill>
                  <a:latin typeface="IBM Plex Sans SemiBold"/>
                  <a:ea typeface="+mj-ea"/>
                  <a:cs typeface="NBS Medium"/>
                </a:rPr>
                <a:t>Virt</a:t>
              </a:r>
              <a:r>
                <a:rPr lang="en-GB" sz="2000" b="1" spc="-1" dirty="0">
                  <a:solidFill>
                    <a:schemeClr val="bg2"/>
                  </a:solidFill>
                  <a:uFill>
                    <a:solidFill>
                      <a:srgbClr val="FFFFFF"/>
                    </a:solidFill>
                  </a:uFill>
                  <a:latin typeface="IBM Plex Sans SemiBold"/>
                  <a:ea typeface="+mj-ea"/>
                  <a:cs typeface="NBS Medium"/>
                </a:rPr>
                <a:t>)</a:t>
              </a:r>
            </a:p>
          </p:txBody>
        </p:sp>
        <p:grpSp>
          <p:nvGrpSpPr>
            <p:cNvPr id="84" name="Group 83">
              <a:extLst>
                <a:ext uri="{FF2B5EF4-FFF2-40B4-BE49-F238E27FC236}">
                  <a16:creationId xmlns:a16="http://schemas.microsoft.com/office/drawing/2014/main" id="{11087E8F-921B-4D50-8A13-E892975B921D}"/>
                </a:ext>
              </a:extLst>
            </p:cNvPr>
            <p:cNvGrpSpPr/>
            <p:nvPr/>
          </p:nvGrpSpPr>
          <p:grpSpPr>
            <a:xfrm>
              <a:off x="7823058" y="3503525"/>
              <a:ext cx="1006655" cy="1026385"/>
              <a:chOff x="7666680" y="2946626"/>
              <a:chExt cx="1381911" cy="1157715"/>
            </a:xfrm>
          </p:grpSpPr>
          <p:grpSp>
            <p:nvGrpSpPr>
              <p:cNvPr id="85" name="Group 84">
                <a:extLst>
                  <a:ext uri="{FF2B5EF4-FFF2-40B4-BE49-F238E27FC236}">
                    <a16:creationId xmlns:a16="http://schemas.microsoft.com/office/drawing/2014/main" id="{83959921-BC2F-4E13-AE93-A7C7C1148C2C}"/>
                  </a:ext>
                </a:extLst>
              </p:cNvPr>
              <p:cNvGrpSpPr/>
              <p:nvPr/>
            </p:nvGrpSpPr>
            <p:grpSpPr>
              <a:xfrm>
                <a:off x="8447134" y="3446104"/>
                <a:ext cx="601457" cy="273590"/>
                <a:chOff x="10747513" y="2001078"/>
                <a:chExt cx="1209260" cy="470233"/>
              </a:xfrm>
            </p:grpSpPr>
            <p:cxnSp>
              <p:nvCxnSpPr>
                <p:cNvPr id="91" name="Connector: Elbow 90">
                  <a:extLst>
                    <a:ext uri="{FF2B5EF4-FFF2-40B4-BE49-F238E27FC236}">
                      <a16:creationId xmlns:a16="http://schemas.microsoft.com/office/drawing/2014/main" id="{2C13ACF2-654E-4CDF-A4F2-6621F0628515}"/>
                    </a:ext>
                  </a:extLst>
                </p:cNvPr>
                <p:cNvCxnSpPr>
                  <a:cxnSpLocks/>
                </p:cNvCxnSpPr>
                <p:nvPr/>
              </p:nvCxnSpPr>
              <p:spPr>
                <a:xfrm>
                  <a:off x="10747513" y="2001078"/>
                  <a:ext cx="705678" cy="470233"/>
                </a:xfrm>
                <a:prstGeom prst="bentConnector3">
                  <a:avLst>
                    <a:gd name="adj1" fmla="val 50000"/>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92" name="Connector: Elbow 91">
                  <a:extLst>
                    <a:ext uri="{FF2B5EF4-FFF2-40B4-BE49-F238E27FC236}">
                      <a16:creationId xmlns:a16="http://schemas.microsoft.com/office/drawing/2014/main" id="{B91C8C43-F337-4A0B-A3C5-EB74584E25E4}"/>
                    </a:ext>
                  </a:extLst>
                </p:cNvPr>
                <p:cNvCxnSpPr>
                  <a:cxnSpLocks/>
                </p:cNvCxnSpPr>
                <p:nvPr/>
              </p:nvCxnSpPr>
              <p:spPr>
                <a:xfrm rot="10800000" flipV="1">
                  <a:off x="11446564" y="2007484"/>
                  <a:ext cx="510209" cy="463827"/>
                </a:xfrm>
                <a:prstGeom prst="bentConnector3">
                  <a:avLst/>
                </a:prstGeom>
                <a:ln>
                  <a:solidFill>
                    <a:schemeClr val="accent6"/>
                  </a:solidFill>
                </a:ln>
              </p:spPr>
              <p:style>
                <a:lnRef idx="2">
                  <a:schemeClr val="accent1"/>
                </a:lnRef>
                <a:fillRef idx="0">
                  <a:schemeClr val="accent1"/>
                </a:fillRef>
                <a:effectRef idx="1">
                  <a:schemeClr val="accent1"/>
                </a:effectRef>
                <a:fontRef idx="minor">
                  <a:schemeClr val="tx1"/>
                </a:fontRef>
              </p:style>
            </p:cxnSp>
          </p:grpSp>
          <p:grpSp>
            <p:nvGrpSpPr>
              <p:cNvPr id="86" name="Group 85">
                <a:extLst>
                  <a:ext uri="{FF2B5EF4-FFF2-40B4-BE49-F238E27FC236}">
                    <a16:creationId xmlns:a16="http://schemas.microsoft.com/office/drawing/2014/main" id="{626F1D71-C7E1-435B-B0BD-9826ECCD1240}"/>
                  </a:ext>
                </a:extLst>
              </p:cNvPr>
              <p:cNvGrpSpPr/>
              <p:nvPr/>
            </p:nvGrpSpPr>
            <p:grpSpPr>
              <a:xfrm>
                <a:off x="7666680" y="3189238"/>
                <a:ext cx="602229" cy="504080"/>
                <a:chOff x="7860139" y="4241482"/>
                <a:chExt cx="583597" cy="800970"/>
              </a:xfrm>
            </p:grpSpPr>
            <p:sp>
              <p:nvSpPr>
                <p:cNvPr id="88" name="Rectangle: Single Corner Snipped 87">
                  <a:extLst>
                    <a:ext uri="{FF2B5EF4-FFF2-40B4-BE49-F238E27FC236}">
                      <a16:creationId xmlns:a16="http://schemas.microsoft.com/office/drawing/2014/main" id="{BA1CC315-C675-4672-9656-75F4700AEF80}"/>
                    </a:ext>
                  </a:extLst>
                </p:cNvPr>
                <p:cNvSpPr/>
                <p:nvPr/>
              </p:nvSpPr>
              <p:spPr>
                <a:xfrm>
                  <a:off x="7884406" y="4300330"/>
                  <a:ext cx="559330" cy="742122"/>
                </a:xfrm>
                <a:prstGeom prst="snip1Rect">
                  <a:avLst/>
                </a:prstGeom>
                <a:ln>
                  <a:solidFill>
                    <a:schemeClr val="accent4">
                      <a:lumMod val="60000"/>
                      <a:lumOff val="40000"/>
                    </a:schemeClr>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
              <p:nvSpPr>
                <p:cNvPr id="90" name="TextBox 89">
                  <a:extLst>
                    <a:ext uri="{FF2B5EF4-FFF2-40B4-BE49-F238E27FC236}">
                      <a16:creationId xmlns:a16="http://schemas.microsoft.com/office/drawing/2014/main" id="{838C22F5-39C2-4612-AFD5-DA377E3DA3D5}"/>
                    </a:ext>
                  </a:extLst>
                </p:cNvPr>
                <p:cNvSpPr txBox="1"/>
                <p:nvPr/>
              </p:nvSpPr>
              <p:spPr>
                <a:xfrm>
                  <a:off x="7860139" y="4241482"/>
                  <a:ext cx="522121" cy="661950"/>
                </a:xfrm>
                <a:prstGeom prst="rect">
                  <a:avLst/>
                </a:prstGeom>
                <a:noFill/>
              </p:spPr>
              <p:txBody>
                <a:bodyPr wrap="square" rtlCol="0">
                  <a:spAutoFit/>
                </a:bodyPr>
                <a:lstStyle/>
                <a:p>
                  <a:r>
                    <a:rPr lang="en-GB" dirty="0"/>
                    <a:t>---</a:t>
                  </a:r>
                </a:p>
              </p:txBody>
            </p:sp>
          </p:grpSp>
          <p:sp>
            <p:nvSpPr>
              <p:cNvPr id="87" name="Arc 86">
                <a:extLst>
                  <a:ext uri="{FF2B5EF4-FFF2-40B4-BE49-F238E27FC236}">
                    <a16:creationId xmlns:a16="http://schemas.microsoft.com/office/drawing/2014/main" id="{12A58D96-48E6-478F-8249-137D340C404D}"/>
                  </a:ext>
                </a:extLst>
              </p:cNvPr>
              <p:cNvSpPr/>
              <p:nvPr/>
            </p:nvSpPr>
            <p:spPr>
              <a:xfrm>
                <a:off x="7978909" y="2946626"/>
                <a:ext cx="757060" cy="1157715"/>
              </a:xfrm>
              <a:prstGeom prst="arc">
                <a:avLst>
                  <a:gd name="adj1" fmla="val 13525551"/>
                  <a:gd name="adj2" fmla="val 21295094"/>
                </a:avLst>
              </a:prstGeom>
              <a:ln>
                <a:headEnd type="none" w="med" len="med"/>
                <a:tailEnd type="arrow" w="med" len="med"/>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GB"/>
              </a:p>
            </p:txBody>
          </p:sp>
        </p:grpSp>
      </p:grpSp>
      <p:cxnSp>
        <p:nvCxnSpPr>
          <p:cNvPr id="96" name="Straight Arrow Connector 95">
            <a:extLst>
              <a:ext uri="{FF2B5EF4-FFF2-40B4-BE49-F238E27FC236}">
                <a16:creationId xmlns:a16="http://schemas.microsoft.com/office/drawing/2014/main" id="{268B4E1C-A00C-4659-BDCC-F04AF79D5175}"/>
              </a:ext>
            </a:extLst>
          </p:cNvPr>
          <p:cNvCxnSpPr>
            <a:cxnSpLocks/>
          </p:cNvCxnSpPr>
          <p:nvPr/>
        </p:nvCxnSpPr>
        <p:spPr>
          <a:xfrm>
            <a:off x="7261584" y="4513080"/>
            <a:ext cx="2187216" cy="204236"/>
          </a:xfrm>
          <a:prstGeom prst="straightConnector1">
            <a:avLst/>
          </a:prstGeom>
          <a:ln>
            <a:headEnd w="lg" len="lg"/>
            <a:tailEnd type="triangle" w="lg" len="lg"/>
          </a:ln>
        </p:spPr>
        <p:style>
          <a:lnRef idx="2">
            <a:schemeClr val="accent1"/>
          </a:lnRef>
          <a:fillRef idx="0">
            <a:schemeClr val="accent1"/>
          </a:fillRef>
          <a:effectRef idx="1">
            <a:schemeClr val="accent1"/>
          </a:effectRef>
          <a:fontRef idx="minor">
            <a:schemeClr val="tx1"/>
          </a:fontRef>
        </p:style>
      </p:cxnSp>
      <p:cxnSp>
        <p:nvCxnSpPr>
          <p:cNvPr id="98" name="Straight Arrow Connector 97">
            <a:extLst>
              <a:ext uri="{FF2B5EF4-FFF2-40B4-BE49-F238E27FC236}">
                <a16:creationId xmlns:a16="http://schemas.microsoft.com/office/drawing/2014/main" id="{72D4F6CE-A4E1-4EC3-82A0-BD83346BC1BC}"/>
              </a:ext>
            </a:extLst>
          </p:cNvPr>
          <p:cNvCxnSpPr>
            <a:cxnSpLocks/>
          </p:cNvCxnSpPr>
          <p:nvPr/>
        </p:nvCxnSpPr>
        <p:spPr>
          <a:xfrm flipH="1" flipV="1">
            <a:off x="7261585" y="4876830"/>
            <a:ext cx="1922172" cy="171543"/>
          </a:xfrm>
          <a:prstGeom prst="straightConnector1">
            <a:avLst/>
          </a:prstGeom>
          <a:ln>
            <a:solidFill>
              <a:srgbClr val="0070C0"/>
            </a:solidFill>
            <a:tailEnd type="triangle" w="lg" len="lg"/>
          </a:ln>
        </p:spPr>
        <p:style>
          <a:lnRef idx="2">
            <a:schemeClr val="accent1"/>
          </a:lnRef>
          <a:fillRef idx="0">
            <a:schemeClr val="accent1"/>
          </a:fillRef>
          <a:effectRef idx="1">
            <a:schemeClr val="accent1"/>
          </a:effectRef>
          <a:fontRef idx="minor">
            <a:schemeClr val="tx1"/>
          </a:fontRef>
        </p:style>
      </p:cxnSp>
      <p:grpSp>
        <p:nvGrpSpPr>
          <p:cNvPr id="12" name="Group 11">
            <a:extLst>
              <a:ext uri="{FF2B5EF4-FFF2-40B4-BE49-F238E27FC236}">
                <a16:creationId xmlns:a16="http://schemas.microsoft.com/office/drawing/2014/main" id="{5ED39E97-0BC0-471B-8B92-8240619077B0}"/>
              </a:ext>
            </a:extLst>
          </p:cNvPr>
          <p:cNvGrpSpPr/>
          <p:nvPr/>
        </p:nvGrpSpPr>
        <p:grpSpPr>
          <a:xfrm>
            <a:off x="3271115" y="3734369"/>
            <a:ext cx="1844166" cy="2000193"/>
            <a:chOff x="675314" y="2876637"/>
            <a:chExt cx="1844166" cy="2000193"/>
          </a:xfrm>
        </p:grpSpPr>
        <p:sp>
          <p:nvSpPr>
            <p:cNvPr id="101" name="Rectangle 100">
              <a:extLst>
                <a:ext uri="{FF2B5EF4-FFF2-40B4-BE49-F238E27FC236}">
                  <a16:creationId xmlns:a16="http://schemas.microsoft.com/office/drawing/2014/main" id="{803B8548-690A-40C9-AED7-E9F98B4343AE}"/>
                </a:ext>
              </a:extLst>
            </p:cNvPr>
            <p:cNvSpPr/>
            <p:nvPr/>
          </p:nvSpPr>
          <p:spPr>
            <a:xfrm>
              <a:off x="699394" y="2917310"/>
              <a:ext cx="1820086" cy="1959520"/>
            </a:xfrm>
            <a:prstGeom prst="rect">
              <a:avLst/>
            </a:prstGeom>
            <a:ln>
              <a:prstDash val="sysDot"/>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grpSp>
          <p:nvGrpSpPr>
            <p:cNvPr id="102" name="Group 101">
              <a:extLst>
                <a:ext uri="{FF2B5EF4-FFF2-40B4-BE49-F238E27FC236}">
                  <a16:creationId xmlns:a16="http://schemas.microsoft.com/office/drawing/2014/main" id="{3FBF94F5-6AFD-4685-8A22-BCAF7C839C25}"/>
                </a:ext>
              </a:extLst>
            </p:cNvPr>
            <p:cNvGrpSpPr/>
            <p:nvPr/>
          </p:nvGrpSpPr>
          <p:grpSpPr>
            <a:xfrm>
              <a:off x="1201834" y="3069617"/>
              <a:ext cx="1142429" cy="1482809"/>
              <a:chOff x="465935" y="1232845"/>
              <a:chExt cx="1548058" cy="2009895"/>
            </a:xfrm>
          </p:grpSpPr>
          <p:grpSp>
            <p:nvGrpSpPr>
              <p:cNvPr id="103" name="Group 102">
                <a:extLst>
                  <a:ext uri="{FF2B5EF4-FFF2-40B4-BE49-F238E27FC236}">
                    <a16:creationId xmlns:a16="http://schemas.microsoft.com/office/drawing/2014/main" id="{00BAB205-71B4-473C-B4A4-E7957A93648C}"/>
                  </a:ext>
                </a:extLst>
              </p:cNvPr>
              <p:cNvGrpSpPr/>
              <p:nvPr/>
            </p:nvGrpSpPr>
            <p:grpSpPr>
              <a:xfrm>
                <a:off x="465935" y="1232845"/>
                <a:ext cx="1548058" cy="995147"/>
                <a:chOff x="465935" y="1232845"/>
                <a:chExt cx="1548058" cy="995147"/>
              </a:xfrm>
            </p:grpSpPr>
            <p:sp>
              <p:nvSpPr>
                <p:cNvPr id="108" name="Smiley Face 107">
                  <a:extLst>
                    <a:ext uri="{FF2B5EF4-FFF2-40B4-BE49-F238E27FC236}">
                      <a16:creationId xmlns:a16="http://schemas.microsoft.com/office/drawing/2014/main" id="{BDC12E47-59AE-4EA9-BCA7-BC4964DFD801}"/>
                    </a:ext>
                  </a:extLst>
                </p:cNvPr>
                <p:cNvSpPr/>
                <p:nvPr/>
              </p:nvSpPr>
              <p:spPr>
                <a:xfrm>
                  <a:off x="874181" y="1684653"/>
                  <a:ext cx="662609" cy="543339"/>
                </a:xfrm>
                <a:prstGeom prst="smileyFac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09" name="TextBox 108">
                  <a:extLst>
                    <a:ext uri="{FF2B5EF4-FFF2-40B4-BE49-F238E27FC236}">
                      <a16:creationId xmlns:a16="http://schemas.microsoft.com/office/drawing/2014/main" id="{4E705DFC-4A74-4A5B-8AFF-810FB4898B22}"/>
                    </a:ext>
                  </a:extLst>
                </p:cNvPr>
                <p:cNvSpPr txBox="1"/>
                <p:nvPr/>
              </p:nvSpPr>
              <p:spPr>
                <a:xfrm>
                  <a:off x="465935" y="1232845"/>
                  <a:ext cx="1548058" cy="500617"/>
                </a:xfrm>
                <a:prstGeom prst="rect">
                  <a:avLst/>
                </a:prstGeom>
                <a:noFill/>
              </p:spPr>
              <p:txBody>
                <a:bodyPr wrap="none" rtlCol="0">
                  <a:spAutoFit/>
                </a:bodyPr>
                <a:lstStyle/>
                <a:p>
                  <a:r>
                    <a:rPr lang="en-GB" dirty="0" err="1"/>
                    <a:t>Ready!API</a:t>
                  </a:r>
                  <a:endParaRPr lang="en-GB" dirty="0"/>
                </a:p>
              </p:txBody>
            </p:sp>
          </p:grpSp>
          <p:cxnSp>
            <p:nvCxnSpPr>
              <p:cNvPr id="104" name="Straight Connector 103">
                <a:extLst>
                  <a:ext uri="{FF2B5EF4-FFF2-40B4-BE49-F238E27FC236}">
                    <a16:creationId xmlns:a16="http://schemas.microsoft.com/office/drawing/2014/main" id="{4CD90A75-641F-4C5E-B52B-BC77C7DA7B79}"/>
                  </a:ext>
                </a:extLst>
              </p:cNvPr>
              <p:cNvCxnSpPr>
                <a:stCxn id="108" idx="4"/>
              </p:cNvCxnSpPr>
              <p:nvPr/>
            </p:nvCxnSpPr>
            <p:spPr>
              <a:xfrm flipH="1">
                <a:off x="1205485" y="2227992"/>
                <a:ext cx="1" cy="668040"/>
              </a:xfrm>
              <a:prstGeom prst="line">
                <a:avLst/>
              </a:prstGeom>
            </p:spPr>
            <p:style>
              <a:lnRef idx="2">
                <a:schemeClr val="accent1"/>
              </a:lnRef>
              <a:fillRef idx="0">
                <a:schemeClr val="accent1"/>
              </a:fillRef>
              <a:effectRef idx="1">
                <a:schemeClr val="accent1"/>
              </a:effectRef>
              <a:fontRef idx="minor">
                <a:schemeClr val="tx1"/>
              </a:fontRef>
            </p:style>
          </p:cxnSp>
          <p:cxnSp>
            <p:nvCxnSpPr>
              <p:cNvPr id="105" name="Straight Connector 104">
                <a:extLst>
                  <a:ext uri="{FF2B5EF4-FFF2-40B4-BE49-F238E27FC236}">
                    <a16:creationId xmlns:a16="http://schemas.microsoft.com/office/drawing/2014/main" id="{34040EF3-CC52-426F-B2FB-30EB15999FA7}"/>
                  </a:ext>
                </a:extLst>
              </p:cNvPr>
              <p:cNvCxnSpPr/>
              <p:nvPr/>
            </p:nvCxnSpPr>
            <p:spPr>
              <a:xfrm>
                <a:off x="874181" y="2403033"/>
                <a:ext cx="662609"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06" name="Straight Connector 105">
                <a:extLst>
                  <a:ext uri="{FF2B5EF4-FFF2-40B4-BE49-F238E27FC236}">
                    <a16:creationId xmlns:a16="http://schemas.microsoft.com/office/drawing/2014/main" id="{CE78C181-5A74-49A6-BC07-A4417807BDD6}"/>
                  </a:ext>
                </a:extLst>
              </p:cNvPr>
              <p:cNvCxnSpPr/>
              <p:nvPr/>
            </p:nvCxnSpPr>
            <p:spPr>
              <a:xfrm flipH="1">
                <a:off x="980661" y="2888973"/>
                <a:ext cx="224824" cy="324678"/>
              </a:xfrm>
              <a:prstGeom prst="line">
                <a:avLst/>
              </a:prstGeom>
            </p:spPr>
            <p:style>
              <a:lnRef idx="2">
                <a:schemeClr val="accent1"/>
              </a:lnRef>
              <a:fillRef idx="0">
                <a:schemeClr val="accent1"/>
              </a:fillRef>
              <a:effectRef idx="1">
                <a:schemeClr val="accent1"/>
              </a:effectRef>
              <a:fontRef idx="minor">
                <a:schemeClr val="tx1"/>
              </a:fontRef>
            </p:style>
          </p:cxnSp>
          <p:cxnSp>
            <p:nvCxnSpPr>
              <p:cNvPr id="107" name="Straight Connector 106">
                <a:extLst>
                  <a:ext uri="{FF2B5EF4-FFF2-40B4-BE49-F238E27FC236}">
                    <a16:creationId xmlns:a16="http://schemas.microsoft.com/office/drawing/2014/main" id="{299F1E4F-168B-4714-B4D7-2FE939D76A02}"/>
                  </a:ext>
                </a:extLst>
              </p:cNvPr>
              <p:cNvCxnSpPr>
                <a:cxnSpLocks/>
              </p:cNvCxnSpPr>
              <p:nvPr/>
            </p:nvCxnSpPr>
            <p:spPr>
              <a:xfrm>
                <a:off x="1210192" y="2902142"/>
                <a:ext cx="196921" cy="340598"/>
              </a:xfrm>
              <a:prstGeom prst="line">
                <a:avLst/>
              </a:prstGeom>
            </p:spPr>
            <p:style>
              <a:lnRef idx="2">
                <a:schemeClr val="accent1"/>
              </a:lnRef>
              <a:fillRef idx="0">
                <a:schemeClr val="accent1"/>
              </a:fillRef>
              <a:effectRef idx="1">
                <a:schemeClr val="accent1"/>
              </a:effectRef>
              <a:fontRef idx="minor">
                <a:schemeClr val="tx1"/>
              </a:fontRef>
            </p:style>
          </p:cxnSp>
        </p:grpSp>
        <p:sp>
          <p:nvSpPr>
            <p:cNvPr id="113" name="TextBox 112">
              <a:extLst>
                <a:ext uri="{FF2B5EF4-FFF2-40B4-BE49-F238E27FC236}">
                  <a16:creationId xmlns:a16="http://schemas.microsoft.com/office/drawing/2014/main" id="{C3F236ED-754C-4144-A3EE-701AE29A2EE5}"/>
                </a:ext>
              </a:extLst>
            </p:cNvPr>
            <p:cNvSpPr txBox="1"/>
            <p:nvPr/>
          </p:nvSpPr>
          <p:spPr>
            <a:xfrm>
              <a:off x="675314" y="2876637"/>
              <a:ext cx="1448561" cy="400110"/>
            </a:xfrm>
            <a:prstGeom prst="rect">
              <a:avLst/>
            </a:prstGeom>
            <a:noFill/>
          </p:spPr>
          <p:txBody>
            <a:bodyPr wrap="square" rtlCol="0">
              <a:spAutoFit/>
            </a:bodyPr>
            <a:lstStyle/>
            <a:p>
              <a:r>
                <a:rPr lang="en-GB" sz="2000" b="1" spc="-1" dirty="0">
                  <a:solidFill>
                    <a:schemeClr val="bg2"/>
                  </a:solidFill>
                  <a:uFill>
                    <a:solidFill>
                      <a:srgbClr val="FFFFFF"/>
                    </a:solidFill>
                  </a:uFill>
                  <a:latin typeface="IBM Plex Sans SemiBold"/>
                  <a:ea typeface="+mj-ea"/>
                  <a:cs typeface="NBS Medium"/>
                </a:rPr>
                <a:t>Test Client</a:t>
              </a:r>
            </a:p>
          </p:txBody>
        </p:sp>
      </p:grpSp>
      <p:cxnSp>
        <p:nvCxnSpPr>
          <p:cNvPr id="110" name="Straight Arrow Connector 109">
            <a:extLst>
              <a:ext uri="{FF2B5EF4-FFF2-40B4-BE49-F238E27FC236}">
                <a16:creationId xmlns:a16="http://schemas.microsoft.com/office/drawing/2014/main" id="{46F41818-E71A-4ADB-9B60-9684C65BC1EC}"/>
              </a:ext>
            </a:extLst>
          </p:cNvPr>
          <p:cNvCxnSpPr>
            <a:cxnSpLocks/>
            <a:endCxn id="94" idx="1"/>
          </p:cNvCxnSpPr>
          <p:nvPr/>
        </p:nvCxnSpPr>
        <p:spPr>
          <a:xfrm>
            <a:off x="4805093" y="4748523"/>
            <a:ext cx="1297185" cy="0"/>
          </a:xfrm>
          <a:prstGeom prst="straightConnector1">
            <a:avLst/>
          </a:prstGeom>
          <a:ln>
            <a:tailEnd type="triangle" w="lg" len="lg"/>
          </a:ln>
        </p:spPr>
        <p:style>
          <a:lnRef idx="2">
            <a:schemeClr val="accent1"/>
          </a:lnRef>
          <a:fillRef idx="0">
            <a:schemeClr val="accent1"/>
          </a:fillRef>
          <a:effectRef idx="1">
            <a:schemeClr val="accent1"/>
          </a:effectRef>
          <a:fontRef idx="minor">
            <a:schemeClr val="tx1"/>
          </a:fontRef>
        </p:style>
      </p:cxnSp>
      <p:grpSp>
        <p:nvGrpSpPr>
          <p:cNvPr id="14" name="Group 13">
            <a:extLst>
              <a:ext uri="{FF2B5EF4-FFF2-40B4-BE49-F238E27FC236}">
                <a16:creationId xmlns:a16="http://schemas.microsoft.com/office/drawing/2014/main" id="{5A6B6FE6-FF33-47F9-AD1E-A283F2225990}"/>
              </a:ext>
            </a:extLst>
          </p:cNvPr>
          <p:cNvGrpSpPr/>
          <p:nvPr/>
        </p:nvGrpSpPr>
        <p:grpSpPr>
          <a:xfrm>
            <a:off x="5956734" y="3570720"/>
            <a:ext cx="1304850" cy="1625179"/>
            <a:chOff x="5956734" y="3570720"/>
            <a:chExt cx="1304850" cy="1625179"/>
          </a:xfrm>
        </p:grpSpPr>
        <p:sp>
          <p:nvSpPr>
            <p:cNvPr id="94" name="Rectangle 93">
              <a:extLst>
                <a:ext uri="{FF2B5EF4-FFF2-40B4-BE49-F238E27FC236}">
                  <a16:creationId xmlns:a16="http://schemas.microsoft.com/office/drawing/2014/main" id="{0A28655D-5BB9-45F9-8BD7-BDDF232ED3DF}"/>
                </a:ext>
              </a:extLst>
            </p:cNvPr>
            <p:cNvSpPr/>
            <p:nvPr/>
          </p:nvSpPr>
          <p:spPr>
            <a:xfrm>
              <a:off x="6102278" y="4301147"/>
              <a:ext cx="1159306" cy="894752"/>
            </a:xfrm>
            <a:prstGeom prst="rect">
              <a:avLst/>
            </a:prstGeom>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dirty="0" err="1">
                  <a:ln w="0"/>
                  <a:solidFill>
                    <a:schemeClr val="tx1"/>
                  </a:solidFill>
                  <a:effectLst>
                    <a:outerShdw blurRad="38100" dist="19050" dir="2700000" algn="tl" rotWithShape="0">
                      <a:schemeClr val="dk1">
                        <a:alpha val="40000"/>
                      </a:schemeClr>
                    </a:outerShdw>
                  </a:effectLst>
                </a:rPr>
                <a:t>LRPO</a:t>
              </a:r>
              <a:endParaRPr lang="en-GB" dirty="0">
                <a:ln w="0"/>
                <a:solidFill>
                  <a:schemeClr val="tx1"/>
                </a:solidFill>
                <a:effectLst>
                  <a:outerShdw blurRad="38100" dist="19050" dir="2700000" algn="tl" rotWithShape="0">
                    <a:schemeClr val="dk1">
                      <a:alpha val="40000"/>
                    </a:schemeClr>
                  </a:outerShdw>
                </a:effectLst>
              </a:endParaRPr>
            </a:p>
          </p:txBody>
        </p:sp>
        <p:sp>
          <p:nvSpPr>
            <p:cNvPr id="115" name="Arc 114">
              <a:extLst>
                <a:ext uri="{FF2B5EF4-FFF2-40B4-BE49-F238E27FC236}">
                  <a16:creationId xmlns:a16="http://schemas.microsoft.com/office/drawing/2014/main" id="{3EF862B3-7678-4931-8657-268144449134}"/>
                </a:ext>
              </a:extLst>
            </p:cNvPr>
            <p:cNvSpPr/>
            <p:nvPr/>
          </p:nvSpPr>
          <p:spPr>
            <a:xfrm flipH="1">
              <a:off x="6197023" y="3570720"/>
              <a:ext cx="850574" cy="1157715"/>
            </a:xfrm>
            <a:prstGeom prst="arc">
              <a:avLst>
                <a:gd name="adj1" fmla="val 9276821"/>
                <a:gd name="adj2" fmla="val 19641670"/>
              </a:avLst>
            </a:prstGeom>
            <a:ln>
              <a:solidFill>
                <a:schemeClr val="bg2"/>
              </a:solidFill>
              <a:headEnd type="none" w="med" len="med"/>
              <a:tailEnd type="arrow" w="med" len="med"/>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GB"/>
            </a:p>
          </p:txBody>
        </p:sp>
        <p:grpSp>
          <p:nvGrpSpPr>
            <p:cNvPr id="116" name="Group 115">
              <a:extLst>
                <a:ext uri="{FF2B5EF4-FFF2-40B4-BE49-F238E27FC236}">
                  <a16:creationId xmlns:a16="http://schemas.microsoft.com/office/drawing/2014/main" id="{10BACFE7-5DEC-421D-AC2A-A8308EFF72E9}"/>
                </a:ext>
              </a:extLst>
            </p:cNvPr>
            <p:cNvGrpSpPr/>
            <p:nvPr/>
          </p:nvGrpSpPr>
          <p:grpSpPr>
            <a:xfrm>
              <a:off x="5956734" y="3816779"/>
              <a:ext cx="601457" cy="273590"/>
              <a:chOff x="10747513" y="2001078"/>
              <a:chExt cx="1209260" cy="470233"/>
            </a:xfrm>
          </p:grpSpPr>
          <p:cxnSp>
            <p:nvCxnSpPr>
              <p:cNvPr id="118" name="Connector: Elbow 117">
                <a:extLst>
                  <a:ext uri="{FF2B5EF4-FFF2-40B4-BE49-F238E27FC236}">
                    <a16:creationId xmlns:a16="http://schemas.microsoft.com/office/drawing/2014/main" id="{CF9F99EF-D47D-4A00-B6D5-414965125E8C}"/>
                  </a:ext>
                </a:extLst>
              </p:cNvPr>
              <p:cNvCxnSpPr>
                <a:cxnSpLocks/>
              </p:cNvCxnSpPr>
              <p:nvPr/>
            </p:nvCxnSpPr>
            <p:spPr>
              <a:xfrm>
                <a:off x="10747513" y="2001078"/>
                <a:ext cx="705678" cy="470233"/>
              </a:xfrm>
              <a:prstGeom prst="bentConnector3">
                <a:avLst>
                  <a:gd name="adj1" fmla="val 50000"/>
                </a:avLst>
              </a:prstGeom>
              <a:ln>
                <a:solidFill>
                  <a:srgbClr val="FFC000"/>
                </a:solidFill>
              </a:ln>
            </p:spPr>
            <p:style>
              <a:lnRef idx="2">
                <a:schemeClr val="accent1"/>
              </a:lnRef>
              <a:fillRef idx="0">
                <a:schemeClr val="accent1"/>
              </a:fillRef>
              <a:effectRef idx="1">
                <a:schemeClr val="accent1"/>
              </a:effectRef>
              <a:fontRef idx="minor">
                <a:schemeClr val="tx1"/>
              </a:fontRef>
            </p:style>
          </p:cxnSp>
          <p:cxnSp>
            <p:nvCxnSpPr>
              <p:cNvPr id="119" name="Connector: Elbow 118">
                <a:extLst>
                  <a:ext uri="{FF2B5EF4-FFF2-40B4-BE49-F238E27FC236}">
                    <a16:creationId xmlns:a16="http://schemas.microsoft.com/office/drawing/2014/main" id="{2EFB73E9-145C-42F7-9E65-8CBC014DEEA2}"/>
                  </a:ext>
                </a:extLst>
              </p:cNvPr>
              <p:cNvCxnSpPr>
                <a:cxnSpLocks/>
              </p:cNvCxnSpPr>
              <p:nvPr/>
            </p:nvCxnSpPr>
            <p:spPr>
              <a:xfrm rot="10800000" flipV="1">
                <a:off x="11446564" y="2007484"/>
                <a:ext cx="510209" cy="463827"/>
              </a:xfrm>
              <a:prstGeom prst="bentConnector3">
                <a:avLst/>
              </a:prstGeom>
              <a:ln>
                <a:solidFill>
                  <a:srgbClr val="FFC000"/>
                </a:solidFill>
              </a:ln>
            </p:spPr>
            <p:style>
              <a:lnRef idx="2">
                <a:schemeClr val="accent1"/>
              </a:lnRef>
              <a:fillRef idx="0">
                <a:schemeClr val="accent1"/>
              </a:fillRef>
              <a:effectRef idx="1">
                <a:schemeClr val="accent1"/>
              </a:effectRef>
              <a:fontRef idx="minor">
                <a:schemeClr val="tx1"/>
              </a:fontRef>
            </p:style>
          </p:cxnSp>
        </p:grpSp>
        <p:grpSp>
          <p:nvGrpSpPr>
            <p:cNvPr id="120" name="Group 119">
              <a:extLst>
                <a:ext uri="{FF2B5EF4-FFF2-40B4-BE49-F238E27FC236}">
                  <a16:creationId xmlns:a16="http://schemas.microsoft.com/office/drawing/2014/main" id="{4ACCB3AC-A9BB-478A-8B2F-94DE055AC946}"/>
                </a:ext>
              </a:extLst>
            </p:cNvPr>
            <p:cNvGrpSpPr/>
            <p:nvPr/>
          </p:nvGrpSpPr>
          <p:grpSpPr>
            <a:xfrm>
              <a:off x="6688708" y="4244874"/>
              <a:ext cx="479584" cy="406074"/>
              <a:chOff x="7860140" y="4300330"/>
              <a:chExt cx="583596" cy="808813"/>
            </a:xfrm>
          </p:grpSpPr>
          <p:sp>
            <p:nvSpPr>
              <p:cNvPr id="121" name="Rectangle: Single Corner Snipped 120">
                <a:extLst>
                  <a:ext uri="{FF2B5EF4-FFF2-40B4-BE49-F238E27FC236}">
                    <a16:creationId xmlns:a16="http://schemas.microsoft.com/office/drawing/2014/main" id="{4B591743-4D46-406D-A7F3-071CDF62861E}"/>
                  </a:ext>
                </a:extLst>
              </p:cNvPr>
              <p:cNvSpPr/>
              <p:nvPr/>
            </p:nvSpPr>
            <p:spPr>
              <a:xfrm>
                <a:off x="7884406" y="4300330"/>
                <a:ext cx="559330" cy="742122"/>
              </a:xfrm>
              <a:prstGeom prst="snip1Rect">
                <a:avLst/>
              </a:prstGeom>
              <a:ln>
                <a:solidFill>
                  <a:srgbClr val="92D050"/>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
            <p:nvSpPr>
              <p:cNvPr id="122" name="TextBox 121">
                <a:extLst>
                  <a:ext uri="{FF2B5EF4-FFF2-40B4-BE49-F238E27FC236}">
                    <a16:creationId xmlns:a16="http://schemas.microsoft.com/office/drawing/2014/main" id="{B992AD6B-12B2-4EA0-9C5C-332EBFC1878F}"/>
                  </a:ext>
                </a:extLst>
              </p:cNvPr>
              <p:cNvSpPr txBox="1"/>
              <p:nvPr/>
            </p:nvSpPr>
            <p:spPr>
              <a:xfrm>
                <a:off x="7860140" y="4373512"/>
                <a:ext cx="496230" cy="735631"/>
              </a:xfrm>
              <a:prstGeom prst="rect">
                <a:avLst/>
              </a:prstGeom>
              <a:noFill/>
              <a:ln>
                <a:noFill/>
              </a:ln>
            </p:spPr>
            <p:txBody>
              <a:bodyPr wrap="square" rtlCol="0">
                <a:spAutoFit/>
              </a:bodyPr>
              <a:lstStyle/>
              <a:p>
                <a:r>
                  <a:rPr lang="en-GB" dirty="0"/>
                  <a:t>--</a:t>
                </a:r>
              </a:p>
            </p:txBody>
          </p:sp>
        </p:grpSp>
      </p:grpSp>
      <p:sp>
        <p:nvSpPr>
          <p:cNvPr id="23" name="Oval 22">
            <a:extLst>
              <a:ext uri="{FF2B5EF4-FFF2-40B4-BE49-F238E27FC236}">
                <a16:creationId xmlns:a16="http://schemas.microsoft.com/office/drawing/2014/main" id="{BD38EFA2-F586-47BF-82CE-057D325BED51}"/>
              </a:ext>
            </a:extLst>
          </p:cNvPr>
          <p:cNvSpPr/>
          <p:nvPr/>
        </p:nvSpPr>
        <p:spPr>
          <a:xfrm>
            <a:off x="5673232" y="3285102"/>
            <a:ext cx="1205948" cy="1157261"/>
          </a:xfrm>
          <a:prstGeom prst="ellipse">
            <a:avLst/>
          </a:prstGeom>
          <a:noFill/>
          <a:ln w="28575">
            <a:solidFill>
              <a:srgbClr val="FF0000"/>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9064501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extBox 162">
            <a:extLst>
              <a:ext uri="{FF2B5EF4-FFF2-40B4-BE49-F238E27FC236}">
                <a16:creationId xmlns:a16="http://schemas.microsoft.com/office/drawing/2014/main" id="{BC7C2891-1E72-4C55-89AC-3E122796EBEF}"/>
              </a:ext>
            </a:extLst>
          </p:cNvPr>
          <p:cNvSpPr txBox="1"/>
          <p:nvPr/>
        </p:nvSpPr>
        <p:spPr>
          <a:xfrm>
            <a:off x="42026" y="-27676"/>
            <a:ext cx="6261544" cy="707886"/>
          </a:xfrm>
          <a:prstGeom prst="rect">
            <a:avLst/>
          </a:prstGeom>
          <a:noFill/>
        </p:spPr>
        <p:txBody>
          <a:bodyPr wrap="square" rtlCol="0">
            <a:spAutoFit/>
          </a:bodyPr>
          <a:lstStyle/>
          <a:p>
            <a:r>
              <a:rPr lang="en-GB" sz="4000" b="1" spc="-1" dirty="0">
                <a:solidFill>
                  <a:schemeClr val="bg2"/>
                </a:solidFill>
                <a:uFill>
                  <a:solidFill>
                    <a:srgbClr val="FFFFFF"/>
                  </a:solidFill>
                </a:uFill>
                <a:latin typeface="IBM Plex Sans SemiBold"/>
                <a:cs typeface="NBS Medium"/>
              </a:rPr>
              <a:t>Terminology </a:t>
            </a:r>
          </a:p>
        </p:txBody>
      </p:sp>
      <p:graphicFrame>
        <p:nvGraphicFramePr>
          <p:cNvPr id="7" name="Table 6">
            <a:extLst>
              <a:ext uri="{FF2B5EF4-FFF2-40B4-BE49-F238E27FC236}">
                <a16:creationId xmlns:a16="http://schemas.microsoft.com/office/drawing/2014/main" id="{C9FFD769-9E22-4E8F-B571-270346A7C147}"/>
              </a:ext>
            </a:extLst>
          </p:cNvPr>
          <p:cNvGraphicFramePr>
            <a:graphicFrameLocks noGrp="1"/>
          </p:cNvGraphicFramePr>
          <p:nvPr>
            <p:extLst>
              <p:ext uri="{D42A27DB-BD31-4B8C-83A1-F6EECF244321}">
                <p14:modId xmlns:p14="http://schemas.microsoft.com/office/powerpoint/2010/main" val="2534784016"/>
              </p:ext>
            </p:extLst>
          </p:nvPr>
        </p:nvGraphicFramePr>
        <p:xfrm>
          <a:off x="388935" y="2139936"/>
          <a:ext cx="11153707" cy="2219960"/>
        </p:xfrm>
        <a:graphic>
          <a:graphicData uri="http://schemas.openxmlformats.org/drawingml/2006/table">
            <a:tbl>
              <a:tblPr firstRow="1" bandRow="1">
                <a:tableStyleId>{7DF18680-E054-41AD-8BC1-D1AEF772440D}</a:tableStyleId>
              </a:tblPr>
              <a:tblGrid>
                <a:gridCol w="1863935">
                  <a:extLst>
                    <a:ext uri="{9D8B030D-6E8A-4147-A177-3AD203B41FA5}">
                      <a16:colId xmlns:a16="http://schemas.microsoft.com/office/drawing/2014/main" val="3365186718"/>
                    </a:ext>
                  </a:extLst>
                </a:gridCol>
                <a:gridCol w="9289772">
                  <a:extLst>
                    <a:ext uri="{9D8B030D-6E8A-4147-A177-3AD203B41FA5}">
                      <a16:colId xmlns:a16="http://schemas.microsoft.com/office/drawing/2014/main" val="1691416841"/>
                    </a:ext>
                  </a:extLst>
                </a:gridCol>
              </a:tblGrid>
              <a:tr h="0">
                <a:tc>
                  <a:txBody>
                    <a:bodyPr/>
                    <a:lstStyle/>
                    <a:p>
                      <a:r>
                        <a:rPr lang="en-GB" dirty="0"/>
                        <a:t>Terminology</a:t>
                      </a:r>
                    </a:p>
                  </a:txBody>
                  <a:tcPr/>
                </a:tc>
                <a:tc>
                  <a:txBody>
                    <a:bodyPr/>
                    <a:lstStyle/>
                    <a:p>
                      <a:r>
                        <a:rPr lang="en-GB" dirty="0"/>
                        <a:t>Description</a:t>
                      </a:r>
                    </a:p>
                  </a:txBody>
                  <a:tcPr/>
                </a:tc>
                <a:extLst>
                  <a:ext uri="{0D108BD9-81ED-4DB2-BD59-A6C34878D82A}">
                    <a16:rowId xmlns:a16="http://schemas.microsoft.com/office/drawing/2014/main" val="2316839360"/>
                  </a:ext>
                </a:extLst>
              </a:tr>
              <a:tr h="370840">
                <a:tc>
                  <a:txBody>
                    <a:bodyPr/>
                    <a:lstStyle/>
                    <a:p>
                      <a:r>
                        <a:rPr lang="en-GB" dirty="0"/>
                        <a:t>UT</a:t>
                      </a:r>
                    </a:p>
                  </a:txBody>
                  <a:tcPr/>
                </a:tc>
                <a:tc>
                  <a:txBody>
                    <a:bodyPr/>
                    <a:lstStyle/>
                    <a:p>
                      <a:r>
                        <a:rPr lang="en-GB" dirty="0"/>
                        <a:t>Unit Testing but for services this is more akin to Component Testing, a.k.a. </a:t>
                      </a:r>
                      <a:r>
                        <a:rPr lang="en-GB"/>
                        <a:t>CT.</a:t>
                      </a:r>
                      <a:endParaRPr lang="en-GB" dirty="0"/>
                    </a:p>
                  </a:txBody>
                  <a:tcPr/>
                </a:tc>
                <a:extLst>
                  <a:ext uri="{0D108BD9-81ED-4DB2-BD59-A6C34878D82A}">
                    <a16:rowId xmlns:a16="http://schemas.microsoft.com/office/drawing/2014/main" val="349555965"/>
                  </a:ext>
                </a:extLst>
              </a:tr>
              <a:tr h="370840">
                <a:tc>
                  <a:txBody>
                    <a:bodyPr/>
                    <a:lstStyle/>
                    <a:p>
                      <a:endParaRPr lang="en-GB" dirty="0"/>
                    </a:p>
                  </a:txBody>
                  <a:tcPr/>
                </a:tc>
                <a:tc>
                  <a:txBody>
                    <a:bodyPr/>
                    <a:lstStyle/>
                    <a:p>
                      <a:endParaRPr lang="en-GB" dirty="0"/>
                    </a:p>
                  </a:txBody>
                  <a:tcPr/>
                </a:tc>
                <a:extLst>
                  <a:ext uri="{0D108BD9-81ED-4DB2-BD59-A6C34878D82A}">
                    <a16:rowId xmlns:a16="http://schemas.microsoft.com/office/drawing/2014/main" val="2674251880"/>
                  </a:ext>
                </a:extLst>
              </a:tr>
              <a:tr h="370840">
                <a:tc>
                  <a:txBody>
                    <a:bodyPr/>
                    <a:lstStyle/>
                    <a:p>
                      <a:endParaRPr lang="en-GB" dirty="0"/>
                    </a:p>
                  </a:txBody>
                  <a:tcPr/>
                </a:tc>
                <a:tc>
                  <a:txBody>
                    <a:bodyPr/>
                    <a:lstStyle/>
                    <a:p>
                      <a:endParaRPr lang="en-GB" dirty="0"/>
                    </a:p>
                  </a:txBody>
                  <a:tcPr/>
                </a:tc>
                <a:extLst>
                  <a:ext uri="{0D108BD9-81ED-4DB2-BD59-A6C34878D82A}">
                    <a16:rowId xmlns:a16="http://schemas.microsoft.com/office/drawing/2014/main" val="2359715364"/>
                  </a:ext>
                </a:extLst>
              </a:tr>
              <a:tr h="370840">
                <a:tc>
                  <a:txBody>
                    <a:bodyPr/>
                    <a:lstStyle/>
                    <a:p>
                      <a:endParaRPr lang="en-GB"/>
                    </a:p>
                  </a:txBody>
                  <a:tcPr/>
                </a:tc>
                <a:tc>
                  <a:txBody>
                    <a:bodyPr/>
                    <a:lstStyle/>
                    <a:p>
                      <a:endParaRPr lang="en-GB"/>
                    </a:p>
                  </a:txBody>
                  <a:tcPr/>
                </a:tc>
                <a:extLst>
                  <a:ext uri="{0D108BD9-81ED-4DB2-BD59-A6C34878D82A}">
                    <a16:rowId xmlns:a16="http://schemas.microsoft.com/office/drawing/2014/main" val="235440825"/>
                  </a:ext>
                </a:extLst>
              </a:tr>
              <a:tr h="370840">
                <a:tc>
                  <a:txBody>
                    <a:bodyPr/>
                    <a:lstStyle/>
                    <a:p>
                      <a:endParaRPr lang="en-GB" dirty="0"/>
                    </a:p>
                  </a:txBody>
                  <a:tcPr/>
                </a:tc>
                <a:tc>
                  <a:txBody>
                    <a:bodyPr/>
                    <a:lstStyle/>
                    <a:p>
                      <a:endParaRPr lang="en-GB" dirty="0"/>
                    </a:p>
                  </a:txBody>
                  <a:tcPr/>
                </a:tc>
                <a:extLst>
                  <a:ext uri="{0D108BD9-81ED-4DB2-BD59-A6C34878D82A}">
                    <a16:rowId xmlns:a16="http://schemas.microsoft.com/office/drawing/2014/main" val="3589711966"/>
                  </a:ext>
                </a:extLst>
              </a:tr>
            </a:tbl>
          </a:graphicData>
        </a:graphic>
      </p:graphicFrame>
    </p:spTree>
    <p:extLst>
      <p:ext uri="{BB962C8B-B14F-4D97-AF65-F5344CB8AC3E}">
        <p14:creationId xmlns:p14="http://schemas.microsoft.com/office/powerpoint/2010/main" val="11841336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Group 41">
            <a:extLst>
              <a:ext uri="{FF2B5EF4-FFF2-40B4-BE49-F238E27FC236}">
                <a16:creationId xmlns:a16="http://schemas.microsoft.com/office/drawing/2014/main" id="{9FC480FF-8E0C-4573-BDAC-E99B63420DC9}"/>
              </a:ext>
            </a:extLst>
          </p:cNvPr>
          <p:cNvGrpSpPr/>
          <p:nvPr/>
        </p:nvGrpSpPr>
        <p:grpSpPr>
          <a:xfrm>
            <a:off x="7377304" y="1038241"/>
            <a:ext cx="2654755" cy="2495870"/>
            <a:chOff x="6356723" y="3295331"/>
            <a:chExt cx="2654755" cy="2495870"/>
          </a:xfrm>
        </p:grpSpPr>
        <p:sp>
          <p:nvSpPr>
            <p:cNvPr id="43" name="Rectangle 42">
              <a:extLst>
                <a:ext uri="{FF2B5EF4-FFF2-40B4-BE49-F238E27FC236}">
                  <a16:creationId xmlns:a16="http://schemas.microsoft.com/office/drawing/2014/main" id="{3C2AC080-4930-42F4-90DC-9F7D8E74F62D}"/>
                </a:ext>
              </a:extLst>
            </p:cNvPr>
            <p:cNvSpPr/>
            <p:nvPr/>
          </p:nvSpPr>
          <p:spPr>
            <a:xfrm>
              <a:off x="6356723" y="3332329"/>
              <a:ext cx="2654755" cy="2458872"/>
            </a:xfrm>
            <a:prstGeom prst="rect">
              <a:avLst/>
            </a:prstGeom>
            <a:ln>
              <a:solidFill>
                <a:schemeClr val="accent6"/>
              </a:solidFill>
              <a:prstDash val="sysDot"/>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
          <p:nvSpPr>
            <p:cNvPr id="44" name="Isosceles Triangle 43">
              <a:extLst>
                <a:ext uri="{FF2B5EF4-FFF2-40B4-BE49-F238E27FC236}">
                  <a16:creationId xmlns:a16="http://schemas.microsoft.com/office/drawing/2014/main" id="{E0AAAB74-B0C6-49B7-82EB-DCF85F4AD41A}"/>
                </a:ext>
              </a:extLst>
            </p:cNvPr>
            <p:cNvSpPr/>
            <p:nvPr/>
          </p:nvSpPr>
          <p:spPr>
            <a:xfrm>
              <a:off x="6752327" y="3994171"/>
              <a:ext cx="1892530" cy="1384634"/>
            </a:xfrm>
            <a:prstGeom prst="triangle">
              <a:avLst/>
            </a:prstGeom>
            <a:solidFill>
              <a:schemeClr val="bg1"/>
            </a:solidFill>
            <a:ln>
              <a:solidFill>
                <a:schemeClr val="accent6"/>
              </a:solidFill>
              <a:prstDash val="sys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45" name="TextBox 44">
              <a:extLst>
                <a:ext uri="{FF2B5EF4-FFF2-40B4-BE49-F238E27FC236}">
                  <a16:creationId xmlns:a16="http://schemas.microsoft.com/office/drawing/2014/main" id="{7DB9A42E-E7EE-41D4-8829-A3DEE19723EB}"/>
                </a:ext>
              </a:extLst>
            </p:cNvPr>
            <p:cNvSpPr txBox="1"/>
            <p:nvPr/>
          </p:nvSpPr>
          <p:spPr>
            <a:xfrm>
              <a:off x="6374497" y="3295331"/>
              <a:ext cx="1629793" cy="400110"/>
            </a:xfrm>
            <a:prstGeom prst="rect">
              <a:avLst/>
            </a:prstGeom>
            <a:noFill/>
          </p:spPr>
          <p:txBody>
            <a:bodyPr wrap="square" rtlCol="0">
              <a:spAutoFit/>
            </a:bodyPr>
            <a:lstStyle/>
            <a:p>
              <a:r>
                <a:rPr lang="en-GB" sz="2000" b="1" spc="-1" dirty="0">
                  <a:solidFill>
                    <a:schemeClr val="bg2"/>
                  </a:solidFill>
                  <a:uFill>
                    <a:solidFill>
                      <a:srgbClr val="FFFFFF"/>
                    </a:solidFill>
                  </a:uFill>
                  <a:latin typeface="IBM Plex Sans SemiBold"/>
                  <a:ea typeface="+mj-ea"/>
                  <a:cs typeface="NBS Medium"/>
                </a:rPr>
                <a:t>Stub (</a:t>
              </a:r>
              <a:r>
                <a:rPr lang="en-GB" sz="2000" b="1" spc="-1" dirty="0" err="1">
                  <a:solidFill>
                    <a:schemeClr val="bg2"/>
                  </a:solidFill>
                  <a:uFill>
                    <a:solidFill>
                      <a:srgbClr val="FFFFFF"/>
                    </a:solidFill>
                  </a:uFill>
                  <a:latin typeface="IBM Plex Sans SemiBold"/>
                  <a:ea typeface="+mj-ea"/>
                  <a:cs typeface="NBS Medium"/>
                </a:rPr>
                <a:t>Virt</a:t>
              </a:r>
              <a:r>
                <a:rPr lang="en-GB" sz="2000" b="1" spc="-1" dirty="0">
                  <a:solidFill>
                    <a:schemeClr val="bg2"/>
                  </a:solidFill>
                  <a:uFill>
                    <a:solidFill>
                      <a:srgbClr val="FFFFFF"/>
                    </a:solidFill>
                  </a:uFill>
                  <a:latin typeface="IBM Plex Sans SemiBold"/>
                  <a:ea typeface="+mj-ea"/>
                  <a:cs typeface="NBS Medium"/>
                </a:rPr>
                <a:t>) 1</a:t>
              </a:r>
            </a:p>
          </p:txBody>
        </p:sp>
        <p:grpSp>
          <p:nvGrpSpPr>
            <p:cNvPr id="46" name="Group 45">
              <a:extLst>
                <a:ext uri="{FF2B5EF4-FFF2-40B4-BE49-F238E27FC236}">
                  <a16:creationId xmlns:a16="http://schemas.microsoft.com/office/drawing/2014/main" id="{F1733DC8-6EFD-4718-9062-71D76DEB57D4}"/>
                </a:ext>
              </a:extLst>
            </p:cNvPr>
            <p:cNvGrpSpPr/>
            <p:nvPr/>
          </p:nvGrpSpPr>
          <p:grpSpPr>
            <a:xfrm>
              <a:off x="7823058" y="3503525"/>
              <a:ext cx="1006655" cy="1026385"/>
              <a:chOff x="7666680" y="2946626"/>
              <a:chExt cx="1381911" cy="1157715"/>
            </a:xfrm>
          </p:grpSpPr>
          <p:grpSp>
            <p:nvGrpSpPr>
              <p:cNvPr id="47" name="Group 46">
                <a:extLst>
                  <a:ext uri="{FF2B5EF4-FFF2-40B4-BE49-F238E27FC236}">
                    <a16:creationId xmlns:a16="http://schemas.microsoft.com/office/drawing/2014/main" id="{4F41460E-80EB-4E17-95F4-E654292B7BC5}"/>
                  </a:ext>
                </a:extLst>
              </p:cNvPr>
              <p:cNvGrpSpPr/>
              <p:nvPr/>
            </p:nvGrpSpPr>
            <p:grpSpPr>
              <a:xfrm>
                <a:off x="8447134" y="3446104"/>
                <a:ext cx="601457" cy="273590"/>
                <a:chOff x="10747513" y="2001078"/>
                <a:chExt cx="1209260" cy="470233"/>
              </a:xfrm>
            </p:grpSpPr>
            <p:cxnSp>
              <p:nvCxnSpPr>
                <p:cNvPr id="52" name="Connector: Elbow 51">
                  <a:extLst>
                    <a:ext uri="{FF2B5EF4-FFF2-40B4-BE49-F238E27FC236}">
                      <a16:creationId xmlns:a16="http://schemas.microsoft.com/office/drawing/2014/main" id="{0F9BAC0A-C87F-4AFE-9E9F-6A7F61A560B3}"/>
                    </a:ext>
                  </a:extLst>
                </p:cNvPr>
                <p:cNvCxnSpPr>
                  <a:cxnSpLocks/>
                </p:cNvCxnSpPr>
                <p:nvPr/>
              </p:nvCxnSpPr>
              <p:spPr>
                <a:xfrm>
                  <a:off x="10747513" y="2001078"/>
                  <a:ext cx="705678" cy="470233"/>
                </a:xfrm>
                <a:prstGeom prst="bentConnector3">
                  <a:avLst>
                    <a:gd name="adj1" fmla="val 50000"/>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53" name="Connector: Elbow 52">
                  <a:extLst>
                    <a:ext uri="{FF2B5EF4-FFF2-40B4-BE49-F238E27FC236}">
                      <a16:creationId xmlns:a16="http://schemas.microsoft.com/office/drawing/2014/main" id="{9D634C51-5339-4A5E-87D9-0A4F05C3A3E5}"/>
                    </a:ext>
                  </a:extLst>
                </p:cNvPr>
                <p:cNvCxnSpPr>
                  <a:cxnSpLocks/>
                </p:cNvCxnSpPr>
                <p:nvPr/>
              </p:nvCxnSpPr>
              <p:spPr>
                <a:xfrm rot="10800000" flipV="1">
                  <a:off x="11446564" y="2007484"/>
                  <a:ext cx="510209" cy="463827"/>
                </a:xfrm>
                <a:prstGeom prst="bentConnector3">
                  <a:avLst/>
                </a:prstGeom>
                <a:ln>
                  <a:solidFill>
                    <a:schemeClr val="accent6"/>
                  </a:solidFill>
                </a:ln>
              </p:spPr>
              <p:style>
                <a:lnRef idx="2">
                  <a:schemeClr val="accent1"/>
                </a:lnRef>
                <a:fillRef idx="0">
                  <a:schemeClr val="accent1"/>
                </a:fillRef>
                <a:effectRef idx="1">
                  <a:schemeClr val="accent1"/>
                </a:effectRef>
                <a:fontRef idx="minor">
                  <a:schemeClr val="tx1"/>
                </a:fontRef>
              </p:style>
            </p:cxnSp>
          </p:grpSp>
          <p:grpSp>
            <p:nvGrpSpPr>
              <p:cNvPr id="48" name="Group 47">
                <a:extLst>
                  <a:ext uri="{FF2B5EF4-FFF2-40B4-BE49-F238E27FC236}">
                    <a16:creationId xmlns:a16="http://schemas.microsoft.com/office/drawing/2014/main" id="{ED81F24B-6081-4A1B-BF23-B991F75D0B7A}"/>
                  </a:ext>
                </a:extLst>
              </p:cNvPr>
              <p:cNvGrpSpPr/>
              <p:nvPr/>
            </p:nvGrpSpPr>
            <p:grpSpPr>
              <a:xfrm>
                <a:off x="7666680" y="3189238"/>
                <a:ext cx="602229" cy="504080"/>
                <a:chOff x="7860139" y="4241482"/>
                <a:chExt cx="583597" cy="800970"/>
              </a:xfrm>
            </p:grpSpPr>
            <p:sp>
              <p:nvSpPr>
                <p:cNvPr id="50" name="Rectangle: Single Corner Snipped 49">
                  <a:extLst>
                    <a:ext uri="{FF2B5EF4-FFF2-40B4-BE49-F238E27FC236}">
                      <a16:creationId xmlns:a16="http://schemas.microsoft.com/office/drawing/2014/main" id="{13EB2265-B5FC-4044-AC7F-70F890AE0EB0}"/>
                    </a:ext>
                  </a:extLst>
                </p:cNvPr>
                <p:cNvSpPr/>
                <p:nvPr/>
              </p:nvSpPr>
              <p:spPr>
                <a:xfrm>
                  <a:off x="7884406" y="4300330"/>
                  <a:ext cx="559330" cy="742122"/>
                </a:xfrm>
                <a:prstGeom prst="snip1Rect">
                  <a:avLst/>
                </a:prstGeom>
                <a:ln>
                  <a:solidFill>
                    <a:schemeClr val="accent4">
                      <a:lumMod val="60000"/>
                      <a:lumOff val="40000"/>
                    </a:schemeClr>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
              <p:nvSpPr>
                <p:cNvPr id="51" name="TextBox 50">
                  <a:extLst>
                    <a:ext uri="{FF2B5EF4-FFF2-40B4-BE49-F238E27FC236}">
                      <a16:creationId xmlns:a16="http://schemas.microsoft.com/office/drawing/2014/main" id="{3033359C-A242-444B-BE18-EA58D92005F4}"/>
                    </a:ext>
                  </a:extLst>
                </p:cNvPr>
                <p:cNvSpPr txBox="1"/>
                <p:nvPr/>
              </p:nvSpPr>
              <p:spPr>
                <a:xfrm>
                  <a:off x="7860139" y="4241482"/>
                  <a:ext cx="522121" cy="661950"/>
                </a:xfrm>
                <a:prstGeom prst="rect">
                  <a:avLst/>
                </a:prstGeom>
                <a:noFill/>
              </p:spPr>
              <p:txBody>
                <a:bodyPr wrap="square" rtlCol="0">
                  <a:spAutoFit/>
                </a:bodyPr>
                <a:lstStyle/>
                <a:p>
                  <a:r>
                    <a:rPr lang="en-GB" dirty="0"/>
                    <a:t>---</a:t>
                  </a:r>
                </a:p>
              </p:txBody>
            </p:sp>
          </p:grpSp>
          <p:sp>
            <p:nvSpPr>
              <p:cNvPr id="49" name="Arc 48">
                <a:extLst>
                  <a:ext uri="{FF2B5EF4-FFF2-40B4-BE49-F238E27FC236}">
                    <a16:creationId xmlns:a16="http://schemas.microsoft.com/office/drawing/2014/main" id="{A864F553-371E-48D2-BA28-9BBCCD70E26B}"/>
                  </a:ext>
                </a:extLst>
              </p:cNvPr>
              <p:cNvSpPr/>
              <p:nvPr/>
            </p:nvSpPr>
            <p:spPr>
              <a:xfrm>
                <a:off x="7978909" y="2946626"/>
                <a:ext cx="757060" cy="1157715"/>
              </a:xfrm>
              <a:prstGeom prst="arc">
                <a:avLst>
                  <a:gd name="adj1" fmla="val 13525551"/>
                  <a:gd name="adj2" fmla="val 21295094"/>
                </a:avLst>
              </a:prstGeom>
              <a:ln>
                <a:headEnd type="none" w="med" len="med"/>
                <a:tailEnd type="arrow" w="med" len="med"/>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GB"/>
              </a:p>
            </p:txBody>
          </p:sp>
        </p:grpSp>
      </p:grpSp>
      <p:sp>
        <p:nvSpPr>
          <p:cNvPr id="163" name="TextBox 162">
            <a:extLst>
              <a:ext uri="{FF2B5EF4-FFF2-40B4-BE49-F238E27FC236}">
                <a16:creationId xmlns:a16="http://schemas.microsoft.com/office/drawing/2014/main" id="{BC7C2891-1E72-4C55-89AC-3E122796EBEF}"/>
              </a:ext>
            </a:extLst>
          </p:cNvPr>
          <p:cNvSpPr txBox="1"/>
          <p:nvPr/>
        </p:nvSpPr>
        <p:spPr>
          <a:xfrm>
            <a:off x="649357" y="-27676"/>
            <a:ext cx="8646931" cy="707886"/>
          </a:xfrm>
          <a:prstGeom prst="rect">
            <a:avLst/>
          </a:prstGeom>
          <a:noFill/>
        </p:spPr>
        <p:txBody>
          <a:bodyPr wrap="square" rtlCol="0">
            <a:spAutoFit/>
          </a:bodyPr>
          <a:lstStyle/>
          <a:p>
            <a:r>
              <a:rPr lang="en-GB" sz="4000" b="1" spc="-1" dirty="0" err="1">
                <a:solidFill>
                  <a:schemeClr val="bg2"/>
                </a:solidFill>
                <a:uFill>
                  <a:solidFill>
                    <a:srgbClr val="FFFFFF"/>
                  </a:solidFill>
                </a:uFill>
                <a:latin typeface="IBM Plex Sans SemiBold"/>
                <a:cs typeface="NBS Medium"/>
              </a:rPr>
              <a:t>LRPO</a:t>
            </a:r>
            <a:r>
              <a:rPr lang="en-GB" sz="4000" b="1" spc="-1" dirty="0">
                <a:solidFill>
                  <a:schemeClr val="bg2"/>
                </a:solidFill>
                <a:uFill>
                  <a:solidFill>
                    <a:srgbClr val="FFFFFF"/>
                  </a:solidFill>
                </a:uFill>
                <a:latin typeface="IBM Plex Sans SemiBold"/>
                <a:cs typeface="NBS Medium"/>
              </a:rPr>
              <a:t> Testing Negative/Error Scenarios</a:t>
            </a:r>
          </a:p>
        </p:txBody>
      </p:sp>
      <p:sp>
        <p:nvSpPr>
          <p:cNvPr id="65" name="TextBox 64">
            <a:extLst>
              <a:ext uri="{FF2B5EF4-FFF2-40B4-BE49-F238E27FC236}">
                <a16:creationId xmlns:a16="http://schemas.microsoft.com/office/drawing/2014/main" id="{932612F0-65C4-44FA-8568-32327E2EEE90}"/>
              </a:ext>
            </a:extLst>
          </p:cNvPr>
          <p:cNvSpPr txBox="1"/>
          <p:nvPr/>
        </p:nvSpPr>
        <p:spPr>
          <a:xfrm>
            <a:off x="395945" y="1270152"/>
            <a:ext cx="1108573" cy="400110"/>
          </a:xfrm>
          <a:prstGeom prst="rect">
            <a:avLst/>
          </a:prstGeom>
          <a:noFill/>
        </p:spPr>
        <p:txBody>
          <a:bodyPr wrap="none" rtlCol="0">
            <a:spAutoFit/>
          </a:bodyPr>
          <a:lstStyle/>
          <a:p>
            <a:r>
              <a:rPr lang="en-GB" sz="2000" b="1" dirty="0"/>
              <a:t>Option 2</a:t>
            </a:r>
          </a:p>
        </p:txBody>
      </p:sp>
      <p:sp>
        <p:nvSpPr>
          <p:cNvPr id="76" name="TextBox 75">
            <a:extLst>
              <a:ext uri="{FF2B5EF4-FFF2-40B4-BE49-F238E27FC236}">
                <a16:creationId xmlns:a16="http://schemas.microsoft.com/office/drawing/2014/main" id="{C3519EB9-5039-4CF9-A45C-E7942110BA16}"/>
              </a:ext>
            </a:extLst>
          </p:cNvPr>
          <p:cNvSpPr txBox="1"/>
          <p:nvPr/>
        </p:nvSpPr>
        <p:spPr>
          <a:xfrm>
            <a:off x="395946" y="1710154"/>
            <a:ext cx="6735810" cy="2062103"/>
          </a:xfrm>
          <a:prstGeom prst="rect">
            <a:avLst/>
          </a:prstGeom>
          <a:noFill/>
        </p:spPr>
        <p:txBody>
          <a:bodyPr wrap="square" rtlCol="0">
            <a:spAutoFit/>
          </a:bodyPr>
          <a:lstStyle/>
          <a:p>
            <a:r>
              <a:rPr lang="en-GB" sz="1600" dirty="0"/>
              <a:t>If we know that the test case is supposed to break at the call to the provider virtualised by Stub 1, then in the test case check that a message has been received by the Q that is used by Stub 1 and not received by the Q that is used by Stub 2.  The failure must have happened between provider 1 and provider 2.</a:t>
            </a:r>
          </a:p>
          <a:p>
            <a:endParaRPr lang="en-GB" sz="1600" dirty="0"/>
          </a:p>
          <a:p>
            <a:r>
              <a:rPr lang="en-GB" sz="1600" b="1" i="1" dirty="0"/>
              <a:t>CON – Test is still not accurate because the failure could occur in any of the flow processing between the 2 provider calls and does not mean that the error was caused by the response of Stub 1.</a:t>
            </a:r>
          </a:p>
        </p:txBody>
      </p:sp>
      <p:sp>
        <p:nvSpPr>
          <p:cNvPr id="70" name="TextBox 69">
            <a:extLst>
              <a:ext uri="{FF2B5EF4-FFF2-40B4-BE49-F238E27FC236}">
                <a16:creationId xmlns:a16="http://schemas.microsoft.com/office/drawing/2014/main" id="{D45A8F35-484A-4F36-9D3F-09ACDB2980BD}"/>
              </a:ext>
            </a:extLst>
          </p:cNvPr>
          <p:cNvSpPr txBox="1"/>
          <p:nvPr/>
        </p:nvSpPr>
        <p:spPr>
          <a:xfrm>
            <a:off x="2513034" y="627274"/>
            <a:ext cx="10455965" cy="338554"/>
          </a:xfrm>
          <a:prstGeom prst="rect">
            <a:avLst/>
          </a:prstGeom>
          <a:noFill/>
        </p:spPr>
        <p:txBody>
          <a:bodyPr wrap="square" rtlCol="0">
            <a:spAutoFit/>
          </a:bodyPr>
          <a:lstStyle/>
          <a:p>
            <a:r>
              <a:rPr lang="en-GB" sz="1600" dirty="0"/>
              <a:t>In an </a:t>
            </a:r>
            <a:r>
              <a:rPr lang="en-GB" sz="1600" dirty="0" err="1"/>
              <a:t>LRPO</a:t>
            </a:r>
            <a:r>
              <a:rPr lang="en-GB" sz="1600" dirty="0"/>
              <a:t> macro flow, errors stop the processing at the point of failure with no error response returned.</a:t>
            </a:r>
          </a:p>
        </p:txBody>
      </p:sp>
      <p:grpSp>
        <p:nvGrpSpPr>
          <p:cNvPr id="71" name="Group 70">
            <a:extLst>
              <a:ext uri="{FF2B5EF4-FFF2-40B4-BE49-F238E27FC236}">
                <a16:creationId xmlns:a16="http://schemas.microsoft.com/office/drawing/2014/main" id="{09F304B5-0E59-4231-A86E-1581A33AE9A9}"/>
              </a:ext>
            </a:extLst>
          </p:cNvPr>
          <p:cNvGrpSpPr/>
          <p:nvPr/>
        </p:nvGrpSpPr>
        <p:grpSpPr>
          <a:xfrm>
            <a:off x="9072406" y="4134479"/>
            <a:ext cx="2654755" cy="2495870"/>
            <a:chOff x="6356723" y="3295331"/>
            <a:chExt cx="2654755" cy="2495870"/>
          </a:xfrm>
        </p:grpSpPr>
        <p:sp>
          <p:nvSpPr>
            <p:cNvPr id="72" name="Rectangle 71">
              <a:extLst>
                <a:ext uri="{FF2B5EF4-FFF2-40B4-BE49-F238E27FC236}">
                  <a16:creationId xmlns:a16="http://schemas.microsoft.com/office/drawing/2014/main" id="{D33662FC-000D-41BB-BD1C-A8736CEB66C6}"/>
                </a:ext>
              </a:extLst>
            </p:cNvPr>
            <p:cNvSpPr/>
            <p:nvPr/>
          </p:nvSpPr>
          <p:spPr>
            <a:xfrm>
              <a:off x="6356723" y="3332329"/>
              <a:ext cx="2654755" cy="2458872"/>
            </a:xfrm>
            <a:prstGeom prst="rect">
              <a:avLst/>
            </a:prstGeom>
            <a:ln>
              <a:solidFill>
                <a:schemeClr val="accent6"/>
              </a:solidFill>
              <a:prstDash val="sysDot"/>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
          <p:nvSpPr>
            <p:cNvPr id="77" name="Isosceles Triangle 76">
              <a:extLst>
                <a:ext uri="{FF2B5EF4-FFF2-40B4-BE49-F238E27FC236}">
                  <a16:creationId xmlns:a16="http://schemas.microsoft.com/office/drawing/2014/main" id="{97BD3AD9-5BD1-4433-8BA3-80964340349F}"/>
                </a:ext>
              </a:extLst>
            </p:cNvPr>
            <p:cNvSpPr/>
            <p:nvPr/>
          </p:nvSpPr>
          <p:spPr>
            <a:xfrm>
              <a:off x="6752327" y="3994171"/>
              <a:ext cx="1892530" cy="1384634"/>
            </a:xfrm>
            <a:prstGeom prst="triangle">
              <a:avLst/>
            </a:prstGeom>
            <a:solidFill>
              <a:schemeClr val="bg1"/>
            </a:solidFill>
            <a:ln>
              <a:solidFill>
                <a:schemeClr val="accent6"/>
              </a:solidFill>
              <a:prstDash val="sys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82" name="TextBox 81">
              <a:extLst>
                <a:ext uri="{FF2B5EF4-FFF2-40B4-BE49-F238E27FC236}">
                  <a16:creationId xmlns:a16="http://schemas.microsoft.com/office/drawing/2014/main" id="{F20EC5C9-3120-479C-B2ED-604CA585E071}"/>
                </a:ext>
              </a:extLst>
            </p:cNvPr>
            <p:cNvSpPr txBox="1"/>
            <p:nvPr/>
          </p:nvSpPr>
          <p:spPr>
            <a:xfrm>
              <a:off x="6374497" y="3295331"/>
              <a:ext cx="1491149" cy="400110"/>
            </a:xfrm>
            <a:prstGeom prst="rect">
              <a:avLst/>
            </a:prstGeom>
            <a:noFill/>
          </p:spPr>
          <p:txBody>
            <a:bodyPr wrap="square" rtlCol="0">
              <a:spAutoFit/>
            </a:bodyPr>
            <a:lstStyle/>
            <a:p>
              <a:r>
                <a:rPr lang="en-GB" sz="2000" b="1" spc="-1" dirty="0">
                  <a:solidFill>
                    <a:schemeClr val="bg2"/>
                  </a:solidFill>
                  <a:uFill>
                    <a:solidFill>
                      <a:srgbClr val="FFFFFF"/>
                    </a:solidFill>
                  </a:uFill>
                  <a:latin typeface="IBM Plex Sans SemiBold"/>
                  <a:ea typeface="+mj-ea"/>
                  <a:cs typeface="NBS Medium"/>
                </a:rPr>
                <a:t>Stub (</a:t>
              </a:r>
              <a:r>
                <a:rPr lang="en-GB" sz="2000" b="1" spc="-1" dirty="0" err="1">
                  <a:solidFill>
                    <a:schemeClr val="bg2"/>
                  </a:solidFill>
                  <a:uFill>
                    <a:solidFill>
                      <a:srgbClr val="FFFFFF"/>
                    </a:solidFill>
                  </a:uFill>
                  <a:latin typeface="IBM Plex Sans SemiBold"/>
                  <a:ea typeface="+mj-ea"/>
                  <a:cs typeface="NBS Medium"/>
                </a:rPr>
                <a:t>Virt</a:t>
              </a:r>
              <a:r>
                <a:rPr lang="en-GB" sz="2000" b="1" spc="-1" dirty="0">
                  <a:solidFill>
                    <a:schemeClr val="bg2"/>
                  </a:solidFill>
                  <a:uFill>
                    <a:solidFill>
                      <a:srgbClr val="FFFFFF"/>
                    </a:solidFill>
                  </a:uFill>
                  <a:latin typeface="IBM Plex Sans SemiBold"/>
                  <a:ea typeface="+mj-ea"/>
                  <a:cs typeface="NBS Medium"/>
                </a:rPr>
                <a:t>) 2</a:t>
              </a:r>
            </a:p>
          </p:txBody>
        </p:sp>
        <p:grpSp>
          <p:nvGrpSpPr>
            <p:cNvPr id="84" name="Group 83">
              <a:extLst>
                <a:ext uri="{FF2B5EF4-FFF2-40B4-BE49-F238E27FC236}">
                  <a16:creationId xmlns:a16="http://schemas.microsoft.com/office/drawing/2014/main" id="{11087E8F-921B-4D50-8A13-E892975B921D}"/>
                </a:ext>
              </a:extLst>
            </p:cNvPr>
            <p:cNvGrpSpPr/>
            <p:nvPr/>
          </p:nvGrpSpPr>
          <p:grpSpPr>
            <a:xfrm>
              <a:off x="7823058" y="3503525"/>
              <a:ext cx="1006655" cy="1026385"/>
              <a:chOff x="7666680" y="2946626"/>
              <a:chExt cx="1381911" cy="1157715"/>
            </a:xfrm>
          </p:grpSpPr>
          <p:grpSp>
            <p:nvGrpSpPr>
              <p:cNvPr id="85" name="Group 84">
                <a:extLst>
                  <a:ext uri="{FF2B5EF4-FFF2-40B4-BE49-F238E27FC236}">
                    <a16:creationId xmlns:a16="http://schemas.microsoft.com/office/drawing/2014/main" id="{83959921-BC2F-4E13-AE93-A7C7C1148C2C}"/>
                  </a:ext>
                </a:extLst>
              </p:cNvPr>
              <p:cNvGrpSpPr/>
              <p:nvPr/>
            </p:nvGrpSpPr>
            <p:grpSpPr>
              <a:xfrm>
                <a:off x="8447134" y="3446104"/>
                <a:ext cx="601457" cy="273590"/>
                <a:chOff x="10747513" y="2001078"/>
                <a:chExt cx="1209260" cy="470233"/>
              </a:xfrm>
            </p:grpSpPr>
            <p:cxnSp>
              <p:nvCxnSpPr>
                <p:cNvPr id="91" name="Connector: Elbow 90">
                  <a:extLst>
                    <a:ext uri="{FF2B5EF4-FFF2-40B4-BE49-F238E27FC236}">
                      <a16:creationId xmlns:a16="http://schemas.microsoft.com/office/drawing/2014/main" id="{2C13ACF2-654E-4CDF-A4F2-6621F0628515}"/>
                    </a:ext>
                  </a:extLst>
                </p:cNvPr>
                <p:cNvCxnSpPr>
                  <a:cxnSpLocks/>
                </p:cNvCxnSpPr>
                <p:nvPr/>
              </p:nvCxnSpPr>
              <p:spPr>
                <a:xfrm>
                  <a:off x="10747513" y="2001078"/>
                  <a:ext cx="705678" cy="470233"/>
                </a:xfrm>
                <a:prstGeom prst="bentConnector3">
                  <a:avLst>
                    <a:gd name="adj1" fmla="val 50000"/>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92" name="Connector: Elbow 91">
                  <a:extLst>
                    <a:ext uri="{FF2B5EF4-FFF2-40B4-BE49-F238E27FC236}">
                      <a16:creationId xmlns:a16="http://schemas.microsoft.com/office/drawing/2014/main" id="{B91C8C43-F337-4A0B-A3C5-EB74584E25E4}"/>
                    </a:ext>
                  </a:extLst>
                </p:cNvPr>
                <p:cNvCxnSpPr>
                  <a:cxnSpLocks/>
                </p:cNvCxnSpPr>
                <p:nvPr/>
              </p:nvCxnSpPr>
              <p:spPr>
                <a:xfrm rot="10800000" flipV="1">
                  <a:off x="11446564" y="2007484"/>
                  <a:ext cx="510209" cy="463827"/>
                </a:xfrm>
                <a:prstGeom prst="bentConnector3">
                  <a:avLst/>
                </a:prstGeom>
                <a:ln>
                  <a:solidFill>
                    <a:schemeClr val="accent6"/>
                  </a:solidFill>
                </a:ln>
              </p:spPr>
              <p:style>
                <a:lnRef idx="2">
                  <a:schemeClr val="accent1"/>
                </a:lnRef>
                <a:fillRef idx="0">
                  <a:schemeClr val="accent1"/>
                </a:fillRef>
                <a:effectRef idx="1">
                  <a:schemeClr val="accent1"/>
                </a:effectRef>
                <a:fontRef idx="minor">
                  <a:schemeClr val="tx1"/>
                </a:fontRef>
              </p:style>
            </p:cxnSp>
          </p:grpSp>
          <p:grpSp>
            <p:nvGrpSpPr>
              <p:cNvPr id="86" name="Group 85">
                <a:extLst>
                  <a:ext uri="{FF2B5EF4-FFF2-40B4-BE49-F238E27FC236}">
                    <a16:creationId xmlns:a16="http://schemas.microsoft.com/office/drawing/2014/main" id="{626F1D71-C7E1-435B-B0BD-9826ECCD1240}"/>
                  </a:ext>
                </a:extLst>
              </p:cNvPr>
              <p:cNvGrpSpPr/>
              <p:nvPr/>
            </p:nvGrpSpPr>
            <p:grpSpPr>
              <a:xfrm>
                <a:off x="7666680" y="3189238"/>
                <a:ext cx="602229" cy="504080"/>
                <a:chOff x="7860139" y="4241482"/>
                <a:chExt cx="583597" cy="800970"/>
              </a:xfrm>
            </p:grpSpPr>
            <p:sp>
              <p:nvSpPr>
                <p:cNvPr id="88" name="Rectangle: Single Corner Snipped 87">
                  <a:extLst>
                    <a:ext uri="{FF2B5EF4-FFF2-40B4-BE49-F238E27FC236}">
                      <a16:creationId xmlns:a16="http://schemas.microsoft.com/office/drawing/2014/main" id="{BA1CC315-C675-4672-9656-75F4700AEF80}"/>
                    </a:ext>
                  </a:extLst>
                </p:cNvPr>
                <p:cNvSpPr/>
                <p:nvPr/>
              </p:nvSpPr>
              <p:spPr>
                <a:xfrm>
                  <a:off x="7884406" y="4300330"/>
                  <a:ext cx="559330" cy="742122"/>
                </a:xfrm>
                <a:prstGeom prst="snip1Rect">
                  <a:avLst/>
                </a:prstGeom>
                <a:ln>
                  <a:solidFill>
                    <a:schemeClr val="accent4">
                      <a:lumMod val="60000"/>
                      <a:lumOff val="40000"/>
                    </a:schemeClr>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
              <p:nvSpPr>
                <p:cNvPr id="90" name="TextBox 89">
                  <a:extLst>
                    <a:ext uri="{FF2B5EF4-FFF2-40B4-BE49-F238E27FC236}">
                      <a16:creationId xmlns:a16="http://schemas.microsoft.com/office/drawing/2014/main" id="{838C22F5-39C2-4612-AFD5-DA377E3DA3D5}"/>
                    </a:ext>
                  </a:extLst>
                </p:cNvPr>
                <p:cNvSpPr txBox="1"/>
                <p:nvPr/>
              </p:nvSpPr>
              <p:spPr>
                <a:xfrm>
                  <a:off x="7860139" y="4241482"/>
                  <a:ext cx="522121" cy="661950"/>
                </a:xfrm>
                <a:prstGeom prst="rect">
                  <a:avLst/>
                </a:prstGeom>
                <a:noFill/>
              </p:spPr>
              <p:txBody>
                <a:bodyPr wrap="square" rtlCol="0">
                  <a:spAutoFit/>
                </a:bodyPr>
                <a:lstStyle/>
                <a:p>
                  <a:r>
                    <a:rPr lang="en-GB" dirty="0"/>
                    <a:t>---</a:t>
                  </a:r>
                </a:p>
              </p:txBody>
            </p:sp>
          </p:grpSp>
          <p:sp>
            <p:nvSpPr>
              <p:cNvPr id="87" name="Arc 86">
                <a:extLst>
                  <a:ext uri="{FF2B5EF4-FFF2-40B4-BE49-F238E27FC236}">
                    <a16:creationId xmlns:a16="http://schemas.microsoft.com/office/drawing/2014/main" id="{12A58D96-48E6-478F-8249-137D340C404D}"/>
                  </a:ext>
                </a:extLst>
              </p:cNvPr>
              <p:cNvSpPr/>
              <p:nvPr/>
            </p:nvSpPr>
            <p:spPr>
              <a:xfrm>
                <a:off x="7978909" y="2946626"/>
                <a:ext cx="757060" cy="1157715"/>
              </a:xfrm>
              <a:prstGeom prst="arc">
                <a:avLst>
                  <a:gd name="adj1" fmla="val 13525551"/>
                  <a:gd name="adj2" fmla="val 21295094"/>
                </a:avLst>
              </a:prstGeom>
              <a:ln>
                <a:headEnd type="none" w="med" len="med"/>
                <a:tailEnd type="arrow" w="med" len="med"/>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GB"/>
              </a:p>
            </p:txBody>
          </p:sp>
        </p:grpSp>
      </p:grpSp>
      <p:cxnSp>
        <p:nvCxnSpPr>
          <p:cNvPr id="96" name="Straight Arrow Connector 95">
            <a:extLst>
              <a:ext uri="{FF2B5EF4-FFF2-40B4-BE49-F238E27FC236}">
                <a16:creationId xmlns:a16="http://schemas.microsoft.com/office/drawing/2014/main" id="{268B4E1C-A00C-4659-BDCC-F04AF79D5175}"/>
              </a:ext>
            </a:extLst>
          </p:cNvPr>
          <p:cNvCxnSpPr>
            <a:cxnSpLocks/>
          </p:cNvCxnSpPr>
          <p:nvPr/>
        </p:nvCxnSpPr>
        <p:spPr>
          <a:xfrm flipV="1">
            <a:off x="7261584" y="3175691"/>
            <a:ext cx="823825" cy="1337389"/>
          </a:xfrm>
          <a:prstGeom prst="straightConnector1">
            <a:avLst/>
          </a:prstGeom>
          <a:ln>
            <a:headEnd w="lg" len="lg"/>
            <a:tailEnd type="triangle" w="lg" len="lg"/>
          </a:ln>
        </p:spPr>
        <p:style>
          <a:lnRef idx="2">
            <a:schemeClr val="accent1"/>
          </a:lnRef>
          <a:fillRef idx="0">
            <a:schemeClr val="accent1"/>
          </a:fillRef>
          <a:effectRef idx="1">
            <a:schemeClr val="accent1"/>
          </a:effectRef>
          <a:fontRef idx="minor">
            <a:schemeClr val="tx1"/>
          </a:fontRef>
        </p:style>
      </p:cxnSp>
      <p:cxnSp>
        <p:nvCxnSpPr>
          <p:cNvPr id="98" name="Straight Arrow Connector 97">
            <a:extLst>
              <a:ext uri="{FF2B5EF4-FFF2-40B4-BE49-F238E27FC236}">
                <a16:creationId xmlns:a16="http://schemas.microsoft.com/office/drawing/2014/main" id="{72D4F6CE-A4E1-4EC3-82A0-BD83346BC1BC}"/>
              </a:ext>
            </a:extLst>
          </p:cNvPr>
          <p:cNvCxnSpPr>
            <a:cxnSpLocks/>
          </p:cNvCxnSpPr>
          <p:nvPr/>
        </p:nvCxnSpPr>
        <p:spPr>
          <a:xfrm flipH="1">
            <a:off x="7261585" y="3175691"/>
            <a:ext cx="1033026" cy="1701140"/>
          </a:xfrm>
          <a:prstGeom prst="straightConnector1">
            <a:avLst/>
          </a:prstGeom>
          <a:ln>
            <a:solidFill>
              <a:srgbClr val="0070C0"/>
            </a:solidFill>
            <a:tailEnd type="triangle" w="lg" len="lg"/>
          </a:ln>
        </p:spPr>
        <p:style>
          <a:lnRef idx="2">
            <a:schemeClr val="accent1"/>
          </a:lnRef>
          <a:fillRef idx="0">
            <a:schemeClr val="accent1"/>
          </a:fillRef>
          <a:effectRef idx="1">
            <a:schemeClr val="accent1"/>
          </a:effectRef>
          <a:fontRef idx="minor">
            <a:schemeClr val="tx1"/>
          </a:fontRef>
        </p:style>
      </p:cxnSp>
      <p:grpSp>
        <p:nvGrpSpPr>
          <p:cNvPr id="12" name="Group 11">
            <a:extLst>
              <a:ext uri="{FF2B5EF4-FFF2-40B4-BE49-F238E27FC236}">
                <a16:creationId xmlns:a16="http://schemas.microsoft.com/office/drawing/2014/main" id="{5ED39E97-0BC0-471B-8B92-8240619077B0}"/>
              </a:ext>
            </a:extLst>
          </p:cNvPr>
          <p:cNvGrpSpPr/>
          <p:nvPr/>
        </p:nvGrpSpPr>
        <p:grpSpPr>
          <a:xfrm>
            <a:off x="3271115" y="3734369"/>
            <a:ext cx="1844166" cy="2000193"/>
            <a:chOff x="675314" y="2876637"/>
            <a:chExt cx="1844166" cy="2000193"/>
          </a:xfrm>
        </p:grpSpPr>
        <p:sp>
          <p:nvSpPr>
            <p:cNvPr id="101" name="Rectangle 100">
              <a:extLst>
                <a:ext uri="{FF2B5EF4-FFF2-40B4-BE49-F238E27FC236}">
                  <a16:creationId xmlns:a16="http://schemas.microsoft.com/office/drawing/2014/main" id="{803B8548-690A-40C9-AED7-E9F98B4343AE}"/>
                </a:ext>
              </a:extLst>
            </p:cNvPr>
            <p:cNvSpPr/>
            <p:nvPr/>
          </p:nvSpPr>
          <p:spPr>
            <a:xfrm>
              <a:off x="699394" y="2917310"/>
              <a:ext cx="1820086" cy="1959520"/>
            </a:xfrm>
            <a:prstGeom prst="rect">
              <a:avLst/>
            </a:prstGeom>
            <a:ln>
              <a:prstDash val="sysDot"/>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grpSp>
          <p:nvGrpSpPr>
            <p:cNvPr id="102" name="Group 101">
              <a:extLst>
                <a:ext uri="{FF2B5EF4-FFF2-40B4-BE49-F238E27FC236}">
                  <a16:creationId xmlns:a16="http://schemas.microsoft.com/office/drawing/2014/main" id="{3FBF94F5-6AFD-4685-8A22-BCAF7C839C25}"/>
                </a:ext>
              </a:extLst>
            </p:cNvPr>
            <p:cNvGrpSpPr/>
            <p:nvPr/>
          </p:nvGrpSpPr>
          <p:grpSpPr>
            <a:xfrm>
              <a:off x="1197814" y="3094866"/>
              <a:ext cx="1142429" cy="1457560"/>
              <a:chOff x="460488" y="1267069"/>
              <a:chExt cx="1548058" cy="1975671"/>
            </a:xfrm>
          </p:grpSpPr>
          <p:grpSp>
            <p:nvGrpSpPr>
              <p:cNvPr id="103" name="Group 102">
                <a:extLst>
                  <a:ext uri="{FF2B5EF4-FFF2-40B4-BE49-F238E27FC236}">
                    <a16:creationId xmlns:a16="http://schemas.microsoft.com/office/drawing/2014/main" id="{00BAB205-71B4-473C-B4A4-E7957A93648C}"/>
                  </a:ext>
                </a:extLst>
              </p:cNvPr>
              <p:cNvGrpSpPr/>
              <p:nvPr/>
            </p:nvGrpSpPr>
            <p:grpSpPr>
              <a:xfrm>
                <a:off x="460488" y="1267069"/>
                <a:ext cx="1548058" cy="960923"/>
                <a:chOff x="460488" y="1267069"/>
                <a:chExt cx="1548058" cy="960923"/>
              </a:xfrm>
            </p:grpSpPr>
            <p:sp>
              <p:nvSpPr>
                <p:cNvPr id="108" name="Smiley Face 107">
                  <a:extLst>
                    <a:ext uri="{FF2B5EF4-FFF2-40B4-BE49-F238E27FC236}">
                      <a16:creationId xmlns:a16="http://schemas.microsoft.com/office/drawing/2014/main" id="{BDC12E47-59AE-4EA9-BCA7-BC4964DFD801}"/>
                    </a:ext>
                  </a:extLst>
                </p:cNvPr>
                <p:cNvSpPr/>
                <p:nvPr/>
              </p:nvSpPr>
              <p:spPr>
                <a:xfrm>
                  <a:off x="874181" y="1684653"/>
                  <a:ext cx="662609" cy="543339"/>
                </a:xfrm>
                <a:prstGeom prst="smileyFac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09" name="TextBox 108">
                  <a:extLst>
                    <a:ext uri="{FF2B5EF4-FFF2-40B4-BE49-F238E27FC236}">
                      <a16:creationId xmlns:a16="http://schemas.microsoft.com/office/drawing/2014/main" id="{4E705DFC-4A74-4A5B-8AFF-810FB4898B22}"/>
                    </a:ext>
                  </a:extLst>
                </p:cNvPr>
                <p:cNvSpPr txBox="1"/>
                <p:nvPr/>
              </p:nvSpPr>
              <p:spPr>
                <a:xfrm>
                  <a:off x="460488" y="1267069"/>
                  <a:ext cx="1548058" cy="500617"/>
                </a:xfrm>
                <a:prstGeom prst="rect">
                  <a:avLst/>
                </a:prstGeom>
                <a:noFill/>
              </p:spPr>
              <p:txBody>
                <a:bodyPr wrap="none" rtlCol="0">
                  <a:spAutoFit/>
                </a:bodyPr>
                <a:lstStyle/>
                <a:p>
                  <a:r>
                    <a:rPr lang="en-GB" dirty="0" err="1"/>
                    <a:t>Ready!API</a:t>
                  </a:r>
                  <a:endParaRPr lang="en-GB" dirty="0"/>
                </a:p>
              </p:txBody>
            </p:sp>
          </p:grpSp>
          <p:cxnSp>
            <p:nvCxnSpPr>
              <p:cNvPr id="104" name="Straight Connector 103">
                <a:extLst>
                  <a:ext uri="{FF2B5EF4-FFF2-40B4-BE49-F238E27FC236}">
                    <a16:creationId xmlns:a16="http://schemas.microsoft.com/office/drawing/2014/main" id="{4CD90A75-641F-4C5E-B52B-BC77C7DA7B79}"/>
                  </a:ext>
                </a:extLst>
              </p:cNvPr>
              <p:cNvCxnSpPr>
                <a:stCxn id="108" idx="4"/>
              </p:cNvCxnSpPr>
              <p:nvPr/>
            </p:nvCxnSpPr>
            <p:spPr>
              <a:xfrm flipH="1">
                <a:off x="1205485" y="2227992"/>
                <a:ext cx="1" cy="668040"/>
              </a:xfrm>
              <a:prstGeom prst="line">
                <a:avLst/>
              </a:prstGeom>
            </p:spPr>
            <p:style>
              <a:lnRef idx="2">
                <a:schemeClr val="accent1"/>
              </a:lnRef>
              <a:fillRef idx="0">
                <a:schemeClr val="accent1"/>
              </a:fillRef>
              <a:effectRef idx="1">
                <a:schemeClr val="accent1"/>
              </a:effectRef>
              <a:fontRef idx="minor">
                <a:schemeClr val="tx1"/>
              </a:fontRef>
            </p:style>
          </p:cxnSp>
          <p:cxnSp>
            <p:nvCxnSpPr>
              <p:cNvPr id="105" name="Straight Connector 104">
                <a:extLst>
                  <a:ext uri="{FF2B5EF4-FFF2-40B4-BE49-F238E27FC236}">
                    <a16:creationId xmlns:a16="http://schemas.microsoft.com/office/drawing/2014/main" id="{34040EF3-CC52-426F-B2FB-30EB15999FA7}"/>
                  </a:ext>
                </a:extLst>
              </p:cNvPr>
              <p:cNvCxnSpPr/>
              <p:nvPr/>
            </p:nvCxnSpPr>
            <p:spPr>
              <a:xfrm>
                <a:off x="874181" y="2403033"/>
                <a:ext cx="662609"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06" name="Straight Connector 105">
                <a:extLst>
                  <a:ext uri="{FF2B5EF4-FFF2-40B4-BE49-F238E27FC236}">
                    <a16:creationId xmlns:a16="http://schemas.microsoft.com/office/drawing/2014/main" id="{CE78C181-5A74-49A6-BC07-A4417807BDD6}"/>
                  </a:ext>
                </a:extLst>
              </p:cNvPr>
              <p:cNvCxnSpPr/>
              <p:nvPr/>
            </p:nvCxnSpPr>
            <p:spPr>
              <a:xfrm flipH="1">
                <a:off x="980661" y="2888973"/>
                <a:ext cx="224824" cy="324678"/>
              </a:xfrm>
              <a:prstGeom prst="line">
                <a:avLst/>
              </a:prstGeom>
            </p:spPr>
            <p:style>
              <a:lnRef idx="2">
                <a:schemeClr val="accent1"/>
              </a:lnRef>
              <a:fillRef idx="0">
                <a:schemeClr val="accent1"/>
              </a:fillRef>
              <a:effectRef idx="1">
                <a:schemeClr val="accent1"/>
              </a:effectRef>
              <a:fontRef idx="minor">
                <a:schemeClr val="tx1"/>
              </a:fontRef>
            </p:style>
          </p:cxnSp>
          <p:cxnSp>
            <p:nvCxnSpPr>
              <p:cNvPr id="107" name="Straight Connector 106">
                <a:extLst>
                  <a:ext uri="{FF2B5EF4-FFF2-40B4-BE49-F238E27FC236}">
                    <a16:creationId xmlns:a16="http://schemas.microsoft.com/office/drawing/2014/main" id="{299F1E4F-168B-4714-B4D7-2FE939D76A02}"/>
                  </a:ext>
                </a:extLst>
              </p:cNvPr>
              <p:cNvCxnSpPr>
                <a:cxnSpLocks/>
              </p:cNvCxnSpPr>
              <p:nvPr/>
            </p:nvCxnSpPr>
            <p:spPr>
              <a:xfrm>
                <a:off x="1210192" y="2902142"/>
                <a:ext cx="196921" cy="340598"/>
              </a:xfrm>
              <a:prstGeom prst="line">
                <a:avLst/>
              </a:prstGeom>
            </p:spPr>
            <p:style>
              <a:lnRef idx="2">
                <a:schemeClr val="accent1"/>
              </a:lnRef>
              <a:fillRef idx="0">
                <a:schemeClr val="accent1"/>
              </a:fillRef>
              <a:effectRef idx="1">
                <a:schemeClr val="accent1"/>
              </a:effectRef>
              <a:fontRef idx="minor">
                <a:schemeClr val="tx1"/>
              </a:fontRef>
            </p:style>
          </p:cxnSp>
        </p:grpSp>
        <p:sp>
          <p:nvSpPr>
            <p:cNvPr id="113" name="TextBox 112">
              <a:extLst>
                <a:ext uri="{FF2B5EF4-FFF2-40B4-BE49-F238E27FC236}">
                  <a16:creationId xmlns:a16="http://schemas.microsoft.com/office/drawing/2014/main" id="{C3F236ED-754C-4144-A3EE-701AE29A2EE5}"/>
                </a:ext>
              </a:extLst>
            </p:cNvPr>
            <p:cNvSpPr txBox="1"/>
            <p:nvPr/>
          </p:nvSpPr>
          <p:spPr>
            <a:xfrm>
              <a:off x="675314" y="2876637"/>
              <a:ext cx="1448561" cy="400110"/>
            </a:xfrm>
            <a:prstGeom prst="rect">
              <a:avLst/>
            </a:prstGeom>
            <a:noFill/>
          </p:spPr>
          <p:txBody>
            <a:bodyPr wrap="square" rtlCol="0">
              <a:spAutoFit/>
            </a:bodyPr>
            <a:lstStyle/>
            <a:p>
              <a:r>
                <a:rPr lang="en-GB" sz="2000" b="1" spc="-1" dirty="0">
                  <a:solidFill>
                    <a:schemeClr val="bg2"/>
                  </a:solidFill>
                  <a:uFill>
                    <a:solidFill>
                      <a:srgbClr val="FFFFFF"/>
                    </a:solidFill>
                  </a:uFill>
                  <a:latin typeface="IBM Plex Sans SemiBold"/>
                  <a:ea typeface="+mj-ea"/>
                  <a:cs typeface="NBS Medium"/>
                </a:rPr>
                <a:t>Test Client</a:t>
              </a:r>
            </a:p>
          </p:txBody>
        </p:sp>
      </p:grpSp>
      <p:cxnSp>
        <p:nvCxnSpPr>
          <p:cNvPr id="110" name="Straight Arrow Connector 109">
            <a:extLst>
              <a:ext uri="{FF2B5EF4-FFF2-40B4-BE49-F238E27FC236}">
                <a16:creationId xmlns:a16="http://schemas.microsoft.com/office/drawing/2014/main" id="{46F41818-E71A-4ADB-9B60-9684C65BC1EC}"/>
              </a:ext>
            </a:extLst>
          </p:cNvPr>
          <p:cNvCxnSpPr>
            <a:cxnSpLocks/>
            <a:endCxn id="94" idx="1"/>
          </p:cNvCxnSpPr>
          <p:nvPr/>
        </p:nvCxnSpPr>
        <p:spPr>
          <a:xfrm>
            <a:off x="4805093" y="4748523"/>
            <a:ext cx="1297185" cy="0"/>
          </a:xfrm>
          <a:prstGeom prst="straightConnector1">
            <a:avLst/>
          </a:prstGeom>
          <a:ln>
            <a:tailEnd type="triangle" w="lg" len="lg"/>
          </a:ln>
        </p:spPr>
        <p:style>
          <a:lnRef idx="2">
            <a:schemeClr val="accent1"/>
          </a:lnRef>
          <a:fillRef idx="0">
            <a:schemeClr val="accent1"/>
          </a:fillRef>
          <a:effectRef idx="1">
            <a:schemeClr val="accent1"/>
          </a:effectRef>
          <a:fontRef idx="minor">
            <a:schemeClr val="tx1"/>
          </a:fontRef>
        </p:style>
      </p:cxnSp>
      <p:grpSp>
        <p:nvGrpSpPr>
          <p:cNvPr id="14" name="Group 13">
            <a:extLst>
              <a:ext uri="{FF2B5EF4-FFF2-40B4-BE49-F238E27FC236}">
                <a16:creationId xmlns:a16="http://schemas.microsoft.com/office/drawing/2014/main" id="{5A6B6FE6-FF33-47F9-AD1E-A283F2225990}"/>
              </a:ext>
            </a:extLst>
          </p:cNvPr>
          <p:cNvGrpSpPr/>
          <p:nvPr/>
        </p:nvGrpSpPr>
        <p:grpSpPr>
          <a:xfrm>
            <a:off x="5956734" y="3570720"/>
            <a:ext cx="1304850" cy="1625179"/>
            <a:chOff x="5956734" y="3570720"/>
            <a:chExt cx="1304850" cy="1625179"/>
          </a:xfrm>
        </p:grpSpPr>
        <p:sp>
          <p:nvSpPr>
            <p:cNvPr id="94" name="Rectangle 93">
              <a:extLst>
                <a:ext uri="{FF2B5EF4-FFF2-40B4-BE49-F238E27FC236}">
                  <a16:creationId xmlns:a16="http://schemas.microsoft.com/office/drawing/2014/main" id="{0A28655D-5BB9-45F9-8BD7-BDDF232ED3DF}"/>
                </a:ext>
              </a:extLst>
            </p:cNvPr>
            <p:cNvSpPr/>
            <p:nvPr/>
          </p:nvSpPr>
          <p:spPr>
            <a:xfrm>
              <a:off x="6102278" y="4301147"/>
              <a:ext cx="1159306" cy="894752"/>
            </a:xfrm>
            <a:prstGeom prst="rect">
              <a:avLst/>
            </a:prstGeom>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dirty="0" err="1">
                  <a:ln w="0"/>
                  <a:solidFill>
                    <a:schemeClr val="tx1"/>
                  </a:solidFill>
                  <a:effectLst>
                    <a:outerShdw blurRad="38100" dist="19050" dir="2700000" algn="tl" rotWithShape="0">
                      <a:schemeClr val="dk1">
                        <a:alpha val="40000"/>
                      </a:schemeClr>
                    </a:outerShdw>
                  </a:effectLst>
                </a:rPr>
                <a:t>LRPO</a:t>
              </a:r>
              <a:endParaRPr lang="en-GB" dirty="0">
                <a:ln w="0"/>
                <a:solidFill>
                  <a:schemeClr val="tx1"/>
                </a:solidFill>
                <a:effectLst>
                  <a:outerShdw blurRad="38100" dist="19050" dir="2700000" algn="tl" rotWithShape="0">
                    <a:schemeClr val="dk1">
                      <a:alpha val="40000"/>
                    </a:schemeClr>
                  </a:outerShdw>
                </a:effectLst>
              </a:endParaRPr>
            </a:p>
          </p:txBody>
        </p:sp>
        <p:sp>
          <p:nvSpPr>
            <p:cNvPr id="115" name="Arc 114">
              <a:extLst>
                <a:ext uri="{FF2B5EF4-FFF2-40B4-BE49-F238E27FC236}">
                  <a16:creationId xmlns:a16="http://schemas.microsoft.com/office/drawing/2014/main" id="{3EF862B3-7678-4931-8657-268144449134}"/>
                </a:ext>
              </a:extLst>
            </p:cNvPr>
            <p:cNvSpPr/>
            <p:nvPr/>
          </p:nvSpPr>
          <p:spPr>
            <a:xfrm flipH="1">
              <a:off x="6197023" y="3570720"/>
              <a:ext cx="850574" cy="1157715"/>
            </a:xfrm>
            <a:prstGeom prst="arc">
              <a:avLst>
                <a:gd name="adj1" fmla="val 9276821"/>
                <a:gd name="adj2" fmla="val 19641670"/>
              </a:avLst>
            </a:prstGeom>
            <a:ln>
              <a:solidFill>
                <a:schemeClr val="bg2"/>
              </a:solidFill>
              <a:headEnd type="none" w="med" len="med"/>
              <a:tailEnd type="arrow" w="med" len="med"/>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GB"/>
            </a:p>
          </p:txBody>
        </p:sp>
        <p:grpSp>
          <p:nvGrpSpPr>
            <p:cNvPr id="116" name="Group 115">
              <a:extLst>
                <a:ext uri="{FF2B5EF4-FFF2-40B4-BE49-F238E27FC236}">
                  <a16:creationId xmlns:a16="http://schemas.microsoft.com/office/drawing/2014/main" id="{10BACFE7-5DEC-421D-AC2A-A8308EFF72E9}"/>
                </a:ext>
              </a:extLst>
            </p:cNvPr>
            <p:cNvGrpSpPr/>
            <p:nvPr/>
          </p:nvGrpSpPr>
          <p:grpSpPr>
            <a:xfrm>
              <a:off x="5956734" y="3816779"/>
              <a:ext cx="601457" cy="273590"/>
              <a:chOff x="10747513" y="2001078"/>
              <a:chExt cx="1209260" cy="470233"/>
            </a:xfrm>
          </p:grpSpPr>
          <p:cxnSp>
            <p:nvCxnSpPr>
              <p:cNvPr id="118" name="Connector: Elbow 117">
                <a:extLst>
                  <a:ext uri="{FF2B5EF4-FFF2-40B4-BE49-F238E27FC236}">
                    <a16:creationId xmlns:a16="http://schemas.microsoft.com/office/drawing/2014/main" id="{CF9F99EF-D47D-4A00-B6D5-414965125E8C}"/>
                  </a:ext>
                </a:extLst>
              </p:cNvPr>
              <p:cNvCxnSpPr>
                <a:cxnSpLocks/>
              </p:cNvCxnSpPr>
              <p:nvPr/>
            </p:nvCxnSpPr>
            <p:spPr>
              <a:xfrm>
                <a:off x="10747513" y="2001078"/>
                <a:ext cx="705678" cy="470233"/>
              </a:xfrm>
              <a:prstGeom prst="bentConnector3">
                <a:avLst>
                  <a:gd name="adj1" fmla="val 50000"/>
                </a:avLst>
              </a:prstGeom>
              <a:ln>
                <a:solidFill>
                  <a:srgbClr val="FFC000"/>
                </a:solidFill>
              </a:ln>
            </p:spPr>
            <p:style>
              <a:lnRef idx="2">
                <a:schemeClr val="accent1"/>
              </a:lnRef>
              <a:fillRef idx="0">
                <a:schemeClr val="accent1"/>
              </a:fillRef>
              <a:effectRef idx="1">
                <a:schemeClr val="accent1"/>
              </a:effectRef>
              <a:fontRef idx="minor">
                <a:schemeClr val="tx1"/>
              </a:fontRef>
            </p:style>
          </p:cxnSp>
          <p:cxnSp>
            <p:nvCxnSpPr>
              <p:cNvPr id="119" name="Connector: Elbow 118">
                <a:extLst>
                  <a:ext uri="{FF2B5EF4-FFF2-40B4-BE49-F238E27FC236}">
                    <a16:creationId xmlns:a16="http://schemas.microsoft.com/office/drawing/2014/main" id="{2EFB73E9-145C-42F7-9E65-8CBC014DEEA2}"/>
                  </a:ext>
                </a:extLst>
              </p:cNvPr>
              <p:cNvCxnSpPr>
                <a:cxnSpLocks/>
              </p:cNvCxnSpPr>
              <p:nvPr/>
            </p:nvCxnSpPr>
            <p:spPr>
              <a:xfrm rot="10800000" flipV="1">
                <a:off x="11446564" y="2007484"/>
                <a:ext cx="510209" cy="463827"/>
              </a:xfrm>
              <a:prstGeom prst="bentConnector3">
                <a:avLst/>
              </a:prstGeom>
              <a:ln>
                <a:solidFill>
                  <a:srgbClr val="FFC000"/>
                </a:solidFill>
              </a:ln>
            </p:spPr>
            <p:style>
              <a:lnRef idx="2">
                <a:schemeClr val="accent1"/>
              </a:lnRef>
              <a:fillRef idx="0">
                <a:schemeClr val="accent1"/>
              </a:fillRef>
              <a:effectRef idx="1">
                <a:schemeClr val="accent1"/>
              </a:effectRef>
              <a:fontRef idx="minor">
                <a:schemeClr val="tx1"/>
              </a:fontRef>
            </p:style>
          </p:cxnSp>
        </p:grpSp>
        <p:grpSp>
          <p:nvGrpSpPr>
            <p:cNvPr id="120" name="Group 119">
              <a:extLst>
                <a:ext uri="{FF2B5EF4-FFF2-40B4-BE49-F238E27FC236}">
                  <a16:creationId xmlns:a16="http://schemas.microsoft.com/office/drawing/2014/main" id="{4ACCB3AC-A9BB-478A-8B2F-94DE055AC946}"/>
                </a:ext>
              </a:extLst>
            </p:cNvPr>
            <p:cNvGrpSpPr/>
            <p:nvPr/>
          </p:nvGrpSpPr>
          <p:grpSpPr>
            <a:xfrm>
              <a:off x="6688708" y="4244874"/>
              <a:ext cx="479584" cy="406074"/>
              <a:chOff x="7860140" y="4300330"/>
              <a:chExt cx="583596" cy="808813"/>
            </a:xfrm>
          </p:grpSpPr>
          <p:sp>
            <p:nvSpPr>
              <p:cNvPr id="121" name="Rectangle: Single Corner Snipped 120">
                <a:extLst>
                  <a:ext uri="{FF2B5EF4-FFF2-40B4-BE49-F238E27FC236}">
                    <a16:creationId xmlns:a16="http://schemas.microsoft.com/office/drawing/2014/main" id="{4B591743-4D46-406D-A7F3-071CDF62861E}"/>
                  </a:ext>
                </a:extLst>
              </p:cNvPr>
              <p:cNvSpPr/>
              <p:nvPr/>
            </p:nvSpPr>
            <p:spPr>
              <a:xfrm>
                <a:off x="7884406" y="4300330"/>
                <a:ext cx="559330" cy="742122"/>
              </a:xfrm>
              <a:prstGeom prst="snip1Rect">
                <a:avLst/>
              </a:prstGeom>
              <a:ln>
                <a:solidFill>
                  <a:srgbClr val="92D050"/>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
            <p:nvSpPr>
              <p:cNvPr id="122" name="TextBox 121">
                <a:extLst>
                  <a:ext uri="{FF2B5EF4-FFF2-40B4-BE49-F238E27FC236}">
                    <a16:creationId xmlns:a16="http://schemas.microsoft.com/office/drawing/2014/main" id="{B992AD6B-12B2-4EA0-9C5C-332EBFC1878F}"/>
                  </a:ext>
                </a:extLst>
              </p:cNvPr>
              <p:cNvSpPr txBox="1"/>
              <p:nvPr/>
            </p:nvSpPr>
            <p:spPr>
              <a:xfrm>
                <a:off x="7860140" y="4373512"/>
                <a:ext cx="496230" cy="735631"/>
              </a:xfrm>
              <a:prstGeom prst="rect">
                <a:avLst/>
              </a:prstGeom>
              <a:noFill/>
              <a:ln>
                <a:noFill/>
              </a:ln>
            </p:spPr>
            <p:txBody>
              <a:bodyPr wrap="square" rtlCol="0">
                <a:spAutoFit/>
              </a:bodyPr>
              <a:lstStyle/>
              <a:p>
                <a:r>
                  <a:rPr lang="en-GB" dirty="0"/>
                  <a:t>--</a:t>
                </a:r>
              </a:p>
            </p:txBody>
          </p:sp>
        </p:grpSp>
      </p:grpSp>
      <p:sp>
        <p:nvSpPr>
          <p:cNvPr id="23" name="Oval 22">
            <a:extLst>
              <a:ext uri="{FF2B5EF4-FFF2-40B4-BE49-F238E27FC236}">
                <a16:creationId xmlns:a16="http://schemas.microsoft.com/office/drawing/2014/main" id="{BD38EFA2-F586-47BF-82CE-057D325BED51}"/>
              </a:ext>
            </a:extLst>
          </p:cNvPr>
          <p:cNvSpPr/>
          <p:nvPr/>
        </p:nvSpPr>
        <p:spPr>
          <a:xfrm>
            <a:off x="9267108" y="1439958"/>
            <a:ext cx="793934" cy="741143"/>
          </a:xfrm>
          <a:prstGeom prst="ellipse">
            <a:avLst/>
          </a:prstGeom>
          <a:noFill/>
          <a:ln w="28575">
            <a:solidFill>
              <a:srgbClr val="FF0000"/>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cxnSp>
        <p:nvCxnSpPr>
          <p:cNvPr id="58" name="Straight Arrow Connector 57">
            <a:extLst>
              <a:ext uri="{FF2B5EF4-FFF2-40B4-BE49-F238E27FC236}">
                <a16:creationId xmlns:a16="http://schemas.microsoft.com/office/drawing/2014/main" id="{0D6E7C85-E80F-4F58-991B-F0D29C23B58F}"/>
              </a:ext>
            </a:extLst>
          </p:cNvPr>
          <p:cNvCxnSpPr>
            <a:cxnSpLocks/>
          </p:cNvCxnSpPr>
          <p:nvPr/>
        </p:nvCxnSpPr>
        <p:spPr>
          <a:xfrm flipH="1" flipV="1">
            <a:off x="7299656" y="5134957"/>
            <a:ext cx="2365784" cy="599607"/>
          </a:xfrm>
          <a:prstGeom prst="straightConnector1">
            <a:avLst/>
          </a:prstGeom>
          <a:ln>
            <a:solidFill>
              <a:srgbClr val="0070C0"/>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61" name="Straight Arrow Connector 60">
            <a:extLst>
              <a:ext uri="{FF2B5EF4-FFF2-40B4-BE49-F238E27FC236}">
                <a16:creationId xmlns:a16="http://schemas.microsoft.com/office/drawing/2014/main" id="{649D72D5-26BC-4ED0-87A2-D8CBED8E885B}"/>
              </a:ext>
            </a:extLst>
          </p:cNvPr>
          <p:cNvCxnSpPr>
            <a:cxnSpLocks/>
          </p:cNvCxnSpPr>
          <p:nvPr/>
        </p:nvCxnSpPr>
        <p:spPr>
          <a:xfrm>
            <a:off x="7302057" y="4930807"/>
            <a:ext cx="2548237" cy="608602"/>
          </a:xfrm>
          <a:prstGeom prst="straightConnector1">
            <a:avLst/>
          </a:prstGeom>
          <a:ln>
            <a:headEnd w="lg" len="lg"/>
            <a:tailEnd type="triangle" w="lg" len="lg"/>
          </a:ln>
        </p:spPr>
        <p:style>
          <a:lnRef idx="2">
            <a:schemeClr val="accent1"/>
          </a:lnRef>
          <a:fillRef idx="0">
            <a:schemeClr val="accent1"/>
          </a:fillRef>
          <a:effectRef idx="1">
            <a:schemeClr val="accent1"/>
          </a:effectRef>
          <a:fontRef idx="minor">
            <a:schemeClr val="tx1"/>
          </a:fontRef>
        </p:style>
      </p:cxnSp>
      <p:sp>
        <p:nvSpPr>
          <p:cNvPr id="66" name="Oval 65">
            <a:extLst>
              <a:ext uri="{FF2B5EF4-FFF2-40B4-BE49-F238E27FC236}">
                <a16:creationId xmlns:a16="http://schemas.microsoft.com/office/drawing/2014/main" id="{5B2B4F3B-6444-4253-B7A9-68933D74AC46}"/>
              </a:ext>
            </a:extLst>
          </p:cNvPr>
          <p:cNvSpPr/>
          <p:nvPr/>
        </p:nvSpPr>
        <p:spPr>
          <a:xfrm>
            <a:off x="10954664" y="4454756"/>
            <a:ext cx="793934" cy="741143"/>
          </a:xfrm>
          <a:prstGeom prst="ellipse">
            <a:avLst/>
          </a:prstGeom>
          <a:noFill/>
          <a:ln w="28575">
            <a:solidFill>
              <a:srgbClr val="FF0000"/>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6661999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extBox 162">
            <a:extLst>
              <a:ext uri="{FF2B5EF4-FFF2-40B4-BE49-F238E27FC236}">
                <a16:creationId xmlns:a16="http://schemas.microsoft.com/office/drawing/2014/main" id="{BC7C2891-1E72-4C55-89AC-3E122796EBEF}"/>
              </a:ext>
            </a:extLst>
          </p:cNvPr>
          <p:cNvSpPr txBox="1"/>
          <p:nvPr/>
        </p:nvSpPr>
        <p:spPr>
          <a:xfrm>
            <a:off x="649357" y="-27676"/>
            <a:ext cx="8646931" cy="707886"/>
          </a:xfrm>
          <a:prstGeom prst="rect">
            <a:avLst/>
          </a:prstGeom>
          <a:noFill/>
        </p:spPr>
        <p:txBody>
          <a:bodyPr wrap="square" rtlCol="0">
            <a:spAutoFit/>
          </a:bodyPr>
          <a:lstStyle/>
          <a:p>
            <a:r>
              <a:rPr lang="en-GB" sz="4000" b="1" spc="-1" dirty="0" err="1">
                <a:solidFill>
                  <a:schemeClr val="bg2"/>
                </a:solidFill>
                <a:uFill>
                  <a:solidFill>
                    <a:srgbClr val="FFFFFF"/>
                  </a:solidFill>
                </a:uFill>
                <a:latin typeface="IBM Plex Sans SemiBold"/>
                <a:cs typeface="NBS Medium"/>
              </a:rPr>
              <a:t>LRPO</a:t>
            </a:r>
            <a:r>
              <a:rPr lang="en-GB" sz="4000" b="1" spc="-1" dirty="0">
                <a:solidFill>
                  <a:schemeClr val="bg2"/>
                </a:solidFill>
                <a:uFill>
                  <a:solidFill>
                    <a:srgbClr val="FFFFFF"/>
                  </a:solidFill>
                </a:uFill>
                <a:latin typeface="IBM Plex Sans SemiBold"/>
                <a:cs typeface="NBS Medium"/>
              </a:rPr>
              <a:t> Testing Negative/Error Scenarios</a:t>
            </a:r>
          </a:p>
        </p:txBody>
      </p:sp>
      <p:sp>
        <p:nvSpPr>
          <p:cNvPr id="65" name="TextBox 64">
            <a:extLst>
              <a:ext uri="{FF2B5EF4-FFF2-40B4-BE49-F238E27FC236}">
                <a16:creationId xmlns:a16="http://schemas.microsoft.com/office/drawing/2014/main" id="{932612F0-65C4-44FA-8568-32327E2EEE90}"/>
              </a:ext>
            </a:extLst>
          </p:cNvPr>
          <p:cNvSpPr txBox="1"/>
          <p:nvPr/>
        </p:nvSpPr>
        <p:spPr>
          <a:xfrm>
            <a:off x="395945" y="1270152"/>
            <a:ext cx="1108573" cy="400110"/>
          </a:xfrm>
          <a:prstGeom prst="rect">
            <a:avLst/>
          </a:prstGeom>
          <a:noFill/>
        </p:spPr>
        <p:txBody>
          <a:bodyPr wrap="none" rtlCol="0">
            <a:spAutoFit/>
          </a:bodyPr>
          <a:lstStyle/>
          <a:p>
            <a:r>
              <a:rPr lang="en-GB" sz="2000" b="1" dirty="0"/>
              <a:t>Option 3</a:t>
            </a:r>
          </a:p>
        </p:txBody>
      </p:sp>
      <p:sp>
        <p:nvSpPr>
          <p:cNvPr id="76" name="TextBox 75">
            <a:extLst>
              <a:ext uri="{FF2B5EF4-FFF2-40B4-BE49-F238E27FC236}">
                <a16:creationId xmlns:a16="http://schemas.microsoft.com/office/drawing/2014/main" id="{C3519EB9-5039-4CF9-A45C-E7942110BA16}"/>
              </a:ext>
            </a:extLst>
          </p:cNvPr>
          <p:cNvSpPr txBox="1"/>
          <p:nvPr/>
        </p:nvSpPr>
        <p:spPr>
          <a:xfrm>
            <a:off x="894470" y="1710154"/>
            <a:ext cx="8401818" cy="1569660"/>
          </a:xfrm>
          <a:prstGeom prst="rect">
            <a:avLst/>
          </a:prstGeom>
          <a:noFill/>
        </p:spPr>
        <p:txBody>
          <a:bodyPr wrap="square" rtlCol="0">
            <a:spAutoFit/>
          </a:bodyPr>
          <a:lstStyle/>
          <a:p>
            <a:r>
              <a:rPr lang="en-GB" sz="1600" dirty="0"/>
              <a:t>Take the Process instance ID of the failed process and using the BPM APIs, work out which invocation failed.  </a:t>
            </a:r>
          </a:p>
          <a:p>
            <a:endParaRPr lang="en-GB" sz="1600" dirty="0"/>
          </a:p>
          <a:p>
            <a:r>
              <a:rPr lang="en-GB" sz="1600" b="1" i="1" dirty="0"/>
              <a:t>CON – This approach has not been tried so requires a </a:t>
            </a:r>
            <a:r>
              <a:rPr lang="en-GB" sz="1600" b="1" i="1" dirty="0" err="1"/>
              <a:t>POC</a:t>
            </a:r>
            <a:r>
              <a:rPr lang="en-GB" sz="1600" b="1" i="1" dirty="0"/>
              <a:t>.  The process instance ID could be available from an Audit Events.  So perhaps the Audit Q can provide the spark needed to make this option viable.  It’s also not know whether the BPM API’s are available and accessible.</a:t>
            </a:r>
          </a:p>
        </p:txBody>
      </p:sp>
      <p:sp>
        <p:nvSpPr>
          <p:cNvPr id="70" name="TextBox 69">
            <a:extLst>
              <a:ext uri="{FF2B5EF4-FFF2-40B4-BE49-F238E27FC236}">
                <a16:creationId xmlns:a16="http://schemas.microsoft.com/office/drawing/2014/main" id="{D45A8F35-484A-4F36-9D3F-09ACDB2980BD}"/>
              </a:ext>
            </a:extLst>
          </p:cNvPr>
          <p:cNvSpPr txBox="1"/>
          <p:nvPr/>
        </p:nvSpPr>
        <p:spPr>
          <a:xfrm>
            <a:off x="2513034" y="627274"/>
            <a:ext cx="10455965" cy="338554"/>
          </a:xfrm>
          <a:prstGeom prst="rect">
            <a:avLst/>
          </a:prstGeom>
          <a:noFill/>
        </p:spPr>
        <p:txBody>
          <a:bodyPr wrap="square" rtlCol="0">
            <a:spAutoFit/>
          </a:bodyPr>
          <a:lstStyle/>
          <a:p>
            <a:r>
              <a:rPr lang="en-GB" sz="1600" dirty="0"/>
              <a:t>In an </a:t>
            </a:r>
            <a:r>
              <a:rPr lang="en-GB" sz="1600" dirty="0" err="1"/>
              <a:t>LRPO</a:t>
            </a:r>
            <a:r>
              <a:rPr lang="en-GB" sz="1600" dirty="0"/>
              <a:t> macro flow, errors stop the processing at the point of failure with no error response returned.</a:t>
            </a:r>
          </a:p>
        </p:txBody>
      </p:sp>
      <p:grpSp>
        <p:nvGrpSpPr>
          <p:cNvPr id="71" name="Group 70">
            <a:extLst>
              <a:ext uri="{FF2B5EF4-FFF2-40B4-BE49-F238E27FC236}">
                <a16:creationId xmlns:a16="http://schemas.microsoft.com/office/drawing/2014/main" id="{09F304B5-0E59-4231-A86E-1581A33AE9A9}"/>
              </a:ext>
            </a:extLst>
          </p:cNvPr>
          <p:cNvGrpSpPr/>
          <p:nvPr/>
        </p:nvGrpSpPr>
        <p:grpSpPr>
          <a:xfrm>
            <a:off x="8490324" y="3430965"/>
            <a:ext cx="2654755" cy="2495870"/>
            <a:chOff x="6356723" y="3295331"/>
            <a:chExt cx="2654755" cy="2495870"/>
          </a:xfrm>
        </p:grpSpPr>
        <p:sp>
          <p:nvSpPr>
            <p:cNvPr id="72" name="Rectangle 71">
              <a:extLst>
                <a:ext uri="{FF2B5EF4-FFF2-40B4-BE49-F238E27FC236}">
                  <a16:creationId xmlns:a16="http://schemas.microsoft.com/office/drawing/2014/main" id="{D33662FC-000D-41BB-BD1C-A8736CEB66C6}"/>
                </a:ext>
              </a:extLst>
            </p:cNvPr>
            <p:cNvSpPr/>
            <p:nvPr/>
          </p:nvSpPr>
          <p:spPr>
            <a:xfrm>
              <a:off x="6356723" y="3332329"/>
              <a:ext cx="2654755" cy="2458872"/>
            </a:xfrm>
            <a:prstGeom prst="rect">
              <a:avLst/>
            </a:prstGeom>
            <a:ln>
              <a:solidFill>
                <a:schemeClr val="accent6"/>
              </a:solidFill>
              <a:prstDash val="sysDot"/>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
          <p:nvSpPr>
            <p:cNvPr id="77" name="Isosceles Triangle 76">
              <a:extLst>
                <a:ext uri="{FF2B5EF4-FFF2-40B4-BE49-F238E27FC236}">
                  <a16:creationId xmlns:a16="http://schemas.microsoft.com/office/drawing/2014/main" id="{97BD3AD9-5BD1-4433-8BA3-80964340349F}"/>
                </a:ext>
              </a:extLst>
            </p:cNvPr>
            <p:cNvSpPr/>
            <p:nvPr/>
          </p:nvSpPr>
          <p:spPr>
            <a:xfrm>
              <a:off x="6752327" y="3994171"/>
              <a:ext cx="1892530" cy="1384634"/>
            </a:xfrm>
            <a:prstGeom prst="triangle">
              <a:avLst/>
            </a:prstGeom>
            <a:solidFill>
              <a:schemeClr val="bg1"/>
            </a:solidFill>
            <a:ln>
              <a:solidFill>
                <a:schemeClr val="accent6"/>
              </a:solidFill>
              <a:prstDash val="sys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82" name="TextBox 81">
              <a:extLst>
                <a:ext uri="{FF2B5EF4-FFF2-40B4-BE49-F238E27FC236}">
                  <a16:creationId xmlns:a16="http://schemas.microsoft.com/office/drawing/2014/main" id="{F20EC5C9-3120-479C-B2ED-604CA585E071}"/>
                </a:ext>
              </a:extLst>
            </p:cNvPr>
            <p:cNvSpPr txBox="1"/>
            <p:nvPr/>
          </p:nvSpPr>
          <p:spPr>
            <a:xfrm>
              <a:off x="6374497" y="3295331"/>
              <a:ext cx="1448561" cy="400110"/>
            </a:xfrm>
            <a:prstGeom prst="rect">
              <a:avLst/>
            </a:prstGeom>
            <a:noFill/>
          </p:spPr>
          <p:txBody>
            <a:bodyPr wrap="square" rtlCol="0">
              <a:spAutoFit/>
            </a:bodyPr>
            <a:lstStyle/>
            <a:p>
              <a:r>
                <a:rPr lang="en-GB" sz="2000" b="1" spc="-1" dirty="0">
                  <a:solidFill>
                    <a:schemeClr val="bg2"/>
                  </a:solidFill>
                  <a:uFill>
                    <a:solidFill>
                      <a:srgbClr val="FFFFFF"/>
                    </a:solidFill>
                  </a:uFill>
                  <a:latin typeface="IBM Plex Sans SemiBold"/>
                  <a:ea typeface="+mj-ea"/>
                  <a:cs typeface="NBS Medium"/>
                </a:rPr>
                <a:t>Stub (</a:t>
              </a:r>
              <a:r>
                <a:rPr lang="en-GB" sz="2000" b="1" spc="-1" dirty="0" err="1">
                  <a:solidFill>
                    <a:schemeClr val="bg2"/>
                  </a:solidFill>
                  <a:uFill>
                    <a:solidFill>
                      <a:srgbClr val="FFFFFF"/>
                    </a:solidFill>
                  </a:uFill>
                  <a:latin typeface="IBM Plex Sans SemiBold"/>
                  <a:ea typeface="+mj-ea"/>
                  <a:cs typeface="NBS Medium"/>
                </a:rPr>
                <a:t>Virt</a:t>
              </a:r>
              <a:r>
                <a:rPr lang="en-GB" sz="2000" b="1" spc="-1" dirty="0">
                  <a:solidFill>
                    <a:schemeClr val="bg2"/>
                  </a:solidFill>
                  <a:uFill>
                    <a:solidFill>
                      <a:srgbClr val="FFFFFF"/>
                    </a:solidFill>
                  </a:uFill>
                  <a:latin typeface="IBM Plex Sans SemiBold"/>
                  <a:ea typeface="+mj-ea"/>
                  <a:cs typeface="NBS Medium"/>
                </a:rPr>
                <a:t>)</a:t>
              </a:r>
            </a:p>
          </p:txBody>
        </p:sp>
        <p:grpSp>
          <p:nvGrpSpPr>
            <p:cNvPr id="84" name="Group 83">
              <a:extLst>
                <a:ext uri="{FF2B5EF4-FFF2-40B4-BE49-F238E27FC236}">
                  <a16:creationId xmlns:a16="http://schemas.microsoft.com/office/drawing/2014/main" id="{11087E8F-921B-4D50-8A13-E892975B921D}"/>
                </a:ext>
              </a:extLst>
            </p:cNvPr>
            <p:cNvGrpSpPr/>
            <p:nvPr/>
          </p:nvGrpSpPr>
          <p:grpSpPr>
            <a:xfrm>
              <a:off x="7823058" y="3503525"/>
              <a:ext cx="1006655" cy="1026385"/>
              <a:chOff x="7666680" y="2946626"/>
              <a:chExt cx="1381911" cy="1157715"/>
            </a:xfrm>
          </p:grpSpPr>
          <p:grpSp>
            <p:nvGrpSpPr>
              <p:cNvPr id="85" name="Group 84">
                <a:extLst>
                  <a:ext uri="{FF2B5EF4-FFF2-40B4-BE49-F238E27FC236}">
                    <a16:creationId xmlns:a16="http://schemas.microsoft.com/office/drawing/2014/main" id="{83959921-BC2F-4E13-AE93-A7C7C1148C2C}"/>
                  </a:ext>
                </a:extLst>
              </p:cNvPr>
              <p:cNvGrpSpPr/>
              <p:nvPr/>
            </p:nvGrpSpPr>
            <p:grpSpPr>
              <a:xfrm>
                <a:off x="8447134" y="3446104"/>
                <a:ext cx="601457" cy="273590"/>
                <a:chOff x="10747513" y="2001078"/>
                <a:chExt cx="1209260" cy="470233"/>
              </a:xfrm>
            </p:grpSpPr>
            <p:cxnSp>
              <p:nvCxnSpPr>
                <p:cNvPr id="91" name="Connector: Elbow 90">
                  <a:extLst>
                    <a:ext uri="{FF2B5EF4-FFF2-40B4-BE49-F238E27FC236}">
                      <a16:creationId xmlns:a16="http://schemas.microsoft.com/office/drawing/2014/main" id="{2C13ACF2-654E-4CDF-A4F2-6621F0628515}"/>
                    </a:ext>
                  </a:extLst>
                </p:cNvPr>
                <p:cNvCxnSpPr>
                  <a:cxnSpLocks/>
                </p:cNvCxnSpPr>
                <p:nvPr/>
              </p:nvCxnSpPr>
              <p:spPr>
                <a:xfrm>
                  <a:off x="10747513" y="2001078"/>
                  <a:ext cx="705678" cy="470233"/>
                </a:xfrm>
                <a:prstGeom prst="bentConnector3">
                  <a:avLst>
                    <a:gd name="adj1" fmla="val 50000"/>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92" name="Connector: Elbow 91">
                  <a:extLst>
                    <a:ext uri="{FF2B5EF4-FFF2-40B4-BE49-F238E27FC236}">
                      <a16:creationId xmlns:a16="http://schemas.microsoft.com/office/drawing/2014/main" id="{B91C8C43-F337-4A0B-A3C5-EB74584E25E4}"/>
                    </a:ext>
                  </a:extLst>
                </p:cNvPr>
                <p:cNvCxnSpPr>
                  <a:cxnSpLocks/>
                </p:cNvCxnSpPr>
                <p:nvPr/>
              </p:nvCxnSpPr>
              <p:spPr>
                <a:xfrm rot="10800000" flipV="1">
                  <a:off x="11446564" y="2007484"/>
                  <a:ext cx="510209" cy="463827"/>
                </a:xfrm>
                <a:prstGeom prst="bentConnector3">
                  <a:avLst/>
                </a:prstGeom>
                <a:ln>
                  <a:solidFill>
                    <a:schemeClr val="accent6"/>
                  </a:solidFill>
                </a:ln>
              </p:spPr>
              <p:style>
                <a:lnRef idx="2">
                  <a:schemeClr val="accent1"/>
                </a:lnRef>
                <a:fillRef idx="0">
                  <a:schemeClr val="accent1"/>
                </a:fillRef>
                <a:effectRef idx="1">
                  <a:schemeClr val="accent1"/>
                </a:effectRef>
                <a:fontRef idx="minor">
                  <a:schemeClr val="tx1"/>
                </a:fontRef>
              </p:style>
            </p:cxnSp>
          </p:grpSp>
          <p:grpSp>
            <p:nvGrpSpPr>
              <p:cNvPr id="86" name="Group 85">
                <a:extLst>
                  <a:ext uri="{FF2B5EF4-FFF2-40B4-BE49-F238E27FC236}">
                    <a16:creationId xmlns:a16="http://schemas.microsoft.com/office/drawing/2014/main" id="{626F1D71-C7E1-435B-B0BD-9826ECCD1240}"/>
                  </a:ext>
                </a:extLst>
              </p:cNvPr>
              <p:cNvGrpSpPr/>
              <p:nvPr/>
            </p:nvGrpSpPr>
            <p:grpSpPr>
              <a:xfrm>
                <a:off x="7666680" y="3189238"/>
                <a:ext cx="602229" cy="504080"/>
                <a:chOff x="7860139" y="4241482"/>
                <a:chExt cx="583597" cy="800970"/>
              </a:xfrm>
            </p:grpSpPr>
            <p:sp>
              <p:nvSpPr>
                <p:cNvPr id="88" name="Rectangle: Single Corner Snipped 87">
                  <a:extLst>
                    <a:ext uri="{FF2B5EF4-FFF2-40B4-BE49-F238E27FC236}">
                      <a16:creationId xmlns:a16="http://schemas.microsoft.com/office/drawing/2014/main" id="{BA1CC315-C675-4672-9656-75F4700AEF80}"/>
                    </a:ext>
                  </a:extLst>
                </p:cNvPr>
                <p:cNvSpPr/>
                <p:nvPr/>
              </p:nvSpPr>
              <p:spPr>
                <a:xfrm>
                  <a:off x="7884406" y="4300330"/>
                  <a:ext cx="559330" cy="742122"/>
                </a:xfrm>
                <a:prstGeom prst="snip1Rect">
                  <a:avLst/>
                </a:prstGeom>
                <a:ln>
                  <a:solidFill>
                    <a:schemeClr val="accent4">
                      <a:lumMod val="60000"/>
                      <a:lumOff val="40000"/>
                    </a:schemeClr>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
              <p:nvSpPr>
                <p:cNvPr id="90" name="TextBox 89">
                  <a:extLst>
                    <a:ext uri="{FF2B5EF4-FFF2-40B4-BE49-F238E27FC236}">
                      <a16:creationId xmlns:a16="http://schemas.microsoft.com/office/drawing/2014/main" id="{838C22F5-39C2-4612-AFD5-DA377E3DA3D5}"/>
                    </a:ext>
                  </a:extLst>
                </p:cNvPr>
                <p:cNvSpPr txBox="1"/>
                <p:nvPr/>
              </p:nvSpPr>
              <p:spPr>
                <a:xfrm>
                  <a:off x="7860139" y="4241482"/>
                  <a:ext cx="522121" cy="661950"/>
                </a:xfrm>
                <a:prstGeom prst="rect">
                  <a:avLst/>
                </a:prstGeom>
                <a:noFill/>
              </p:spPr>
              <p:txBody>
                <a:bodyPr wrap="square" rtlCol="0">
                  <a:spAutoFit/>
                </a:bodyPr>
                <a:lstStyle/>
                <a:p>
                  <a:r>
                    <a:rPr lang="en-GB" dirty="0"/>
                    <a:t>---</a:t>
                  </a:r>
                </a:p>
              </p:txBody>
            </p:sp>
          </p:grpSp>
          <p:sp>
            <p:nvSpPr>
              <p:cNvPr id="87" name="Arc 86">
                <a:extLst>
                  <a:ext uri="{FF2B5EF4-FFF2-40B4-BE49-F238E27FC236}">
                    <a16:creationId xmlns:a16="http://schemas.microsoft.com/office/drawing/2014/main" id="{12A58D96-48E6-478F-8249-137D340C404D}"/>
                  </a:ext>
                </a:extLst>
              </p:cNvPr>
              <p:cNvSpPr/>
              <p:nvPr/>
            </p:nvSpPr>
            <p:spPr>
              <a:xfrm>
                <a:off x="7978909" y="2946626"/>
                <a:ext cx="757060" cy="1157715"/>
              </a:xfrm>
              <a:prstGeom prst="arc">
                <a:avLst>
                  <a:gd name="adj1" fmla="val 13525551"/>
                  <a:gd name="adj2" fmla="val 21295094"/>
                </a:avLst>
              </a:prstGeom>
              <a:ln>
                <a:headEnd type="none" w="med" len="med"/>
                <a:tailEnd type="arrow" w="med" len="med"/>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GB"/>
              </a:p>
            </p:txBody>
          </p:sp>
        </p:grpSp>
      </p:grpSp>
      <p:cxnSp>
        <p:nvCxnSpPr>
          <p:cNvPr id="96" name="Straight Arrow Connector 95">
            <a:extLst>
              <a:ext uri="{FF2B5EF4-FFF2-40B4-BE49-F238E27FC236}">
                <a16:creationId xmlns:a16="http://schemas.microsoft.com/office/drawing/2014/main" id="{268B4E1C-A00C-4659-BDCC-F04AF79D5175}"/>
              </a:ext>
            </a:extLst>
          </p:cNvPr>
          <p:cNvCxnSpPr>
            <a:cxnSpLocks/>
          </p:cNvCxnSpPr>
          <p:nvPr/>
        </p:nvCxnSpPr>
        <p:spPr>
          <a:xfrm>
            <a:off x="7261584" y="4513080"/>
            <a:ext cx="2187216" cy="204236"/>
          </a:xfrm>
          <a:prstGeom prst="straightConnector1">
            <a:avLst/>
          </a:prstGeom>
          <a:ln>
            <a:headEnd w="lg" len="lg"/>
            <a:tailEnd type="triangle" w="lg" len="lg"/>
          </a:ln>
        </p:spPr>
        <p:style>
          <a:lnRef idx="2">
            <a:schemeClr val="accent1"/>
          </a:lnRef>
          <a:fillRef idx="0">
            <a:schemeClr val="accent1"/>
          </a:fillRef>
          <a:effectRef idx="1">
            <a:schemeClr val="accent1"/>
          </a:effectRef>
          <a:fontRef idx="minor">
            <a:schemeClr val="tx1"/>
          </a:fontRef>
        </p:style>
      </p:cxnSp>
      <p:cxnSp>
        <p:nvCxnSpPr>
          <p:cNvPr id="98" name="Straight Arrow Connector 97">
            <a:extLst>
              <a:ext uri="{FF2B5EF4-FFF2-40B4-BE49-F238E27FC236}">
                <a16:creationId xmlns:a16="http://schemas.microsoft.com/office/drawing/2014/main" id="{72D4F6CE-A4E1-4EC3-82A0-BD83346BC1BC}"/>
              </a:ext>
            </a:extLst>
          </p:cNvPr>
          <p:cNvCxnSpPr>
            <a:cxnSpLocks/>
          </p:cNvCxnSpPr>
          <p:nvPr/>
        </p:nvCxnSpPr>
        <p:spPr>
          <a:xfrm flipH="1" flipV="1">
            <a:off x="7261585" y="4876830"/>
            <a:ext cx="1922172" cy="171543"/>
          </a:xfrm>
          <a:prstGeom prst="straightConnector1">
            <a:avLst/>
          </a:prstGeom>
          <a:ln>
            <a:solidFill>
              <a:srgbClr val="0070C0"/>
            </a:solidFill>
            <a:tailEnd type="triangle" w="lg" len="lg"/>
          </a:ln>
        </p:spPr>
        <p:style>
          <a:lnRef idx="2">
            <a:schemeClr val="accent1"/>
          </a:lnRef>
          <a:fillRef idx="0">
            <a:schemeClr val="accent1"/>
          </a:fillRef>
          <a:effectRef idx="1">
            <a:schemeClr val="accent1"/>
          </a:effectRef>
          <a:fontRef idx="minor">
            <a:schemeClr val="tx1"/>
          </a:fontRef>
        </p:style>
      </p:cxnSp>
      <p:grpSp>
        <p:nvGrpSpPr>
          <p:cNvPr id="12" name="Group 11">
            <a:extLst>
              <a:ext uri="{FF2B5EF4-FFF2-40B4-BE49-F238E27FC236}">
                <a16:creationId xmlns:a16="http://schemas.microsoft.com/office/drawing/2014/main" id="{5ED39E97-0BC0-471B-8B92-8240619077B0}"/>
              </a:ext>
            </a:extLst>
          </p:cNvPr>
          <p:cNvGrpSpPr/>
          <p:nvPr/>
        </p:nvGrpSpPr>
        <p:grpSpPr>
          <a:xfrm>
            <a:off x="3271115" y="3734369"/>
            <a:ext cx="1844166" cy="2000193"/>
            <a:chOff x="675314" y="2876637"/>
            <a:chExt cx="1844166" cy="2000193"/>
          </a:xfrm>
        </p:grpSpPr>
        <p:sp>
          <p:nvSpPr>
            <p:cNvPr id="101" name="Rectangle 100">
              <a:extLst>
                <a:ext uri="{FF2B5EF4-FFF2-40B4-BE49-F238E27FC236}">
                  <a16:creationId xmlns:a16="http://schemas.microsoft.com/office/drawing/2014/main" id="{803B8548-690A-40C9-AED7-E9F98B4343AE}"/>
                </a:ext>
              </a:extLst>
            </p:cNvPr>
            <p:cNvSpPr/>
            <p:nvPr/>
          </p:nvSpPr>
          <p:spPr>
            <a:xfrm>
              <a:off x="699394" y="2917310"/>
              <a:ext cx="1820086" cy="1959520"/>
            </a:xfrm>
            <a:prstGeom prst="rect">
              <a:avLst/>
            </a:prstGeom>
            <a:ln>
              <a:prstDash val="sysDot"/>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grpSp>
          <p:nvGrpSpPr>
            <p:cNvPr id="102" name="Group 101">
              <a:extLst>
                <a:ext uri="{FF2B5EF4-FFF2-40B4-BE49-F238E27FC236}">
                  <a16:creationId xmlns:a16="http://schemas.microsoft.com/office/drawing/2014/main" id="{3FBF94F5-6AFD-4685-8A22-BCAF7C839C25}"/>
                </a:ext>
              </a:extLst>
            </p:cNvPr>
            <p:cNvGrpSpPr/>
            <p:nvPr/>
          </p:nvGrpSpPr>
          <p:grpSpPr>
            <a:xfrm>
              <a:off x="1226149" y="3097468"/>
              <a:ext cx="1142429" cy="1454959"/>
              <a:chOff x="498884" y="1270595"/>
              <a:chExt cx="1548058" cy="1972145"/>
            </a:xfrm>
          </p:grpSpPr>
          <p:grpSp>
            <p:nvGrpSpPr>
              <p:cNvPr id="103" name="Group 102">
                <a:extLst>
                  <a:ext uri="{FF2B5EF4-FFF2-40B4-BE49-F238E27FC236}">
                    <a16:creationId xmlns:a16="http://schemas.microsoft.com/office/drawing/2014/main" id="{00BAB205-71B4-473C-B4A4-E7957A93648C}"/>
                  </a:ext>
                </a:extLst>
              </p:cNvPr>
              <p:cNvGrpSpPr/>
              <p:nvPr/>
            </p:nvGrpSpPr>
            <p:grpSpPr>
              <a:xfrm>
                <a:off x="498884" y="1270595"/>
                <a:ext cx="1548058" cy="957397"/>
                <a:chOff x="498884" y="1270595"/>
                <a:chExt cx="1548058" cy="957397"/>
              </a:xfrm>
            </p:grpSpPr>
            <p:sp>
              <p:nvSpPr>
                <p:cNvPr id="108" name="Smiley Face 107">
                  <a:extLst>
                    <a:ext uri="{FF2B5EF4-FFF2-40B4-BE49-F238E27FC236}">
                      <a16:creationId xmlns:a16="http://schemas.microsoft.com/office/drawing/2014/main" id="{BDC12E47-59AE-4EA9-BCA7-BC4964DFD801}"/>
                    </a:ext>
                  </a:extLst>
                </p:cNvPr>
                <p:cNvSpPr/>
                <p:nvPr/>
              </p:nvSpPr>
              <p:spPr>
                <a:xfrm>
                  <a:off x="874181" y="1684653"/>
                  <a:ext cx="662609" cy="543339"/>
                </a:xfrm>
                <a:prstGeom prst="smileyFac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09" name="TextBox 108">
                  <a:extLst>
                    <a:ext uri="{FF2B5EF4-FFF2-40B4-BE49-F238E27FC236}">
                      <a16:creationId xmlns:a16="http://schemas.microsoft.com/office/drawing/2014/main" id="{4E705DFC-4A74-4A5B-8AFF-810FB4898B22}"/>
                    </a:ext>
                  </a:extLst>
                </p:cNvPr>
                <p:cNvSpPr txBox="1"/>
                <p:nvPr/>
              </p:nvSpPr>
              <p:spPr>
                <a:xfrm>
                  <a:off x="498884" y="1270595"/>
                  <a:ext cx="1548058" cy="500617"/>
                </a:xfrm>
                <a:prstGeom prst="rect">
                  <a:avLst/>
                </a:prstGeom>
                <a:noFill/>
              </p:spPr>
              <p:txBody>
                <a:bodyPr wrap="none" rtlCol="0">
                  <a:spAutoFit/>
                </a:bodyPr>
                <a:lstStyle/>
                <a:p>
                  <a:r>
                    <a:rPr lang="en-GB" dirty="0" err="1"/>
                    <a:t>Ready!API</a:t>
                  </a:r>
                  <a:endParaRPr lang="en-GB" dirty="0"/>
                </a:p>
              </p:txBody>
            </p:sp>
          </p:grpSp>
          <p:cxnSp>
            <p:nvCxnSpPr>
              <p:cNvPr id="104" name="Straight Connector 103">
                <a:extLst>
                  <a:ext uri="{FF2B5EF4-FFF2-40B4-BE49-F238E27FC236}">
                    <a16:creationId xmlns:a16="http://schemas.microsoft.com/office/drawing/2014/main" id="{4CD90A75-641F-4C5E-B52B-BC77C7DA7B79}"/>
                  </a:ext>
                </a:extLst>
              </p:cNvPr>
              <p:cNvCxnSpPr>
                <a:stCxn id="108" idx="4"/>
              </p:cNvCxnSpPr>
              <p:nvPr/>
            </p:nvCxnSpPr>
            <p:spPr>
              <a:xfrm flipH="1">
                <a:off x="1205485" y="2227992"/>
                <a:ext cx="1" cy="668040"/>
              </a:xfrm>
              <a:prstGeom prst="line">
                <a:avLst/>
              </a:prstGeom>
            </p:spPr>
            <p:style>
              <a:lnRef idx="2">
                <a:schemeClr val="accent1"/>
              </a:lnRef>
              <a:fillRef idx="0">
                <a:schemeClr val="accent1"/>
              </a:fillRef>
              <a:effectRef idx="1">
                <a:schemeClr val="accent1"/>
              </a:effectRef>
              <a:fontRef idx="minor">
                <a:schemeClr val="tx1"/>
              </a:fontRef>
            </p:style>
          </p:cxnSp>
          <p:cxnSp>
            <p:nvCxnSpPr>
              <p:cNvPr id="105" name="Straight Connector 104">
                <a:extLst>
                  <a:ext uri="{FF2B5EF4-FFF2-40B4-BE49-F238E27FC236}">
                    <a16:creationId xmlns:a16="http://schemas.microsoft.com/office/drawing/2014/main" id="{34040EF3-CC52-426F-B2FB-30EB15999FA7}"/>
                  </a:ext>
                </a:extLst>
              </p:cNvPr>
              <p:cNvCxnSpPr/>
              <p:nvPr/>
            </p:nvCxnSpPr>
            <p:spPr>
              <a:xfrm>
                <a:off x="874181" y="2403033"/>
                <a:ext cx="662609"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06" name="Straight Connector 105">
                <a:extLst>
                  <a:ext uri="{FF2B5EF4-FFF2-40B4-BE49-F238E27FC236}">
                    <a16:creationId xmlns:a16="http://schemas.microsoft.com/office/drawing/2014/main" id="{CE78C181-5A74-49A6-BC07-A4417807BDD6}"/>
                  </a:ext>
                </a:extLst>
              </p:cNvPr>
              <p:cNvCxnSpPr/>
              <p:nvPr/>
            </p:nvCxnSpPr>
            <p:spPr>
              <a:xfrm flipH="1">
                <a:off x="980661" y="2888973"/>
                <a:ext cx="224824" cy="324678"/>
              </a:xfrm>
              <a:prstGeom prst="line">
                <a:avLst/>
              </a:prstGeom>
            </p:spPr>
            <p:style>
              <a:lnRef idx="2">
                <a:schemeClr val="accent1"/>
              </a:lnRef>
              <a:fillRef idx="0">
                <a:schemeClr val="accent1"/>
              </a:fillRef>
              <a:effectRef idx="1">
                <a:schemeClr val="accent1"/>
              </a:effectRef>
              <a:fontRef idx="minor">
                <a:schemeClr val="tx1"/>
              </a:fontRef>
            </p:style>
          </p:cxnSp>
          <p:cxnSp>
            <p:nvCxnSpPr>
              <p:cNvPr id="107" name="Straight Connector 106">
                <a:extLst>
                  <a:ext uri="{FF2B5EF4-FFF2-40B4-BE49-F238E27FC236}">
                    <a16:creationId xmlns:a16="http://schemas.microsoft.com/office/drawing/2014/main" id="{299F1E4F-168B-4714-B4D7-2FE939D76A02}"/>
                  </a:ext>
                </a:extLst>
              </p:cNvPr>
              <p:cNvCxnSpPr>
                <a:cxnSpLocks/>
              </p:cNvCxnSpPr>
              <p:nvPr/>
            </p:nvCxnSpPr>
            <p:spPr>
              <a:xfrm>
                <a:off x="1210192" y="2902142"/>
                <a:ext cx="196921" cy="340598"/>
              </a:xfrm>
              <a:prstGeom prst="line">
                <a:avLst/>
              </a:prstGeom>
            </p:spPr>
            <p:style>
              <a:lnRef idx="2">
                <a:schemeClr val="accent1"/>
              </a:lnRef>
              <a:fillRef idx="0">
                <a:schemeClr val="accent1"/>
              </a:fillRef>
              <a:effectRef idx="1">
                <a:schemeClr val="accent1"/>
              </a:effectRef>
              <a:fontRef idx="minor">
                <a:schemeClr val="tx1"/>
              </a:fontRef>
            </p:style>
          </p:cxnSp>
        </p:grpSp>
        <p:sp>
          <p:nvSpPr>
            <p:cNvPr id="113" name="TextBox 112">
              <a:extLst>
                <a:ext uri="{FF2B5EF4-FFF2-40B4-BE49-F238E27FC236}">
                  <a16:creationId xmlns:a16="http://schemas.microsoft.com/office/drawing/2014/main" id="{C3F236ED-754C-4144-A3EE-701AE29A2EE5}"/>
                </a:ext>
              </a:extLst>
            </p:cNvPr>
            <p:cNvSpPr txBox="1"/>
            <p:nvPr/>
          </p:nvSpPr>
          <p:spPr>
            <a:xfrm>
              <a:off x="675314" y="2876637"/>
              <a:ext cx="1448561" cy="400110"/>
            </a:xfrm>
            <a:prstGeom prst="rect">
              <a:avLst/>
            </a:prstGeom>
            <a:noFill/>
          </p:spPr>
          <p:txBody>
            <a:bodyPr wrap="square" rtlCol="0">
              <a:spAutoFit/>
            </a:bodyPr>
            <a:lstStyle/>
            <a:p>
              <a:r>
                <a:rPr lang="en-GB" sz="2000" b="1" spc="-1" dirty="0">
                  <a:solidFill>
                    <a:schemeClr val="bg2"/>
                  </a:solidFill>
                  <a:uFill>
                    <a:solidFill>
                      <a:srgbClr val="FFFFFF"/>
                    </a:solidFill>
                  </a:uFill>
                  <a:latin typeface="IBM Plex Sans SemiBold"/>
                  <a:ea typeface="+mj-ea"/>
                  <a:cs typeface="NBS Medium"/>
                </a:rPr>
                <a:t>Test Client</a:t>
              </a:r>
            </a:p>
          </p:txBody>
        </p:sp>
      </p:grpSp>
      <p:cxnSp>
        <p:nvCxnSpPr>
          <p:cNvPr id="110" name="Straight Arrow Connector 109">
            <a:extLst>
              <a:ext uri="{FF2B5EF4-FFF2-40B4-BE49-F238E27FC236}">
                <a16:creationId xmlns:a16="http://schemas.microsoft.com/office/drawing/2014/main" id="{46F41818-E71A-4ADB-9B60-9684C65BC1EC}"/>
              </a:ext>
            </a:extLst>
          </p:cNvPr>
          <p:cNvCxnSpPr>
            <a:cxnSpLocks/>
            <a:endCxn id="94" idx="1"/>
          </p:cNvCxnSpPr>
          <p:nvPr/>
        </p:nvCxnSpPr>
        <p:spPr>
          <a:xfrm>
            <a:off x="4805093" y="4748523"/>
            <a:ext cx="1297185" cy="0"/>
          </a:xfrm>
          <a:prstGeom prst="straightConnector1">
            <a:avLst/>
          </a:prstGeom>
          <a:ln>
            <a:tailEnd type="triangle" w="lg" len="lg"/>
          </a:ln>
        </p:spPr>
        <p:style>
          <a:lnRef idx="2">
            <a:schemeClr val="accent1"/>
          </a:lnRef>
          <a:fillRef idx="0">
            <a:schemeClr val="accent1"/>
          </a:fillRef>
          <a:effectRef idx="1">
            <a:schemeClr val="accent1"/>
          </a:effectRef>
          <a:fontRef idx="minor">
            <a:schemeClr val="tx1"/>
          </a:fontRef>
        </p:style>
      </p:cxnSp>
      <p:grpSp>
        <p:nvGrpSpPr>
          <p:cNvPr id="14" name="Group 13">
            <a:extLst>
              <a:ext uri="{FF2B5EF4-FFF2-40B4-BE49-F238E27FC236}">
                <a16:creationId xmlns:a16="http://schemas.microsoft.com/office/drawing/2014/main" id="{5A6B6FE6-FF33-47F9-AD1E-A283F2225990}"/>
              </a:ext>
            </a:extLst>
          </p:cNvPr>
          <p:cNvGrpSpPr/>
          <p:nvPr/>
        </p:nvGrpSpPr>
        <p:grpSpPr>
          <a:xfrm>
            <a:off x="5956734" y="3570720"/>
            <a:ext cx="1304850" cy="1625179"/>
            <a:chOff x="5956734" y="3570720"/>
            <a:chExt cx="1304850" cy="1625179"/>
          </a:xfrm>
        </p:grpSpPr>
        <p:sp>
          <p:nvSpPr>
            <p:cNvPr id="94" name="Rectangle 93">
              <a:extLst>
                <a:ext uri="{FF2B5EF4-FFF2-40B4-BE49-F238E27FC236}">
                  <a16:creationId xmlns:a16="http://schemas.microsoft.com/office/drawing/2014/main" id="{0A28655D-5BB9-45F9-8BD7-BDDF232ED3DF}"/>
                </a:ext>
              </a:extLst>
            </p:cNvPr>
            <p:cNvSpPr/>
            <p:nvPr/>
          </p:nvSpPr>
          <p:spPr>
            <a:xfrm>
              <a:off x="6102278" y="4301147"/>
              <a:ext cx="1159306" cy="894752"/>
            </a:xfrm>
            <a:prstGeom prst="rect">
              <a:avLst/>
            </a:prstGeom>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dirty="0" err="1">
                  <a:ln w="0"/>
                  <a:solidFill>
                    <a:schemeClr val="tx1"/>
                  </a:solidFill>
                  <a:effectLst>
                    <a:outerShdw blurRad="38100" dist="19050" dir="2700000" algn="tl" rotWithShape="0">
                      <a:schemeClr val="dk1">
                        <a:alpha val="40000"/>
                      </a:schemeClr>
                    </a:outerShdw>
                  </a:effectLst>
                </a:rPr>
                <a:t>LRPO</a:t>
              </a:r>
              <a:endParaRPr lang="en-GB" dirty="0">
                <a:ln w="0"/>
                <a:solidFill>
                  <a:schemeClr val="tx1"/>
                </a:solidFill>
                <a:effectLst>
                  <a:outerShdw blurRad="38100" dist="19050" dir="2700000" algn="tl" rotWithShape="0">
                    <a:schemeClr val="dk1">
                      <a:alpha val="40000"/>
                    </a:schemeClr>
                  </a:outerShdw>
                </a:effectLst>
              </a:endParaRPr>
            </a:p>
          </p:txBody>
        </p:sp>
        <p:sp>
          <p:nvSpPr>
            <p:cNvPr id="115" name="Arc 114">
              <a:extLst>
                <a:ext uri="{FF2B5EF4-FFF2-40B4-BE49-F238E27FC236}">
                  <a16:creationId xmlns:a16="http://schemas.microsoft.com/office/drawing/2014/main" id="{3EF862B3-7678-4931-8657-268144449134}"/>
                </a:ext>
              </a:extLst>
            </p:cNvPr>
            <p:cNvSpPr/>
            <p:nvPr/>
          </p:nvSpPr>
          <p:spPr>
            <a:xfrm flipH="1">
              <a:off x="6197023" y="3570720"/>
              <a:ext cx="850574" cy="1157715"/>
            </a:xfrm>
            <a:prstGeom prst="arc">
              <a:avLst>
                <a:gd name="adj1" fmla="val 9276821"/>
                <a:gd name="adj2" fmla="val 19641670"/>
              </a:avLst>
            </a:prstGeom>
            <a:ln>
              <a:solidFill>
                <a:schemeClr val="bg2"/>
              </a:solidFill>
              <a:headEnd type="none" w="med" len="med"/>
              <a:tailEnd type="arrow" w="med" len="med"/>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GB"/>
            </a:p>
          </p:txBody>
        </p:sp>
        <p:grpSp>
          <p:nvGrpSpPr>
            <p:cNvPr id="116" name="Group 115">
              <a:extLst>
                <a:ext uri="{FF2B5EF4-FFF2-40B4-BE49-F238E27FC236}">
                  <a16:creationId xmlns:a16="http://schemas.microsoft.com/office/drawing/2014/main" id="{10BACFE7-5DEC-421D-AC2A-A8308EFF72E9}"/>
                </a:ext>
              </a:extLst>
            </p:cNvPr>
            <p:cNvGrpSpPr/>
            <p:nvPr/>
          </p:nvGrpSpPr>
          <p:grpSpPr>
            <a:xfrm>
              <a:off x="5956734" y="3816779"/>
              <a:ext cx="601457" cy="273590"/>
              <a:chOff x="10747513" y="2001078"/>
              <a:chExt cx="1209260" cy="470233"/>
            </a:xfrm>
          </p:grpSpPr>
          <p:cxnSp>
            <p:nvCxnSpPr>
              <p:cNvPr id="118" name="Connector: Elbow 117">
                <a:extLst>
                  <a:ext uri="{FF2B5EF4-FFF2-40B4-BE49-F238E27FC236}">
                    <a16:creationId xmlns:a16="http://schemas.microsoft.com/office/drawing/2014/main" id="{CF9F99EF-D47D-4A00-B6D5-414965125E8C}"/>
                  </a:ext>
                </a:extLst>
              </p:cNvPr>
              <p:cNvCxnSpPr>
                <a:cxnSpLocks/>
              </p:cNvCxnSpPr>
              <p:nvPr/>
            </p:nvCxnSpPr>
            <p:spPr>
              <a:xfrm>
                <a:off x="10747513" y="2001078"/>
                <a:ext cx="705678" cy="470233"/>
              </a:xfrm>
              <a:prstGeom prst="bentConnector3">
                <a:avLst>
                  <a:gd name="adj1" fmla="val 50000"/>
                </a:avLst>
              </a:prstGeom>
              <a:ln>
                <a:solidFill>
                  <a:srgbClr val="FFC000"/>
                </a:solidFill>
              </a:ln>
            </p:spPr>
            <p:style>
              <a:lnRef idx="2">
                <a:schemeClr val="accent1"/>
              </a:lnRef>
              <a:fillRef idx="0">
                <a:schemeClr val="accent1"/>
              </a:fillRef>
              <a:effectRef idx="1">
                <a:schemeClr val="accent1"/>
              </a:effectRef>
              <a:fontRef idx="minor">
                <a:schemeClr val="tx1"/>
              </a:fontRef>
            </p:style>
          </p:cxnSp>
          <p:cxnSp>
            <p:nvCxnSpPr>
              <p:cNvPr id="119" name="Connector: Elbow 118">
                <a:extLst>
                  <a:ext uri="{FF2B5EF4-FFF2-40B4-BE49-F238E27FC236}">
                    <a16:creationId xmlns:a16="http://schemas.microsoft.com/office/drawing/2014/main" id="{2EFB73E9-145C-42F7-9E65-8CBC014DEEA2}"/>
                  </a:ext>
                </a:extLst>
              </p:cNvPr>
              <p:cNvCxnSpPr>
                <a:cxnSpLocks/>
              </p:cNvCxnSpPr>
              <p:nvPr/>
            </p:nvCxnSpPr>
            <p:spPr>
              <a:xfrm rot="10800000" flipV="1">
                <a:off x="11446564" y="2007484"/>
                <a:ext cx="510209" cy="463827"/>
              </a:xfrm>
              <a:prstGeom prst="bentConnector3">
                <a:avLst/>
              </a:prstGeom>
              <a:ln>
                <a:solidFill>
                  <a:srgbClr val="FFC000"/>
                </a:solidFill>
              </a:ln>
            </p:spPr>
            <p:style>
              <a:lnRef idx="2">
                <a:schemeClr val="accent1"/>
              </a:lnRef>
              <a:fillRef idx="0">
                <a:schemeClr val="accent1"/>
              </a:fillRef>
              <a:effectRef idx="1">
                <a:schemeClr val="accent1"/>
              </a:effectRef>
              <a:fontRef idx="minor">
                <a:schemeClr val="tx1"/>
              </a:fontRef>
            </p:style>
          </p:cxnSp>
        </p:grpSp>
        <p:grpSp>
          <p:nvGrpSpPr>
            <p:cNvPr id="120" name="Group 119">
              <a:extLst>
                <a:ext uri="{FF2B5EF4-FFF2-40B4-BE49-F238E27FC236}">
                  <a16:creationId xmlns:a16="http://schemas.microsoft.com/office/drawing/2014/main" id="{4ACCB3AC-A9BB-478A-8B2F-94DE055AC946}"/>
                </a:ext>
              </a:extLst>
            </p:cNvPr>
            <p:cNvGrpSpPr/>
            <p:nvPr/>
          </p:nvGrpSpPr>
          <p:grpSpPr>
            <a:xfrm>
              <a:off x="6688708" y="4244874"/>
              <a:ext cx="479584" cy="406074"/>
              <a:chOff x="7860140" y="4300330"/>
              <a:chExt cx="583596" cy="808813"/>
            </a:xfrm>
          </p:grpSpPr>
          <p:sp>
            <p:nvSpPr>
              <p:cNvPr id="121" name="Rectangle: Single Corner Snipped 120">
                <a:extLst>
                  <a:ext uri="{FF2B5EF4-FFF2-40B4-BE49-F238E27FC236}">
                    <a16:creationId xmlns:a16="http://schemas.microsoft.com/office/drawing/2014/main" id="{4B591743-4D46-406D-A7F3-071CDF62861E}"/>
                  </a:ext>
                </a:extLst>
              </p:cNvPr>
              <p:cNvSpPr/>
              <p:nvPr/>
            </p:nvSpPr>
            <p:spPr>
              <a:xfrm>
                <a:off x="7884406" y="4300330"/>
                <a:ext cx="559330" cy="742122"/>
              </a:xfrm>
              <a:prstGeom prst="snip1Rect">
                <a:avLst/>
              </a:prstGeom>
              <a:ln>
                <a:solidFill>
                  <a:srgbClr val="92D050"/>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
            <p:nvSpPr>
              <p:cNvPr id="122" name="TextBox 121">
                <a:extLst>
                  <a:ext uri="{FF2B5EF4-FFF2-40B4-BE49-F238E27FC236}">
                    <a16:creationId xmlns:a16="http://schemas.microsoft.com/office/drawing/2014/main" id="{B992AD6B-12B2-4EA0-9C5C-332EBFC1878F}"/>
                  </a:ext>
                </a:extLst>
              </p:cNvPr>
              <p:cNvSpPr txBox="1"/>
              <p:nvPr/>
            </p:nvSpPr>
            <p:spPr>
              <a:xfrm>
                <a:off x="7860140" y="4373512"/>
                <a:ext cx="496230" cy="735631"/>
              </a:xfrm>
              <a:prstGeom prst="rect">
                <a:avLst/>
              </a:prstGeom>
              <a:noFill/>
              <a:ln>
                <a:noFill/>
              </a:ln>
            </p:spPr>
            <p:txBody>
              <a:bodyPr wrap="square" rtlCol="0">
                <a:spAutoFit/>
              </a:bodyPr>
              <a:lstStyle/>
              <a:p>
                <a:r>
                  <a:rPr lang="en-GB" dirty="0"/>
                  <a:t>--</a:t>
                </a:r>
              </a:p>
            </p:txBody>
          </p:sp>
        </p:grpSp>
      </p:grpSp>
      <p:grpSp>
        <p:nvGrpSpPr>
          <p:cNvPr id="2" name="Group 1">
            <a:extLst>
              <a:ext uri="{FF2B5EF4-FFF2-40B4-BE49-F238E27FC236}">
                <a16:creationId xmlns:a16="http://schemas.microsoft.com/office/drawing/2014/main" id="{E047CC71-1C09-4A0C-957D-D879BEE45F65}"/>
              </a:ext>
            </a:extLst>
          </p:cNvPr>
          <p:cNvGrpSpPr/>
          <p:nvPr/>
        </p:nvGrpSpPr>
        <p:grpSpPr>
          <a:xfrm>
            <a:off x="1982199" y="4615198"/>
            <a:ext cx="1029619" cy="862158"/>
            <a:chOff x="1278579" y="4586431"/>
            <a:chExt cx="1678713" cy="1024249"/>
          </a:xfrm>
        </p:grpSpPr>
        <p:grpSp>
          <p:nvGrpSpPr>
            <p:cNvPr id="49" name="Group 48">
              <a:extLst>
                <a:ext uri="{FF2B5EF4-FFF2-40B4-BE49-F238E27FC236}">
                  <a16:creationId xmlns:a16="http://schemas.microsoft.com/office/drawing/2014/main" id="{FD0E7FA8-C927-4FF4-81FE-65FB2D5EB9FC}"/>
                </a:ext>
              </a:extLst>
            </p:cNvPr>
            <p:cNvGrpSpPr/>
            <p:nvPr/>
          </p:nvGrpSpPr>
          <p:grpSpPr>
            <a:xfrm>
              <a:off x="2141236" y="4586431"/>
              <a:ext cx="816056" cy="683261"/>
              <a:chOff x="7860139" y="4241483"/>
              <a:chExt cx="583597" cy="800969"/>
            </a:xfrm>
          </p:grpSpPr>
          <p:sp>
            <p:nvSpPr>
              <p:cNvPr id="50" name="Rectangle: Single Corner Snipped 49">
                <a:extLst>
                  <a:ext uri="{FF2B5EF4-FFF2-40B4-BE49-F238E27FC236}">
                    <a16:creationId xmlns:a16="http://schemas.microsoft.com/office/drawing/2014/main" id="{51264C2F-2347-4A87-B812-0773F4C2D1EC}"/>
                  </a:ext>
                </a:extLst>
              </p:cNvPr>
              <p:cNvSpPr/>
              <p:nvPr/>
            </p:nvSpPr>
            <p:spPr>
              <a:xfrm>
                <a:off x="7884406" y="4300330"/>
                <a:ext cx="559330" cy="742122"/>
              </a:xfrm>
              <a:prstGeom prst="snip1Rect">
                <a:avLst/>
              </a:prstGeom>
              <a:ln>
                <a:solidFill>
                  <a:srgbClr val="92D050"/>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
            <p:nvSpPr>
              <p:cNvPr id="51" name="TextBox 50">
                <a:extLst>
                  <a:ext uri="{FF2B5EF4-FFF2-40B4-BE49-F238E27FC236}">
                    <a16:creationId xmlns:a16="http://schemas.microsoft.com/office/drawing/2014/main" id="{D486AD9A-D5AB-4BBA-B4AB-75B749816D31}"/>
                  </a:ext>
                </a:extLst>
              </p:cNvPr>
              <p:cNvSpPr txBox="1"/>
              <p:nvPr/>
            </p:nvSpPr>
            <p:spPr>
              <a:xfrm>
                <a:off x="7860139" y="4241483"/>
                <a:ext cx="522122" cy="514357"/>
              </a:xfrm>
              <a:prstGeom prst="rect">
                <a:avLst/>
              </a:prstGeom>
              <a:noFill/>
            </p:spPr>
            <p:txBody>
              <a:bodyPr wrap="square" rtlCol="0">
                <a:spAutoFit/>
              </a:bodyPr>
              <a:lstStyle/>
              <a:p>
                <a:r>
                  <a:rPr lang="en-GB" dirty="0"/>
                  <a:t>---</a:t>
                </a:r>
              </a:p>
            </p:txBody>
          </p:sp>
        </p:grpSp>
        <p:grpSp>
          <p:nvGrpSpPr>
            <p:cNvPr id="52" name="Group 51">
              <a:extLst>
                <a:ext uri="{FF2B5EF4-FFF2-40B4-BE49-F238E27FC236}">
                  <a16:creationId xmlns:a16="http://schemas.microsoft.com/office/drawing/2014/main" id="{DEB3E080-9287-4C61-A3B9-448EF9BD3D76}"/>
                </a:ext>
              </a:extLst>
            </p:cNvPr>
            <p:cNvGrpSpPr/>
            <p:nvPr/>
          </p:nvGrpSpPr>
          <p:grpSpPr>
            <a:xfrm>
              <a:off x="1278579" y="5080463"/>
              <a:ext cx="657256" cy="320112"/>
              <a:chOff x="10747513" y="2001078"/>
              <a:chExt cx="1209260" cy="470233"/>
            </a:xfrm>
          </p:grpSpPr>
          <p:cxnSp>
            <p:nvCxnSpPr>
              <p:cNvPr id="53" name="Connector: Elbow 52">
                <a:extLst>
                  <a:ext uri="{FF2B5EF4-FFF2-40B4-BE49-F238E27FC236}">
                    <a16:creationId xmlns:a16="http://schemas.microsoft.com/office/drawing/2014/main" id="{A1F03D2C-88A8-4B7E-88EA-B717726ED42A}"/>
                  </a:ext>
                </a:extLst>
              </p:cNvPr>
              <p:cNvCxnSpPr>
                <a:cxnSpLocks/>
              </p:cNvCxnSpPr>
              <p:nvPr/>
            </p:nvCxnSpPr>
            <p:spPr>
              <a:xfrm>
                <a:off x="10747513" y="2001078"/>
                <a:ext cx="705678" cy="470233"/>
              </a:xfrm>
              <a:prstGeom prst="bentConnector3">
                <a:avLst>
                  <a:gd name="adj1" fmla="val 50000"/>
                </a:avLst>
              </a:prstGeom>
              <a:ln>
                <a:solidFill>
                  <a:srgbClr val="FFC000"/>
                </a:solidFill>
              </a:ln>
            </p:spPr>
            <p:style>
              <a:lnRef idx="2">
                <a:schemeClr val="accent1"/>
              </a:lnRef>
              <a:fillRef idx="0">
                <a:schemeClr val="accent1"/>
              </a:fillRef>
              <a:effectRef idx="1">
                <a:schemeClr val="accent1"/>
              </a:effectRef>
              <a:fontRef idx="minor">
                <a:schemeClr val="tx1"/>
              </a:fontRef>
            </p:style>
          </p:cxnSp>
          <p:cxnSp>
            <p:nvCxnSpPr>
              <p:cNvPr id="54" name="Connector: Elbow 53">
                <a:extLst>
                  <a:ext uri="{FF2B5EF4-FFF2-40B4-BE49-F238E27FC236}">
                    <a16:creationId xmlns:a16="http://schemas.microsoft.com/office/drawing/2014/main" id="{84AA6B50-A164-493B-B57D-EFDE4548095C}"/>
                  </a:ext>
                </a:extLst>
              </p:cNvPr>
              <p:cNvCxnSpPr>
                <a:cxnSpLocks/>
              </p:cNvCxnSpPr>
              <p:nvPr/>
            </p:nvCxnSpPr>
            <p:spPr>
              <a:xfrm rot="10800000" flipV="1">
                <a:off x="11446564" y="2007484"/>
                <a:ext cx="510209" cy="463827"/>
              </a:xfrm>
              <a:prstGeom prst="bentConnector3">
                <a:avLst/>
              </a:prstGeom>
              <a:ln>
                <a:solidFill>
                  <a:srgbClr val="FFC000"/>
                </a:solidFill>
              </a:ln>
            </p:spPr>
            <p:style>
              <a:lnRef idx="2">
                <a:schemeClr val="accent1"/>
              </a:lnRef>
              <a:fillRef idx="0">
                <a:schemeClr val="accent1"/>
              </a:fillRef>
              <a:effectRef idx="1">
                <a:schemeClr val="accent1"/>
              </a:effectRef>
              <a:fontRef idx="minor">
                <a:schemeClr val="tx1"/>
              </a:fontRef>
            </p:style>
          </p:cxnSp>
        </p:grpSp>
        <p:sp>
          <p:nvSpPr>
            <p:cNvPr id="55" name="Arc 54">
              <a:extLst>
                <a:ext uri="{FF2B5EF4-FFF2-40B4-BE49-F238E27FC236}">
                  <a16:creationId xmlns:a16="http://schemas.microsoft.com/office/drawing/2014/main" id="{CC78065E-9774-4D5D-8EF1-23A8FAD2A0AF}"/>
                </a:ext>
              </a:extLst>
            </p:cNvPr>
            <p:cNvSpPr/>
            <p:nvPr/>
          </p:nvSpPr>
          <p:spPr>
            <a:xfrm flipH="1" flipV="1">
              <a:off x="1463346" y="4903711"/>
              <a:ext cx="1116902" cy="706969"/>
            </a:xfrm>
            <a:prstGeom prst="arc">
              <a:avLst>
                <a:gd name="adj1" fmla="val 1628798"/>
                <a:gd name="adj2" fmla="val 7438997"/>
              </a:avLst>
            </a:prstGeom>
            <a:ln>
              <a:headEnd type="none" w="med" len="med"/>
              <a:tailEnd type="arrow" w="med" len="med"/>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GB"/>
            </a:p>
          </p:txBody>
        </p:sp>
      </p:grpSp>
      <p:sp>
        <p:nvSpPr>
          <p:cNvPr id="57" name="TextBox 56">
            <a:extLst>
              <a:ext uri="{FF2B5EF4-FFF2-40B4-BE49-F238E27FC236}">
                <a16:creationId xmlns:a16="http://schemas.microsoft.com/office/drawing/2014/main" id="{E1BDAF3F-EB46-451B-857D-AC044D7CF269}"/>
              </a:ext>
            </a:extLst>
          </p:cNvPr>
          <p:cNvSpPr txBox="1"/>
          <p:nvPr/>
        </p:nvSpPr>
        <p:spPr>
          <a:xfrm>
            <a:off x="121212" y="4215088"/>
            <a:ext cx="1355564" cy="400110"/>
          </a:xfrm>
          <a:prstGeom prst="rect">
            <a:avLst/>
          </a:prstGeom>
          <a:noFill/>
        </p:spPr>
        <p:txBody>
          <a:bodyPr wrap="none" rtlCol="0">
            <a:spAutoFit/>
          </a:bodyPr>
          <a:lstStyle/>
          <a:p>
            <a:r>
              <a:rPr lang="en-GB" sz="2000" b="1" dirty="0"/>
              <a:t>Test case N</a:t>
            </a:r>
          </a:p>
        </p:txBody>
      </p:sp>
      <p:sp>
        <p:nvSpPr>
          <p:cNvPr id="58" name="TextBox 57">
            <a:extLst>
              <a:ext uri="{FF2B5EF4-FFF2-40B4-BE49-F238E27FC236}">
                <a16:creationId xmlns:a16="http://schemas.microsoft.com/office/drawing/2014/main" id="{B20502E1-4E7E-4142-9E9F-44016E899159}"/>
              </a:ext>
            </a:extLst>
          </p:cNvPr>
          <p:cNvSpPr txBox="1"/>
          <p:nvPr/>
        </p:nvSpPr>
        <p:spPr>
          <a:xfrm>
            <a:off x="151438" y="5421259"/>
            <a:ext cx="2337405" cy="923330"/>
          </a:xfrm>
          <a:prstGeom prst="rect">
            <a:avLst/>
          </a:prstGeom>
          <a:noFill/>
        </p:spPr>
        <p:txBody>
          <a:bodyPr wrap="square" rtlCol="0">
            <a:spAutoFit/>
          </a:bodyPr>
          <a:lstStyle/>
          <a:p>
            <a:r>
              <a:rPr lang="en-GB" dirty="0"/>
              <a:t>- Use BPM API and PI ID to lookup failure location</a:t>
            </a:r>
          </a:p>
        </p:txBody>
      </p:sp>
      <p:sp>
        <p:nvSpPr>
          <p:cNvPr id="59" name="TextBox 58">
            <a:extLst>
              <a:ext uri="{FF2B5EF4-FFF2-40B4-BE49-F238E27FC236}">
                <a16:creationId xmlns:a16="http://schemas.microsoft.com/office/drawing/2014/main" id="{0EF3C53F-E832-4436-8DF4-92B3A998D4CE}"/>
              </a:ext>
            </a:extLst>
          </p:cNvPr>
          <p:cNvSpPr txBox="1"/>
          <p:nvPr/>
        </p:nvSpPr>
        <p:spPr>
          <a:xfrm>
            <a:off x="105980" y="4570136"/>
            <a:ext cx="2309799" cy="369332"/>
          </a:xfrm>
          <a:prstGeom prst="rect">
            <a:avLst/>
          </a:prstGeom>
          <a:noFill/>
        </p:spPr>
        <p:txBody>
          <a:bodyPr wrap="none" rtlCol="0">
            <a:spAutoFit/>
          </a:bodyPr>
          <a:lstStyle/>
          <a:p>
            <a:r>
              <a:rPr lang="en-GB" dirty="0"/>
              <a:t>- Grab PI ID from Audit</a:t>
            </a:r>
          </a:p>
        </p:txBody>
      </p:sp>
      <p:sp>
        <p:nvSpPr>
          <p:cNvPr id="3" name="Rectangle: Top Corners One Rounded and One Snipped 2">
            <a:extLst>
              <a:ext uri="{FF2B5EF4-FFF2-40B4-BE49-F238E27FC236}">
                <a16:creationId xmlns:a16="http://schemas.microsoft.com/office/drawing/2014/main" id="{2BD8B44F-3756-437A-8E24-08B2E4E0C10A}"/>
              </a:ext>
            </a:extLst>
          </p:cNvPr>
          <p:cNvSpPr/>
          <p:nvPr/>
        </p:nvSpPr>
        <p:spPr>
          <a:xfrm>
            <a:off x="105979" y="3953574"/>
            <a:ext cx="3043553" cy="2407469"/>
          </a:xfrm>
          <a:prstGeom prst="snipRoundRect">
            <a:avLst/>
          </a:prstGeom>
          <a:noFill/>
          <a:ln w="38100">
            <a:solidFill>
              <a:srgbClr val="FF0000"/>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55967530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721444" y="2248897"/>
            <a:ext cx="10569407" cy="1110528"/>
          </a:xfrm>
          <a:prstGeom prst="rect">
            <a:avLst/>
          </a:prstGeom>
        </p:spPr>
        <p:txBody>
          <a:bodyPr/>
          <a:lstStyle>
            <a:lvl1pPr algn="l" defTabSz="457200" rtl="0" eaLnBrk="1" latinLnBrk="0" hangingPunct="1">
              <a:lnSpc>
                <a:spcPct val="80000"/>
              </a:lnSpc>
              <a:spcBef>
                <a:spcPct val="0"/>
              </a:spcBef>
              <a:buNone/>
              <a:defRPr sz="4000" b="1" kern="1200">
                <a:solidFill>
                  <a:schemeClr val="tx1"/>
                </a:solidFill>
                <a:latin typeface="NBS Medium"/>
                <a:ea typeface="+mj-ea"/>
                <a:cs typeface="NBS Medium"/>
              </a:defRPr>
            </a:lvl1pPr>
          </a:lstStyle>
          <a:p>
            <a:endParaRPr lang="en-US" sz="3200" spc="-1" dirty="0">
              <a:solidFill>
                <a:schemeClr val="bg2"/>
              </a:solidFill>
              <a:uFill>
                <a:solidFill>
                  <a:srgbClr val="FFFFFF"/>
                </a:solidFill>
              </a:uFill>
              <a:latin typeface="Arial"/>
            </a:endParaRPr>
          </a:p>
        </p:txBody>
      </p:sp>
      <p:sp>
        <p:nvSpPr>
          <p:cNvPr id="32" name="CustomShape 12"/>
          <p:cNvSpPr/>
          <p:nvPr/>
        </p:nvSpPr>
        <p:spPr>
          <a:xfrm>
            <a:off x="993912" y="1709529"/>
            <a:ext cx="10296939" cy="3299793"/>
          </a:xfrm>
          <a:prstGeom prst="rect">
            <a:avLst/>
          </a:prstGeom>
          <a:noFill/>
          <a:ln>
            <a:noFill/>
          </a:ln>
        </p:spPr>
        <p:style>
          <a:lnRef idx="0">
            <a:scrgbClr r="0" g="0" b="0"/>
          </a:lnRef>
          <a:fillRef idx="0">
            <a:scrgbClr r="0" g="0" b="0"/>
          </a:fillRef>
          <a:effectRef idx="0">
            <a:scrgbClr r="0" g="0" b="0"/>
          </a:effectRef>
          <a:fontRef idx="minor"/>
        </p:style>
        <p:txBody>
          <a:bodyPr lIns="81646" tIns="40823" rIns="81646" bIns="40823"/>
          <a:lstStyle/>
          <a:p>
            <a:endParaRPr lang="en-US" sz="1633" spc="-1" dirty="0">
              <a:solidFill>
                <a:srgbClr val="000000"/>
              </a:solidFill>
              <a:uFill>
                <a:solidFill>
                  <a:srgbClr val="FFFFFF"/>
                </a:solidFill>
              </a:uFill>
              <a:latin typeface="Arial"/>
            </a:endParaRPr>
          </a:p>
        </p:txBody>
      </p:sp>
      <p:sp>
        <p:nvSpPr>
          <p:cNvPr id="2" name="TextBox 1"/>
          <p:cNvSpPr txBox="1"/>
          <p:nvPr/>
        </p:nvSpPr>
        <p:spPr>
          <a:xfrm>
            <a:off x="3928057" y="2839364"/>
            <a:ext cx="2881302" cy="707886"/>
          </a:xfrm>
          <a:prstGeom prst="rect">
            <a:avLst/>
          </a:prstGeom>
          <a:noFill/>
        </p:spPr>
        <p:txBody>
          <a:bodyPr wrap="none" rtlCol="0">
            <a:spAutoFit/>
          </a:bodyPr>
          <a:lstStyle/>
          <a:p>
            <a:pPr algn="ctr"/>
            <a:r>
              <a:rPr lang="en-GB" sz="4000" dirty="0"/>
              <a:t>Thank you </a:t>
            </a:r>
            <a:r>
              <a:rPr lang="en-GB" sz="4000" dirty="0">
                <a:sym typeface="Wingdings" pitchFamily="2" charset="2"/>
              </a:rPr>
              <a:t></a:t>
            </a:r>
            <a:endParaRPr lang="en-GB" sz="4000" dirty="0"/>
          </a:p>
        </p:txBody>
      </p:sp>
    </p:spTree>
    <p:extLst>
      <p:ext uri="{BB962C8B-B14F-4D97-AF65-F5344CB8AC3E}">
        <p14:creationId xmlns:p14="http://schemas.microsoft.com/office/powerpoint/2010/main" val="22973650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Rectangle 82">
            <a:extLst>
              <a:ext uri="{FF2B5EF4-FFF2-40B4-BE49-F238E27FC236}">
                <a16:creationId xmlns:a16="http://schemas.microsoft.com/office/drawing/2014/main" id="{0483FF83-219E-448A-B7FC-DC0014340C49}"/>
              </a:ext>
            </a:extLst>
          </p:cNvPr>
          <p:cNvSpPr/>
          <p:nvPr/>
        </p:nvSpPr>
        <p:spPr>
          <a:xfrm>
            <a:off x="8626904" y="1810262"/>
            <a:ext cx="3518458" cy="4789321"/>
          </a:xfrm>
          <a:prstGeom prst="rect">
            <a:avLst/>
          </a:prstGeom>
          <a:ln>
            <a:solidFill>
              <a:schemeClr val="accent6"/>
            </a:solidFill>
            <a:prstDash val="sysDot"/>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
        <p:nvSpPr>
          <p:cNvPr id="22" name="Rectangle 21">
            <a:extLst>
              <a:ext uri="{FF2B5EF4-FFF2-40B4-BE49-F238E27FC236}">
                <a16:creationId xmlns:a16="http://schemas.microsoft.com/office/drawing/2014/main" id="{9C0C0AEC-5E8F-48F2-A79C-CF574AB1005D}"/>
              </a:ext>
            </a:extLst>
          </p:cNvPr>
          <p:cNvSpPr/>
          <p:nvPr/>
        </p:nvSpPr>
        <p:spPr>
          <a:xfrm>
            <a:off x="684468" y="2103186"/>
            <a:ext cx="3601782" cy="2839873"/>
          </a:xfrm>
          <a:prstGeom prst="rect">
            <a:avLst/>
          </a:prstGeom>
          <a:ln>
            <a:prstDash val="sysDot"/>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
        <p:nvSpPr>
          <p:cNvPr id="2" name="Rectangle 1">
            <a:extLst>
              <a:ext uri="{FF2B5EF4-FFF2-40B4-BE49-F238E27FC236}">
                <a16:creationId xmlns:a16="http://schemas.microsoft.com/office/drawing/2014/main" id="{FB716B47-6FE0-43CD-AAF8-F6619863C73A}"/>
              </a:ext>
            </a:extLst>
          </p:cNvPr>
          <p:cNvSpPr/>
          <p:nvPr/>
        </p:nvSpPr>
        <p:spPr>
          <a:xfrm>
            <a:off x="4598159" y="2540846"/>
            <a:ext cx="2469320" cy="1643269"/>
          </a:xfrm>
          <a:prstGeom prst="rect">
            <a:avLst/>
          </a:prstGeom>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dirty="0">
                <a:ln w="0"/>
                <a:solidFill>
                  <a:schemeClr val="tx1"/>
                </a:solidFill>
                <a:effectLst>
                  <a:outerShdw blurRad="38100" dist="19050" dir="2700000" algn="tl" rotWithShape="0">
                    <a:schemeClr val="dk1">
                      <a:alpha val="40000"/>
                    </a:schemeClr>
                  </a:outerShdw>
                </a:effectLst>
              </a:rPr>
              <a:t>Component</a:t>
            </a:r>
          </a:p>
        </p:txBody>
      </p:sp>
      <p:sp>
        <p:nvSpPr>
          <p:cNvPr id="10" name="Rectangle: Folded Corner 9">
            <a:extLst>
              <a:ext uri="{FF2B5EF4-FFF2-40B4-BE49-F238E27FC236}">
                <a16:creationId xmlns:a16="http://schemas.microsoft.com/office/drawing/2014/main" id="{ED0E7A30-2BE3-4407-A94E-622DB375107F}"/>
              </a:ext>
            </a:extLst>
          </p:cNvPr>
          <p:cNvSpPr/>
          <p:nvPr/>
        </p:nvSpPr>
        <p:spPr>
          <a:xfrm>
            <a:off x="10010293" y="4822416"/>
            <a:ext cx="1020418" cy="583096"/>
          </a:xfrm>
          <a:prstGeom prst="foldedCorner">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53" name="Rectangle: Folded Corner 52">
            <a:extLst>
              <a:ext uri="{FF2B5EF4-FFF2-40B4-BE49-F238E27FC236}">
                <a16:creationId xmlns:a16="http://schemas.microsoft.com/office/drawing/2014/main" id="{A9A03D29-962F-4544-9CC7-F53CE96F0C1B}"/>
              </a:ext>
            </a:extLst>
          </p:cNvPr>
          <p:cNvSpPr/>
          <p:nvPr/>
        </p:nvSpPr>
        <p:spPr>
          <a:xfrm>
            <a:off x="10162693" y="4974816"/>
            <a:ext cx="1020418" cy="583096"/>
          </a:xfrm>
          <a:prstGeom prst="foldedCorner">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54" name="Rectangle: Folded Corner 53">
            <a:extLst>
              <a:ext uri="{FF2B5EF4-FFF2-40B4-BE49-F238E27FC236}">
                <a16:creationId xmlns:a16="http://schemas.microsoft.com/office/drawing/2014/main" id="{2AE05B5F-3568-4243-83EB-800E8147CB0A}"/>
              </a:ext>
            </a:extLst>
          </p:cNvPr>
          <p:cNvSpPr/>
          <p:nvPr/>
        </p:nvSpPr>
        <p:spPr>
          <a:xfrm>
            <a:off x="10315093" y="5127216"/>
            <a:ext cx="1020418" cy="583096"/>
          </a:xfrm>
          <a:prstGeom prst="foldedCorner">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8" name="Isosceles Triangle 27">
            <a:extLst>
              <a:ext uri="{FF2B5EF4-FFF2-40B4-BE49-F238E27FC236}">
                <a16:creationId xmlns:a16="http://schemas.microsoft.com/office/drawing/2014/main" id="{857733DE-3BF9-4D94-9111-56E1EF1F9145}"/>
              </a:ext>
            </a:extLst>
          </p:cNvPr>
          <p:cNvSpPr/>
          <p:nvPr/>
        </p:nvSpPr>
        <p:spPr>
          <a:xfrm>
            <a:off x="8931231" y="1898455"/>
            <a:ext cx="3091261" cy="2539247"/>
          </a:xfrm>
          <a:prstGeom prst="triangle">
            <a:avLst/>
          </a:prstGeom>
          <a:solidFill>
            <a:schemeClr val="bg1"/>
          </a:solidFill>
          <a:ln>
            <a:solidFill>
              <a:schemeClr val="accent6"/>
            </a:solidFill>
            <a:prstDash val="sysDot"/>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err="1">
                <a:solidFill>
                  <a:schemeClr val="accent6"/>
                </a:solidFill>
              </a:rPr>
              <a:t>SoR</a:t>
            </a:r>
            <a:r>
              <a:rPr lang="en-GB" dirty="0">
                <a:solidFill>
                  <a:schemeClr val="accent6"/>
                </a:solidFill>
              </a:rPr>
              <a:t> or Service </a:t>
            </a:r>
            <a:r>
              <a:rPr lang="en-GB" dirty="0" err="1">
                <a:solidFill>
                  <a:schemeClr val="accent6"/>
                </a:solidFill>
              </a:rPr>
              <a:t>ReadyAPI</a:t>
            </a:r>
            <a:r>
              <a:rPr lang="en-GB" dirty="0">
                <a:solidFill>
                  <a:schemeClr val="accent6"/>
                </a:solidFill>
              </a:rPr>
              <a:t> Stub (</a:t>
            </a:r>
            <a:r>
              <a:rPr lang="en-GB" dirty="0" err="1">
                <a:solidFill>
                  <a:schemeClr val="accent6"/>
                </a:solidFill>
              </a:rPr>
              <a:t>Virt</a:t>
            </a:r>
            <a:r>
              <a:rPr lang="en-GB" dirty="0">
                <a:solidFill>
                  <a:schemeClr val="accent6"/>
                </a:solidFill>
              </a:rPr>
              <a:t>)</a:t>
            </a:r>
          </a:p>
          <a:p>
            <a:pPr algn="ctr"/>
            <a:endParaRPr lang="en-GB" dirty="0"/>
          </a:p>
        </p:txBody>
      </p:sp>
      <p:cxnSp>
        <p:nvCxnSpPr>
          <p:cNvPr id="30" name="Straight Arrow Connector 29">
            <a:extLst>
              <a:ext uri="{FF2B5EF4-FFF2-40B4-BE49-F238E27FC236}">
                <a16:creationId xmlns:a16="http://schemas.microsoft.com/office/drawing/2014/main" id="{7DB629B5-B117-4634-AB51-FE57243A8F62}"/>
              </a:ext>
            </a:extLst>
          </p:cNvPr>
          <p:cNvCxnSpPr>
            <a:cxnSpLocks/>
          </p:cNvCxnSpPr>
          <p:nvPr/>
        </p:nvCxnSpPr>
        <p:spPr>
          <a:xfrm flipV="1">
            <a:off x="7067479" y="3088408"/>
            <a:ext cx="2690884" cy="16640"/>
          </a:xfrm>
          <a:prstGeom prst="straightConnector1">
            <a:avLst/>
          </a:prstGeom>
          <a:ln>
            <a:headEnd w="lg" len="lg"/>
            <a:tailEnd type="triangle" w="lg" len="lg"/>
          </a:ln>
        </p:spPr>
        <p:style>
          <a:lnRef idx="2">
            <a:schemeClr val="accent1"/>
          </a:lnRef>
          <a:fillRef idx="0">
            <a:schemeClr val="accent1"/>
          </a:fillRef>
          <a:effectRef idx="1">
            <a:schemeClr val="accent1"/>
          </a:effectRef>
          <a:fontRef idx="minor">
            <a:schemeClr val="tx1"/>
          </a:fontRef>
        </p:style>
      </p:cxnSp>
      <p:grpSp>
        <p:nvGrpSpPr>
          <p:cNvPr id="18" name="Group 17">
            <a:extLst>
              <a:ext uri="{FF2B5EF4-FFF2-40B4-BE49-F238E27FC236}">
                <a16:creationId xmlns:a16="http://schemas.microsoft.com/office/drawing/2014/main" id="{2E2CEBEF-2AC1-4B74-861C-94140683EF67}"/>
              </a:ext>
            </a:extLst>
          </p:cNvPr>
          <p:cNvGrpSpPr/>
          <p:nvPr/>
        </p:nvGrpSpPr>
        <p:grpSpPr>
          <a:xfrm>
            <a:off x="1053041" y="2420247"/>
            <a:ext cx="1142429" cy="1971217"/>
            <a:chOff x="794243" y="1271523"/>
            <a:chExt cx="1142429" cy="1971217"/>
          </a:xfrm>
        </p:grpSpPr>
        <p:grpSp>
          <p:nvGrpSpPr>
            <p:cNvPr id="8" name="Group 7">
              <a:extLst>
                <a:ext uri="{FF2B5EF4-FFF2-40B4-BE49-F238E27FC236}">
                  <a16:creationId xmlns:a16="http://schemas.microsoft.com/office/drawing/2014/main" id="{A71D048A-9693-481E-BB51-4CF92FB9E379}"/>
                </a:ext>
              </a:extLst>
            </p:cNvPr>
            <p:cNvGrpSpPr/>
            <p:nvPr/>
          </p:nvGrpSpPr>
          <p:grpSpPr>
            <a:xfrm>
              <a:off x="794243" y="1271523"/>
              <a:ext cx="1142429" cy="956469"/>
              <a:chOff x="794243" y="1271523"/>
              <a:chExt cx="1142429" cy="956469"/>
            </a:xfrm>
          </p:grpSpPr>
          <p:sp>
            <p:nvSpPr>
              <p:cNvPr id="4" name="Smiley Face 3">
                <a:extLst>
                  <a:ext uri="{FF2B5EF4-FFF2-40B4-BE49-F238E27FC236}">
                    <a16:creationId xmlns:a16="http://schemas.microsoft.com/office/drawing/2014/main" id="{DB955288-7834-49B9-BB2C-53811F4DEA7C}"/>
                  </a:ext>
                </a:extLst>
              </p:cNvPr>
              <p:cNvSpPr/>
              <p:nvPr/>
            </p:nvSpPr>
            <p:spPr>
              <a:xfrm>
                <a:off x="874181" y="1684653"/>
                <a:ext cx="662609" cy="543339"/>
              </a:xfrm>
              <a:prstGeom prst="smileyFac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1" name="TextBox 20">
                <a:extLst>
                  <a:ext uri="{FF2B5EF4-FFF2-40B4-BE49-F238E27FC236}">
                    <a16:creationId xmlns:a16="http://schemas.microsoft.com/office/drawing/2014/main" id="{6382CEFC-56FE-4105-BA5F-65FFD3EA2C8B}"/>
                  </a:ext>
                </a:extLst>
              </p:cNvPr>
              <p:cNvSpPr txBox="1"/>
              <p:nvPr/>
            </p:nvSpPr>
            <p:spPr>
              <a:xfrm>
                <a:off x="794243" y="1271523"/>
                <a:ext cx="1142429" cy="369332"/>
              </a:xfrm>
              <a:prstGeom prst="rect">
                <a:avLst/>
              </a:prstGeom>
              <a:noFill/>
            </p:spPr>
            <p:txBody>
              <a:bodyPr wrap="none" rtlCol="0">
                <a:spAutoFit/>
              </a:bodyPr>
              <a:lstStyle/>
              <a:p>
                <a:r>
                  <a:rPr lang="en-GB" dirty="0" err="1"/>
                  <a:t>Ready!API</a:t>
                </a:r>
                <a:endParaRPr lang="en-GB" dirty="0"/>
              </a:p>
            </p:txBody>
          </p:sp>
        </p:grpSp>
        <p:cxnSp>
          <p:nvCxnSpPr>
            <p:cNvPr id="11" name="Straight Connector 10">
              <a:extLst>
                <a:ext uri="{FF2B5EF4-FFF2-40B4-BE49-F238E27FC236}">
                  <a16:creationId xmlns:a16="http://schemas.microsoft.com/office/drawing/2014/main" id="{D4129594-0C6A-40D9-8A3C-D141D95C876B}"/>
                </a:ext>
              </a:extLst>
            </p:cNvPr>
            <p:cNvCxnSpPr>
              <a:stCxn id="4" idx="4"/>
            </p:cNvCxnSpPr>
            <p:nvPr/>
          </p:nvCxnSpPr>
          <p:spPr>
            <a:xfrm flipH="1">
              <a:off x="1205485" y="2227992"/>
              <a:ext cx="1" cy="668040"/>
            </a:xfrm>
            <a:prstGeom prst="line">
              <a:avLst/>
            </a:prstGeom>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6C6F0F9B-01D8-43E6-8133-A5C992E7EBD1}"/>
                </a:ext>
              </a:extLst>
            </p:cNvPr>
            <p:cNvCxnSpPr/>
            <p:nvPr/>
          </p:nvCxnSpPr>
          <p:spPr>
            <a:xfrm>
              <a:off x="874181" y="2403033"/>
              <a:ext cx="662609"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980855CE-AC12-4183-8967-0669C0DF3752}"/>
                </a:ext>
              </a:extLst>
            </p:cNvPr>
            <p:cNvCxnSpPr/>
            <p:nvPr/>
          </p:nvCxnSpPr>
          <p:spPr>
            <a:xfrm flipH="1">
              <a:off x="980661" y="2888973"/>
              <a:ext cx="224824" cy="324678"/>
            </a:xfrm>
            <a:prstGeom prst="line">
              <a:avLst/>
            </a:prstGeom>
          </p:spPr>
          <p:style>
            <a:lnRef idx="2">
              <a:schemeClr val="accent1"/>
            </a:lnRef>
            <a:fillRef idx="0">
              <a:schemeClr val="accent1"/>
            </a:fillRef>
            <a:effectRef idx="1">
              <a:schemeClr val="accent1"/>
            </a:effectRef>
            <a:fontRef idx="minor">
              <a:schemeClr val="tx1"/>
            </a:fontRef>
          </p:style>
        </p:cxnSp>
        <p:cxnSp>
          <p:nvCxnSpPr>
            <p:cNvPr id="60" name="Straight Connector 59">
              <a:extLst>
                <a:ext uri="{FF2B5EF4-FFF2-40B4-BE49-F238E27FC236}">
                  <a16:creationId xmlns:a16="http://schemas.microsoft.com/office/drawing/2014/main" id="{69B03A82-8751-4BF5-A143-768E121C70BD}"/>
                </a:ext>
              </a:extLst>
            </p:cNvPr>
            <p:cNvCxnSpPr>
              <a:cxnSpLocks/>
            </p:cNvCxnSpPr>
            <p:nvPr/>
          </p:nvCxnSpPr>
          <p:spPr>
            <a:xfrm>
              <a:off x="1210192" y="2902142"/>
              <a:ext cx="196921" cy="340598"/>
            </a:xfrm>
            <a:prstGeom prst="line">
              <a:avLst/>
            </a:prstGeom>
          </p:spPr>
          <p:style>
            <a:lnRef idx="2">
              <a:schemeClr val="accent1"/>
            </a:lnRef>
            <a:fillRef idx="0">
              <a:schemeClr val="accent1"/>
            </a:fillRef>
            <a:effectRef idx="1">
              <a:schemeClr val="accent1"/>
            </a:effectRef>
            <a:fontRef idx="minor">
              <a:schemeClr val="tx1"/>
            </a:fontRef>
          </p:style>
        </p:cxnSp>
      </p:grpSp>
      <p:cxnSp>
        <p:nvCxnSpPr>
          <p:cNvPr id="93" name="Straight Arrow Connector 92">
            <a:extLst>
              <a:ext uri="{FF2B5EF4-FFF2-40B4-BE49-F238E27FC236}">
                <a16:creationId xmlns:a16="http://schemas.microsoft.com/office/drawing/2014/main" id="{46D1D0D2-B96C-41B4-B611-2DF832C00330}"/>
              </a:ext>
            </a:extLst>
          </p:cNvPr>
          <p:cNvCxnSpPr>
            <a:cxnSpLocks/>
          </p:cNvCxnSpPr>
          <p:nvPr/>
        </p:nvCxnSpPr>
        <p:spPr>
          <a:xfrm>
            <a:off x="2524380" y="3105047"/>
            <a:ext cx="2086764" cy="0"/>
          </a:xfrm>
          <a:prstGeom prst="straightConnector1">
            <a:avLst/>
          </a:prstGeom>
          <a:ln>
            <a:tailEnd type="triangle" w="lg" len="lg"/>
          </a:ln>
        </p:spPr>
        <p:style>
          <a:lnRef idx="2">
            <a:schemeClr val="accent1"/>
          </a:lnRef>
          <a:fillRef idx="0">
            <a:schemeClr val="accent1"/>
          </a:fillRef>
          <a:effectRef idx="1">
            <a:schemeClr val="accent1"/>
          </a:effectRef>
          <a:fontRef idx="minor">
            <a:schemeClr val="tx1"/>
          </a:fontRef>
        </p:style>
      </p:cxnSp>
      <p:sp>
        <p:nvSpPr>
          <p:cNvPr id="153" name="TextBox 152">
            <a:extLst>
              <a:ext uri="{FF2B5EF4-FFF2-40B4-BE49-F238E27FC236}">
                <a16:creationId xmlns:a16="http://schemas.microsoft.com/office/drawing/2014/main" id="{73EE4502-C4B1-4949-92AE-B32B7D557EB0}"/>
              </a:ext>
            </a:extLst>
          </p:cNvPr>
          <p:cNvSpPr txBox="1"/>
          <p:nvPr/>
        </p:nvSpPr>
        <p:spPr>
          <a:xfrm>
            <a:off x="9594686" y="6023162"/>
            <a:ext cx="2070406" cy="461665"/>
          </a:xfrm>
          <a:prstGeom prst="rect">
            <a:avLst/>
          </a:prstGeom>
          <a:noFill/>
        </p:spPr>
        <p:txBody>
          <a:bodyPr wrap="square" rtlCol="0">
            <a:spAutoFit/>
          </a:bodyPr>
          <a:lstStyle/>
          <a:p>
            <a:r>
              <a:rPr lang="en-GB" sz="1200" i="1" dirty="0">
                <a:solidFill>
                  <a:schemeClr val="accent6"/>
                </a:solidFill>
              </a:rPr>
              <a:t>Stub chooses which of it’s prebuilt responses to return</a:t>
            </a:r>
          </a:p>
        </p:txBody>
      </p:sp>
      <p:sp>
        <p:nvSpPr>
          <p:cNvPr id="163" name="TextBox 162">
            <a:extLst>
              <a:ext uri="{FF2B5EF4-FFF2-40B4-BE49-F238E27FC236}">
                <a16:creationId xmlns:a16="http://schemas.microsoft.com/office/drawing/2014/main" id="{BC7C2891-1E72-4C55-89AC-3E122796EBEF}"/>
              </a:ext>
            </a:extLst>
          </p:cNvPr>
          <p:cNvSpPr txBox="1"/>
          <p:nvPr/>
        </p:nvSpPr>
        <p:spPr>
          <a:xfrm>
            <a:off x="6615114" y="-27676"/>
            <a:ext cx="6261544" cy="707886"/>
          </a:xfrm>
          <a:prstGeom prst="rect">
            <a:avLst/>
          </a:prstGeom>
          <a:noFill/>
        </p:spPr>
        <p:txBody>
          <a:bodyPr wrap="square" rtlCol="0">
            <a:spAutoFit/>
          </a:bodyPr>
          <a:lstStyle/>
          <a:p>
            <a:r>
              <a:rPr lang="en-GB" sz="4000" b="1" spc="-1" dirty="0">
                <a:solidFill>
                  <a:schemeClr val="bg2"/>
                </a:solidFill>
                <a:uFill>
                  <a:solidFill>
                    <a:srgbClr val="FFFFFF"/>
                  </a:solidFill>
                </a:uFill>
                <a:latin typeface="IBM Plex Sans SemiBold"/>
                <a:cs typeface="NBS Medium"/>
              </a:rPr>
              <a:t>General Test Principles</a:t>
            </a:r>
          </a:p>
        </p:txBody>
      </p:sp>
      <p:sp>
        <p:nvSpPr>
          <p:cNvPr id="89" name="TextBox 88">
            <a:extLst>
              <a:ext uri="{FF2B5EF4-FFF2-40B4-BE49-F238E27FC236}">
                <a16:creationId xmlns:a16="http://schemas.microsoft.com/office/drawing/2014/main" id="{6C5E5ED7-D681-4458-BF09-78C53C2423C5}"/>
              </a:ext>
            </a:extLst>
          </p:cNvPr>
          <p:cNvSpPr txBox="1"/>
          <p:nvPr/>
        </p:nvSpPr>
        <p:spPr>
          <a:xfrm>
            <a:off x="684468" y="1509744"/>
            <a:ext cx="1962885" cy="523220"/>
          </a:xfrm>
          <a:prstGeom prst="rect">
            <a:avLst/>
          </a:prstGeom>
          <a:noFill/>
        </p:spPr>
        <p:txBody>
          <a:bodyPr wrap="square" rtlCol="0">
            <a:spAutoFit/>
          </a:bodyPr>
          <a:lstStyle/>
          <a:p>
            <a:r>
              <a:rPr lang="en-GB" sz="2800" b="1" spc="-1" dirty="0">
                <a:solidFill>
                  <a:schemeClr val="bg2"/>
                </a:solidFill>
                <a:uFill>
                  <a:solidFill>
                    <a:srgbClr val="FFFFFF"/>
                  </a:solidFill>
                </a:uFill>
                <a:latin typeface="IBM Plex Sans SemiBold"/>
                <a:ea typeface="+mj-ea"/>
                <a:cs typeface="NBS Medium"/>
              </a:rPr>
              <a:t>Test Client</a:t>
            </a:r>
          </a:p>
        </p:txBody>
      </p:sp>
      <p:sp>
        <p:nvSpPr>
          <p:cNvPr id="95" name="TextBox 94">
            <a:extLst>
              <a:ext uri="{FF2B5EF4-FFF2-40B4-BE49-F238E27FC236}">
                <a16:creationId xmlns:a16="http://schemas.microsoft.com/office/drawing/2014/main" id="{E9904399-0845-4A6E-9F9A-A90234A38C7A}"/>
              </a:ext>
            </a:extLst>
          </p:cNvPr>
          <p:cNvSpPr txBox="1"/>
          <p:nvPr/>
        </p:nvSpPr>
        <p:spPr>
          <a:xfrm>
            <a:off x="9648446" y="1224746"/>
            <a:ext cx="1962885" cy="523220"/>
          </a:xfrm>
          <a:prstGeom prst="rect">
            <a:avLst/>
          </a:prstGeom>
          <a:noFill/>
        </p:spPr>
        <p:txBody>
          <a:bodyPr wrap="square" rtlCol="0">
            <a:spAutoFit/>
          </a:bodyPr>
          <a:lstStyle/>
          <a:p>
            <a:r>
              <a:rPr lang="en-GB" sz="2800" b="1" spc="-1" dirty="0">
                <a:solidFill>
                  <a:schemeClr val="bg2"/>
                </a:solidFill>
                <a:uFill>
                  <a:solidFill>
                    <a:srgbClr val="FFFFFF"/>
                  </a:solidFill>
                </a:uFill>
                <a:latin typeface="IBM Plex Sans SemiBold"/>
                <a:ea typeface="+mj-ea"/>
                <a:cs typeface="NBS Medium"/>
              </a:rPr>
              <a:t>Stub (</a:t>
            </a:r>
            <a:r>
              <a:rPr lang="en-GB" sz="2800" b="1" spc="-1" dirty="0" err="1">
                <a:solidFill>
                  <a:schemeClr val="bg2"/>
                </a:solidFill>
                <a:uFill>
                  <a:solidFill>
                    <a:srgbClr val="FFFFFF"/>
                  </a:solidFill>
                </a:uFill>
                <a:latin typeface="IBM Plex Sans SemiBold"/>
                <a:ea typeface="+mj-ea"/>
                <a:cs typeface="NBS Medium"/>
              </a:rPr>
              <a:t>Virt</a:t>
            </a:r>
            <a:r>
              <a:rPr lang="en-GB" sz="2800" b="1" spc="-1" dirty="0">
                <a:solidFill>
                  <a:schemeClr val="bg2"/>
                </a:solidFill>
                <a:uFill>
                  <a:solidFill>
                    <a:srgbClr val="FFFFFF"/>
                  </a:solidFill>
                </a:uFill>
                <a:latin typeface="IBM Plex Sans SemiBold"/>
                <a:ea typeface="+mj-ea"/>
                <a:cs typeface="NBS Medium"/>
              </a:rPr>
              <a:t>)</a:t>
            </a:r>
          </a:p>
        </p:txBody>
      </p:sp>
      <p:cxnSp>
        <p:nvCxnSpPr>
          <p:cNvPr id="97" name="Straight Arrow Connector 96">
            <a:extLst>
              <a:ext uri="{FF2B5EF4-FFF2-40B4-BE49-F238E27FC236}">
                <a16:creationId xmlns:a16="http://schemas.microsoft.com/office/drawing/2014/main" id="{9382ACCC-D9B9-4723-8A49-170069F799A4}"/>
              </a:ext>
            </a:extLst>
          </p:cNvPr>
          <p:cNvCxnSpPr>
            <a:cxnSpLocks/>
          </p:cNvCxnSpPr>
          <p:nvPr/>
        </p:nvCxnSpPr>
        <p:spPr>
          <a:xfrm flipH="1">
            <a:off x="7067482" y="3645778"/>
            <a:ext cx="2347981" cy="0"/>
          </a:xfrm>
          <a:prstGeom prst="straightConnector1">
            <a:avLst/>
          </a:prstGeom>
          <a:ln>
            <a:solidFill>
              <a:srgbClr val="0070C0"/>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110" name="Straight Arrow Connector 109">
            <a:extLst>
              <a:ext uri="{FF2B5EF4-FFF2-40B4-BE49-F238E27FC236}">
                <a16:creationId xmlns:a16="http://schemas.microsoft.com/office/drawing/2014/main" id="{CFB76046-87DD-4843-8A12-ECBAA91D948D}"/>
              </a:ext>
            </a:extLst>
          </p:cNvPr>
          <p:cNvCxnSpPr>
            <a:cxnSpLocks/>
          </p:cNvCxnSpPr>
          <p:nvPr/>
        </p:nvCxnSpPr>
        <p:spPr>
          <a:xfrm flipH="1">
            <a:off x="2524380" y="3705085"/>
            <a:ext cx="2086764" cy="0"/>
          </a:xfrm>
          <a:prstGeom prst="straightConnector1">
            <a:avLst/>
          </a:prstGeom>
          <a:ln>
            <a:solidFill>
              <a:srgbClr val="0070C0"/>
            </a:solidFill>
            <a:tailEnd type="triangle" w="lg" len="lg"/>
          </a:ln>
        </p:spPr>
        <p:style>
          <a:lnRef idx="2">
            <a:schemeClr val="accent1"/>
          </a:lnRef>
          <a:fillRef idx="0">
            <a:schemeClr val="accent1"/>
          </a:fillRef>
          <a:effectRef idx="1">
            <a:schemeClr val="accent1"/>
          </a:effectRef>
          <a:fontRef idx="minor">
            <a:schemeClr val="tx1"/>
          </a:fontRef>
        </p:style>
      </p:cxnSp>
      <p:sp>
        <p:nvSpPr>
          <p:cNvPr id="111" name="TextBox 110">
            <a:extLst>
              <a:ext uri="{FF2B5EF4-FFF2-40B4-BE49-F238E27FC236}">
                <a16:creationId xmlns:a16="http://schemas.microsoft.com/office/drawing/2014/main" id="{ECFAFCBF-4EDA-4F7C-9794-688A1AF3A1F3}"/>
              </a:ext>
            </a:extLst>
          </p:cNvPr>
          <p:cNvSpPr txBox="1"/>
          <p:nvPr/>
        </p:nvSpPr>
        <p:spPr>
          <a:xfrm>
            <a:off x="3089235" y="2719076"/>
            <a:ext cx="877741" cy="369332"/>
          </a:xfrm>
          <a:prstGeom prst="rect">
            <a:avLst/>
          </a:prstGeom>
          <a:noFill/>
        </p:spPr>
        <p:txBody>
          <a:bodyPr wrap="none" rtlCol="0">
            <a:spAutoFit/>
          </a:bodyPr>
          <a:lstStyle/>
          <a:p>
            <a:r>
              <a:rPr lang="en-GB" dirty="0"/>
              <a:t>Control</a:t>
            </a:r>
          </a:p>
        </p:txBody>
      </p:sp>
      <p:sp>
        <p:nvSpPr>
          <p:cNvPr id="112" name="TextBox 111">
            <a:extLst>
              <a:ext uri="{FF2B5EF4-FFF2-40B4-BE49-F238E27FC236}">
                <a16:creationId xmlns:a16="http://schemas.microsoft.com/office/drawing/2014/main" id="{4812DA5F-12F6-4768-889A-700FB4E86611}"/>
              </a:ext>
            </a:extLst>
          </p:cNvPr>
          <p:cNvSpPr txBox="1"/>
          <p:nvPr/>
        </p:nvSpPr>
        <p:spPr>
          <a:xfrm>
            <a:off x="7371809" y="3603233"/>
            <a:ext cx="877741" cy="369332"/>
          </a:xfrm>
          <a:prstGeom prst="rect">
            <a:avLst/>
          </a:prstGeom>
          <a:noFill/>
        </p:spPr>
        <p:txBody>
          <a:bodyPr wrap="none" rtlCol="0">
            <a:spAutoFit/>
          </a:bodyPr>
          <a:lstStyle/>
          <a:p>
            <a:r>
              <a:rPr lang="en-GB" dirty="0"/>
              <a:t>Control</a:t>
            </a:r>
          </a:p>
        </p:txBody>
      </p:sp>
      <p:sp>
        <p:nvSpPr>
          <p:cNvPr id="117" name="TextBox 116">
            <a:extLst>
              <a:ext uri="{FF2B5EF4-FFF2-40B4-BE49-F238E27FC236}">
                <a16:creationId xmlns:a16="http://schemas.microsoft.com/office/drawing/2014/main" id="{939E4EA3-243F-4F60-8ADD-F8C9C5E34F7F}"/>
              </a:ext>
            </a:extLst>
          </p:cNvPr>
          <p:cNvSpPr txBox="1"/>
          <p:nvPr/>
        </p:nvSpPr>
        <p:spPr>
          <a:xfrm>
            <a:off x="7309677" y="2789579"/>
            <a:ext cx="939873" cy="369332"/>
          </a:xfrm>
          <a:prstGeom prst="rect">
            <a:avLst/>
          </a:prstGeom>
          <a:noFill/>
        </p:spPr>
        <p:txBody>
          <a:bodyPr wrap="none" rtlCol="0">
            <a:spAutoFit/>
          </a:bodyPr>
          <a:lstStyle/>
          <a:p>
            <a:r>
              <a:rPr lang="en-GB" dirty="0"/>
              <a:t>Validate</a:t>
            </a:r>
          </a:p>
        </p:txBody>
      </p:sp>
      <p:sp>
        <p:nvSpPr>
          <p:cNvPr id="118" name="TextBox 117">
            <a:extLst>
              <a:ext uri="{FF2B5EF4-FFF2-40B4-BE49-F238E27FC236}">
                <a16:creationId xmlns:a16="http://schemas.microsoft.com/office/drawing/2014/main" id="{AFE883F2-B86D-4052-8C91-90DF45D777BD}"/>
              </a:ext>
            </a:extLst>
          </p:cNvPr>
          <p:cNvSpPr txBox="1"/>
          <p:nvPr/>
        </p:nvSpPr>
        <p:spPr>
          <a:xfrm>
            <a:off x="3102327" y="3737577"/>
            <a:ext cx="939873" cy="369332"/>
          </a:xfrm>
          <a:prstGeom prst="rect">
            <a:avLst/>
          </a:prstGeom>
          <a:noFill/>
        </p:spPr>
        <p:txBody>
          <a:bodyPr wrap="none" rtlCol="0">
            <a:spAutoFit/>
          </a:bodyPr>
          <a:lstStyle/>
          <a:p>
            <a:r>
              <a:rPr lang="en-GB" dirty="0"/>
              <a:t>Validate</a:t>
            </a:r>
          </a:p>
        </p:txBody>
      </p:sp>
    </p:spTree>
    <p:extLst>
      <p:ext uri="{BB962C8B-B14F-4D97-AF65-F5344CB8AC3E}">
        <p14:creationId xmlns:p14="http://schemas.microsoft.com/office/powerpoint/2010/main" val="1254395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Rectangle 82">
            <a:extLst>
              <a:ext uri="{FF2B5EF4-FFF2-40B4-BE49-F238E27FC236}">
                <a16:creationId xmlns:a16="http://schemas.microsoft.com/office/drawing/2014/main" id="{0483FF83-219E-448A-B7FC-DC0014340C49}"/>
              </a:ext>
            </a:extLst>
          </p:cNvPr>
          <p:cNvSpPr/>
          <p:nvPr/>
        </p:nvSpPr>
        <p:spPr>
          <a:xfrm>
            <a:off x="8350481" y="1810262"/>
            <a:ext cx="3794881" cy="4789321"/>
          </a:xfrm>
          <a:prstGeom prst="rect">
            <a:avLst/>
          </a:prstGeom>
          <a:ln>
            <a:solidFill>
              <a:schemeClr val="accent6"/>
            </a:solidFill>
            <a:prstDash val="sysDot"/>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
        <p:nvSpPr>
          <p:cNvPr id="22" name="Rectangle 21">
            <a:extLst>
              <a:ext uri="{FF2B5EF4-FFF2-40B4-BE49-F238E27FC236}">
                <a16:creationId xmlns:a16="http://schemas.microsoft.com/office/drawing/2014/main" id="{9C0C0AEC-5E8F-48F2-A79C-CF574AB1005D}"/>
              </a:ext>
            </a:extLst>
          </p:cNvPr>
          <p:cNvSpPr/>
          <p:nvPr/>
        </p:nvSpPr>
        <p:spPr>
          <a:xfrm>
            <a:off x="684468" y="1247718"/>
            <a:ext cx="3601782" cy="5351866"/>
          </a:xfrm>
          <a:prstGeom prst="rect">
            <a:avLst/>
          </a:prstGeom>
          <a:ln>
            <a:prstDash val="sysDot"/>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
        <p:nvSpPr>
          <p:cNvPr id="2" name="Rectangle 1">
            <a:extLst>
              <a:ext uri="{FF2B5EF4-FFF2-40B4-BE49-F238E27FC236}">
                <a16:creationId xmlns:a16="http://schemas.microsoft.com/office/drawing/2014/main" id="{FB716B47-6FE0-43CD-AAF8-F6619863C73A}"/>
              </a:ext>
            </a:extLst>
          </p:cNvPr>
          <p:cNvSpPr/>
          <p:nvPr/>
        </p:nvSpPr>
        <p:spPr>
          <a:xfrm>
            <a:off x="4598159" y="2540846"/>
            <a:ext cx="2469320" cy="1643269"/>
          </a:xfrm>
          <a:prstGeom prst="rect">
            <a:avLst/>
          </a:prstGeom>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dirty="0">
                <a:ln w="0"/>
                <a:solidFill>
                  <a:schemeClr val="tx1"/>
                </a:solidFill>
                <a:effectLst>
                  <a:outerShdw blurRad="38100" dist="19050" dir="2700000" algn="tl" rotWithShape="0">
                    <a:schemeClr val="dk1">
                      <a:alpha val="40000"/>
                    </a:schemeClr>
                  </a:outerShdw>
                </a:effectLst>
              </a:rPr>
              <a:t>IIB</a:t>
            </a:r>
          </a:p>
        </p:txBody>
      </p:sp>
      <p:sp>
        <p:nvSpPr>
          <p:cNvPr id="10" name="Rectangle: Folded Corner 9">
            <a:extLst>
              <a:ext uri="{FF2B5EF4-FFF2-40B4-BE49-F238E27FC236}">
                <a16:creationId xmlns:a16="http://schemas.microsoft.com/office/drawing/2014/main" id="{ED0E7A30-2BE3-4407-A94E-622DB375107F}"/>
              </a:ext>
            </a:extLst>
          </p:cNvPr>
          <p:cNvSpPr/>
          <p:nvPr/>
        </p:nvSpPr>
        <p:spPr>
          <a:xfrm>
            <a:off x="9914163" y="5096495"/>
            <a:ext cx="1020418" cy="583096"/>
          </a:xfrm>
          <a:prstGeom prst="foldedCorner">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53" name="Rectangle: Folded Corner 52">
            <a:extLst>
              <a:ext uri="{FF2B5EF4-FFF2-40B4-BE49-F238E27FC236}">
                <a16:creationId xmlns:a16="http://schemas.microsoft.com/office/drawing/2014/main" id="{A9A03D29-962F-4544-9CC7-F53CE96F0C1B}"/>
              </a:ext>
            </a:extLst>
          </p:cNvPr>
          <p:cNvSpPr/>
          <p:nvPr/>
        </p:nvSpPr>
        <p:spPr>
          <a:xfrm>
            <a:off x="10066563" y="5248895"/>
            <a:ext cx="1020418" cy="583096"/>
          </a:xfrm>
          <a:prstGeom prst="foldedCorner">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54" name="Rectangle: Folded Corner 53">
            <a:extLst>
              <a:ext uri="{FF2B5EF4-FFF2-40B4-BE49-F238E27FC236}">
                <a16:creationId xmlns:a16="http://schemas.microsoft.com/office/drawing/2014/main" id="{2AE05B5F-3568-4243-83EB-800E8147CB0A}"/>
              </a:ext>
            </a:extLst>
          </p:cNvPr>
          <p:cNvSpPr/>
          <p:nvPr/>
        </p:nvSpPr>
        <p:spPr>
          <a:xfrm>
            <a:off x="10218963" y="5401295"/>
            <a:ext cx="1020418" cy="583096"/>
          </a:xfrm>
          <a:prstGeom prst="foldedCorner">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8" name="Isosceles Triangle 27">
            <a:extLst>
              <a:ext uri="{FF2B5EF4-FFF2-40B4-BE49-F238E27FC236}">
                <a16:creationId xmlns:a16="http://schemas.microsoft.com/office/drawing/2014/main" id="{857733DE-3BF9-4D94-9111-56E1EF1F9145}"/>
              </a:ext>
            </a:extLst>
          </p:cNvPr>
          <p:cNvSpPr/>
          <p:nvPr/>
        </p:nvSpPr>
        <p:spPr>
          <a:xfrm>
            <a:off x="8951798" y="2385462"/>
            <a:ext cx="3091261" cy="2539247"/>
          </a:xfrm>
          <a:prstGeom prst="triangle">
            <a:avLst/>
          </a:prstGeom>
          <a:solidFill>
            <a:schemeClr val="bg1"/>
          </a:solidFill>
          <a:ln>
            <a:solidFill>
              <a:schemeClr val="accent6"/>
            </a:solidFill>
            <a:prstDash val="sysDot"/>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err="1">
                <a:solidFill>
                  <a:schemeClr val="accent6"/>
                </a:solidFill>
              </a:rPr>
              <a:t>SoR</a:t>
            </a:r>
            <a:r>
              <a:rPr lang="en-GB" dirty="0">
                <a:solidFill>
                  <a:schemeClr val="accent6"/>
                </a:solidFill>
              </a:rPr>
              <a:t> </a:t>
            </a:r>
            <a:r>
              <a:rPr lang="en-GB" dirty="0" err="1">
                <a:solidFill>
                  <a:schemeClr val="accent6"/>
                </a:solidFill>
              </a:rPr>
              <a:t>ReadyAPI</a:t>
            </a:r>
            <a:r>
              <a:rPr lang="en-GB" dirty="0">
                <a:solidFill>
                  <a:schemeClr val="accent6"/>
                </a:solidFill>
              </a:rPr>
              <a:t> Stub (</a:t>
            </a:r>
            <a:r>
              <a:rPr lang="en-GB" dirty="0" err="1">
                <a:solidFill>
                  <a:schemeClr val="accent6"/>
                </a:solidFill>
              </a:rPr>
              <a:t>Virt</a:t>
            </a:r>
            <a:r>
              <a:rPr lang="en-GB" dirty="0">
                <a:solidFill>
                  <a:schemeClr val="accent6"/>
                </a:solidFill>
              </a:rPr>
              <a:t>)</a:t>
            </a:r>
          </a:p>
          <a:p>
            <a:pPr algn="ctr"/>
            <a:endParaRPr lang="en-GB" dirty="0"/>
          </a:p>
        </p:txBody>
      </p:sp>
      <p:cxnSp>
        <p:nvCxnSpPr>
          <p:cNvPr id="30" name="Straight Arrow Connector 29">
            <a:extLst>
              <a:ext uri="{FF2B5EF4-FFF2-40B4-BE49-F238E27FC236}">
                <a16:creationId xmlns:a16="http://schemas.microsoft.com/office/drawing/2014/main" id="{7DB629B5-B117-4634-AB51-FE57243A8F62}"/>
              </a:ext>
            </a:extLst>
          </p:cNvPr>
          <p:cNvCxnSpPr>
            <a:cxnSpLocks/>
          </p:cNvCxnSpPr>
          <p:nvPr/>
        </p:nvCxnSpPr>
        <p:spPr>
          <a:xfrm>
            <a:off x="7067479" y="3105048"/>
            <a:ext cx="2527207" cy="540730"/>
          </a:xfrm>
          <a:prstGeom prst="straightConnector1">
            <a:avLst/>
          </a:prstGeom>
          <a:ln>
            <a:headEnd w="lg" len="lg"/>
            <a:tailEnd type="triangle" w="lg" len="lg"/>
          </a:ln>
        </p:spPr>
        <p:style>
          <a:lnRef idx="2">
            <a:schemeClr val="accent1"/>
          </a:lnRef>
          <a:fillRef idx="0">
            <a:schemeClr val="accent1"/>
          </a:fillRef>
          <a:effectRef idx="1">
            <a:schemeClr val="accent1"/>
          </a:effectRef>
          <a:fontRef idx="minor">
            <a:schemeClr val="tx1"/>
          </a:fontRef>
        </p:style>
      </p:cxnSp>
      <p:grpSp>
        <p:nvGrpSpPr>
          <p:cNvPr id="18" name="Group 17">
            <a:extLst>
              <a:ext uri="{FF2B5EF4-FFF2-40B4-BE49-F238E27FC236}">
                <a16:creationId xmlns:a16="http://schemas.microsoft.com/office/drawing/2014/main" id="{2E2CEBEF-2AC1-4B74-861C-94140683EF67}"/>
              </a:ext>
            </a:extLst>
          </p:cNvPr>
          <p:cNvGrpSpPr/>
          <p:nvPr/>
        </p:nvGrpSpPr>
        <p:grpSpPr>
          <a:xfrm>
            <a:off x="1693613" y="1492845"/>
            <a:ext cx="1142429" cy="1971217"/>
            <a:chOff x="794243" y="1271523"/>
            <a:chExt cx="1142429" cy="1971217"/>
          </a:xfrm>
        </p:grpSpPr>
        <p:grpSp>
          <p:nvGrpSpPr>
            <p:cNvPr id="8" name="Group 7">
              <a:extLst>
                <a:ext uri="{FF2B5EF4-FFF2-40B4-BE49-F238E27FC236}">
                  <a16:creationId xmlns:a16="http://schemas.microsoft.com/office/drawing/2014/main" id="{A71D048A-9693-481E-BB51-4CF92FB9E379}"/>
                </a:ext>
              </a:extLst>
            </p:cNvPr>
            <p:cNvGrpSpPr/>
            <p:nvPr/>
          </p:nvGrpSpPr>
          <p:grpSpPr>
            <a:xfrm>
              <a:off x="794243" y="1271523"/>
              <a:ext cx="1142429" cy="956469"/>
              <a:chOff x="794243" y="1271523"/>
              <a:chExt cx="1142429" cy="956469"/>
            </a:xfrm>
          </p:grpSpPr>
          <p:sp>
            <p:nvSpPr>
              <p:cNvPr id="4" name="Smiley Face 3">
                <a:extLst>
                  <a:ext uri="{FF2B5EF4-FFF2-40B4-BE49-F238E27FC236}">
                    <a16:creationId xmlns:a16="http://schemas.microsoft.com/office/drawing/2014/main" id="{DB955288-7834-49B9-BB2C-53811F4DEA7C}"/>
                  </a:ext>
                </a:extLst>
              </p:cNvPr>
              <p:cNvSpPr/>
              <p:nvPr/>
            </p:nvSpPr>
            <p:spPr>
              <a:xfrm>
                <a:off x="874181" y="1684653"/>
                <a:ext cx="662609" cy="543339"/>
              </a:xfrm>
              <a:prstGeom prst="smileyFac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1" name="TextBox 20">
                <a:extLst>
                  <a:ext uri="{FF2B5EF4-FFF2-40B4-BE49-F238E27FC236}">
                    <a16:creationId xmlns:a16="http://schemas.microsoft.com/office/drawing/2014/main" id="{6382CEFC-56FE-4105-BA5F-65FFD3EA2C8B}"/>
                  </a:ext>
                </a:extLst>
              </p:cNvPr>
              <p:cNvSpPr txBox="1"/>
              <p:nvPr/>
            </p:nvSpPr>
            <p:spPr>
              <a:xfrm>
                <a:off x="794243" y="1271523"/>
                <a:ext cx="1142429" cy="646331"/>
              </a:xfrm>
              <a:prstGeom prst="rect">
                <a:avLst/>
              </a:prstGeom>
              <a:noFill/>
            </p:spPr>
            <p:txBody>
              <a:bodyPr wrap="none" rtlCol="0">
                <a:spAutoFit/>
              </a:bodyPr>
              <a:lstStyle/>
              <a:p>
                <a:r>
                  <a:rPr lang="en-GB" dirty="0" err="1"/>
                  <a:t>Ready!API</a:t>
                </a:r>
                <a:endParaRPr lang="en-GB" dirty="0"/>
              </a:p>
              <a:p>
                <a:endParaRPr lang="en-GB" dirty="0"/>
              </a:p>
            </p:txBody>
          </p:sp>
        </p:grpSp>
        <p:cxnSp>
          <p:nvCxnSpPr>
            <p:cNvPr id="11" name="Straight Connector 10">
              <a:extLst>
                <a:ext uri="{FF2B5EF4-FFF2-40B4-BE49-F238E27FC236}">
                  <a16:creationId xmlns:a16="http://schemas.microsoft.com/office/drawing/2014/main" id="{D4129594-0C6A-40D9-8A3C-D141D95C876B}"/>
                </a:ext>
              </a:extLst>
            </p:cNvPr>
            <p:cNvCxnSpPr>
              <a:stCxn id="4" idx="4"/>
            </p:cNvCxnSpPr>
            <p:nvPr/>
          </p:nvCxnSpPr>
          <p:spPr>
            <a:xfrm flipH="1">
              <a:off x="1205485" y="2227992"/>
              <a:ext cx="1" cy="668040"/>
            </a:xfrm>
            <a:prstGeom prst="line">
              <a:avLst/>
            </a:prstGeom>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6C6F0F9B-01D8-43E6-8133-A5C992E7EBD1}"/>
                </a:ext>
              </a:extLst>
            </p:cNvPr>
            <p:cNvCxnSpPr/>
            <p:nvPr/>
          </p:nvCxnSpPr>
          <p:spPr>
            <a:xfrm>
              <a:off x="874181" y="2403033"/>
              <a:ext cx="662609"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980855CE-AC12-4183-8967-0669C0DF3752}"/>
                </a:ext>
              </a:extLst>
            </p:cNvPr>
            <p:cNvCxnSpPr/>
            <p:nvPr/>
          </p:nvCxnSpPr>
          <p:spPr>
            <a:xfrm flipH="1">
              <a:off x="980661" y="2888973"/>
              <a:ext cx="224824" cy="324678"/>
            </a:xfrm>
            <a:prstGeom prst="line">
              <a:avLst/>
            </a:prstGeom>
          </p:spPr>
          <p:style>
            <a:lnRef idx="2">
              <a:schemeClr val="accent1"/>
            </a:lnRef>
            <a:fillRef idx="0">
              <a:schemeClr val="accent1"/>
            </a:fillRef>
            <a:effectRef idx="1">
              <a:schemeClr val="accent1"/>
            </a:effectRef>
            <a:fontRef idx="minor">
              <a:schemeClr val="tx1"/>
            </a:fontRef>
          </p:style>
        </p:cxnSp>
        <p:cxnSp>
          <p:nvCxnSpPr>
            <p:cNvPr id="60" name="Straight Connector 59">
              <a:extLst>
                <a:ext uri="{FF2B5EF4-FFF2-40B4-BE49-F238E27FC236}">
                  <a16:creationId xmlns:a16="http://schemas.microsoft.com/office/drawing/2014/main" id="{69B03A82-8751-4BF5-A143-768E121C70BD}"/>
                </a:ext>
              </a:extLst>
            </p:cNvPr>
            <p:cNvCxnSpPr>
              <a:cxnSpLocks/>
            </p:cNvCxnSpPr>
            <p:nvPr/>
          </p:nvCxnSpPr>
          <p:spPr>
            <a:xfrm>
              <a:off x="1210192" y="2902142"/>
              <a:ext cx="196921" cy="340598"/>
            </a:xfrm>
            <a:prstGeom prst="line">
              <a:avLst/>
            </a:prstGeom>
          </p:spPr>
          <p:style>
            <a:lnRef idx="2">
              <a:schemeClr val="accent1"/>
            </a:lnRef>
            <a:fillRef idx="0">
              <a:schemeClr val="accent1"/>
            </a:fillRef>
            <a:effectRef idx="1">
              <a:schemeClr val="accent1"/>
            </a:effectRef>
            <a:fontRef idx="minor">
              <a:schemeClr val="tx1"/>
            </a:fontRef>
          </p:style>
        </p:cxnSp>
      </p:grpSp>
      <p:cxnSp>
        <p:nvCxnSpPr>
          <p:cNvPr id="93" name="Straight Arrow Connector 92">
            <a:extLst>
              <a:ext uri="{FF2B5EF4-FFF2-40B4-BE49-F238E27FC236}">
                <a16:creationId xmlns:a16="http://schemas.microsoft.com/office/drawing/2014/main" id="{46D1D0D2-B96C-41B4-B611-2DF832C00330}"/>
              </a:ext>
            </a:extLst>
          </p:cNvPr>
          <p:cNvCxnSpPr>
            <a:cxnSpLocks/>
          </p:cNvCxnSpPr>
          <p:nvPr/>
        </p:nvCxnSpPr>
        <p:spPr>
          <a:xfrm>
            <a:off x="2524380" y="3105047"/>
            <a:ext cx="2086764" cy="0"/>
          </a:xfrm>
          <a:prstGeom prst="straightConnector1">
            <a:avLst/>
          </a:prstGeom>
          <a:ln>
            <a:tailEnd type="triangle" w="lg" len="lg"/>
          </a:ln>
        </p:spPr>
        <p:style>
          <a:lnRef idx="2">
            <a:schemeClr val="accent1"/>
          </a:lnRef>
          <a:fillRef idx="0">
            <a:schemeClr val="accent1"/>
          </a:fillRef>
          <a:effectRef idx="1">
            <a:schemeClr val="accent1"/>
          </a:effectRef>
          <a:fontRef idx="minor">
            <a:schemeClr val="tx1"/>
          </a:fontRef>
        </p:style>
      </p:cxnSp>
      <p:sp>
        <p:nvSpPr>
          <p:cNvPr id="153" name="TextBox 152">
            <a:extLst>
              <a:ext uri="{FF2B5EF4-FFF2-40B4-BE49-F238E27FC236}">
                <a16:creationId xmlns:a16="http://schemas.microsoft.com/office/drawing/2014/main" id="{73EE4502-C4B1-4949-92AE-B32B7D557EB0}"/>
              </a:ext>
            </a:extLst>
          </p:cNvPr>
          <p:cNvSpPr txBox="1"/>
          <p:nvPr/>
        </p:nvSpPr>
        <p:spPr>
          <a:xfrm>
            <a:off x="9594686" y="6023162"/>
            <a:ext cx="2070406" cy="461665"/>
          </a:xfrm>
          <a:prstGeom prst="rect">
            <a:avLst/>
          </a:prstGeom>
          <a:noFill/>
        </p:spPr>
        <p:txBody>
          <a:bodyPr wrap="square" rtlCol="0">
            <a:spAutoFit/>
          </a:bodyPr>
          <a:lstStyle/>
          <a:p>
            <a:r>
              <a:rPr lang="en-GB" sz="1200" i="1" dirty="0">
                <a:solidFill>
                  <a:schemeClr val="accent6"/>
                </a:solidFill>
              </a:rPr>
              <a:t>Stub chooses which of it’s prebuilt responses to return</a:t>
            </a:r>
          </a:p>
        </p:txBody>
      </p:sp>
      <p:sp>
        <p:nvSpPr>
          <p:cNvPr id="163" name="TextBox 162">
            <a:extLst>
              <a:ext uri="{FF2B5EF4-FFF2-40B4-BE49-F238E27FC236}">
                <a16:creationId xmlns:a16="http://schemas.microsoft.com/office/drawing/2014/main" id="{BC7C2891-1E72-4C55-89AC-3E122796EBEF}"/>
              </a:ext>
            </a:extLst>
          </p:cNvPr>
          <p:cNvSpPr txBox="1"/>
          <p:nvPr/>
        </p:nvSpPr>
        <p:spPr>
          <a:xfrm>
            <a:off x="5457825" y="-27676"/>
            <a:ext cx="7418833" cy="707886"/>
          </a:xfrm>
          <a:prstGeom prst="rect">
            <a:avLst/>
          </a:prstGeom>
          <a:noFill/>
        </p:spPr>
        <p:txBody>
          <a:bodyPr wrap="square" rtlCol="0">
            <a:spAutoFit/>
          </a:bodyPr>
          <a:lstStyle/>
          <a:p>
            <a:r>
              <a:rPr lang="en-GB" sz="4000" b="1" spc="-1" dirty="0">
                <a:solidFill>
                  <a:schemeClr val="bg2"/>
                </a:solidFill>
                <a:uFill>
                  <a:solidFill>
                    <a:srgbClr val="FFFFFF"/>
                  </a:solidFill>
                </a:uFill>
                <a:latin typeface="IBM Plex Sans SemiBold"/>
                <a:cs typeface="NBS Medium"/>
              </a:rPr>
              <a:t>IIB UT Approach</a:t>
            </a:r>
          </a:p>
        </p:txBody>
      </p:sp>
      <p:sp>
        <p:nvSpPr>
          <p:cNvPr id="89" name="TextBox 88">
            <a:extLst>
              <a:ext uri="{FF2B5EF4-FFF2-40B4-BE49-F238E27FC236}">
                <a16:creationId xmlns:a16="http://schemas.microsoft.com/office/drawing/2014/main" id="{6C5E5ED7-D681-4458-BF09-78C53C2423C5}"/>
              </a:ext>
            </a:extLst>
          </p:cNvPr>
          <p:cNvSpPr txBox="1"/>
          <p:nvPr/>
        </p:nvSpPr>
        <p:spPr>
          <a:xfrm>
            <a:off x="539122" y="724497"/>
            <a:ext cx="1962885" cy="523220"/>
          </a:xfrm>
          <a:prstGeom prst="rect">
            <a:avLst/>
          </a:prstGeom>
          <a:noFill/>
        </p:spPr>
        <p:txBody>
          <a:bodyPr wrap="square" rtlCol="0">
            <a:spAutoFit/>
          </a:bodyPr>
          <a:lstStyle/>
          <a:p>
            <a:r>
              <a:rPr lang="en-GB" sz="2800" b="1" spc="-1" dirty="0">
                <a:solidFill>
                  <a:schemeClr val="bg2"/>
                </a:solidFill>
                <a:uFill>
                  <a:solidFill>
                    <a:srgbClr val="FFFFFF"/>
                  </a:solidFill>
                </a:uFill>
                <a:latin typeface="IBM Plex Sans SemiBold"/>
                <a:ea typeface="+mj-ea"/>
                <a:cs typeface="NBS Medium"/>
              </a:rPr>
              <a:t>Test Client</a:t>
            </a:r>
          </a:p>
        </p:txBody>
      </p:sp>
      <p:sp>
        <p:nvSpPr>
          <p:cNvPr id="95" name="TextBox 94">
            <a:extLst>
              <a:ext uri="{FF2B5EF4-FFF2-40B4-BE49-F238E27FC236}">
                <a16:creationId xmlns:a16="http://schemas.microsoft.com/office/drawing/2014/main" id="{E9904399-0845-4A6E-9F9A-A90234A38C7A}"/>
              </a:ext>
            </a:extLst>
          </p:cNvPr>
          <p:cNvSpPr txBox="1"/>
          <p:nvPr/>
        </p:nvSpPr>
        <p:spPr>
          <a:xfrm>
            <a:off x="8285261" y="1293285"/>
            <a:ext cx="1962885" cy="523220"/>
          </a:xfrm>
          <a:prstGeom prst="rect">
            <a:avLst/>
          </a:prstGeom>
          <a:noFill/>
        </p:spPr>
        <p:txBody>
          <a:bodyPr wrap="square" rtlCol="0">
            <a:spAutoFit/>
          </a:bodyPr>
          <a:lstStyle/>
          <a:p>
            <a:r>
              <a:rPr lang="en-GB" sz="2800" b="1" spc="-1" dirty="0">
                <a:solidFill>
                  <a:schemeClr val="bg2"/>
                </a:solidFill>
                <a:uFill>
                  <a:solidFill>
                    <a:srgbClr val="FFFFFF"/>
                  </a:solidFill>
                </a:uFill>
                <a:latin typeface="IBM Plex Sans SemiBold"/>
                <a:ea typeface="+mj-ea"/>
                <a:cs typeface="NBS Medium"/>
              </a:rPr>
              <a:t>Stub (</a:t>
            </a:r>
            <a:r>
              <a:rPr lang="en-GB" sz="2800" b="1" spc="-1" dirty="0" err="1">
                <a:solidFill>
                  <a:schemeClr val="bg2"/>
                </a:solidFill>
                <a:uFill>
                  <a:solidFill>
                    <a:srgbClr val="FFFFFF"/>
                  </a:solidFill>
                </a:uFill>
                <a:latin typeface="IBM Plex Sans SemiBold"/>
                <a:ea typeface="+mj-ea"/>
                <a:cs typeface="NBS Medium"/>
              </a:rPr>
              <a:t>Virt</a:t>
            </a:r>
            <a:r>
              <a:rPr lang="en-GB" sz="2800" b="1" spc="-1" dirty="0">
                <a:solidFill>
                  <a:schemeClr val="bg2"/>
                </a:solidFill>
                <a:uFill>
                  <a:solidFill>
                    <a:srgbClr val="FFFFFF"/>
                  </a:solidFill>
                </a:uFill>
                <a:latin typeface="IBM Plex Sans SemiBold"/>
                <a:ea typeface="+mj-ea"/>
                <a:cs typeface="NBS Medium"/>
              </a:rPr>
              <a:t>)</a:t>
            </a:r>
          </a:p>
        </p:txBody>
      </p:sp>
      <p:cxnSp>
        <p:nvCxnSpPr>
          <p:cNvPr id="97" name="Straight Arrow Connector 96">
            <a:extLst>
              <a:ext uri="{FF2B5EF4-FFF2-40B4-BE49-F238E27FC236}">
                <a16:creationId xmlns:a16="http://schemas.microsoft.com/office/drawing/2014/main" id="{9382ACCC-D9B9-4723-8A49-170069F799A4}"/>
              </a:ext>
            </a:extLst>
          </p:cNvPr>
          <p:cNvCxnSpPr>
            <a:cxnSpLocks/>
          </p:cNvCxnSpPr>
          <p:nvPr/>
        </p:nvCxnSpPr>
        <p:spPr>
          <a:xfrm flipH="1" flipV="1">
            <a:off x="7067483" y="3645778"/>
            <a:ext cx="2274723" cy="461131"/>
          </a:xfrm>
          <a:prstGeom prst="straightConnector1">
            <a:avLst/>
          </a:prstGeom>
          <a:ln>
            <a:solidFill>
              <a:srgbClr val="0070C0"/>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110" name="Straight Arrow Connector 109">
            <a:extLst>
              <a:ext uri="{FF2B5EF4-FFF2-40B4-BE49-F238E27FC236}">
                <a16:creationId xmlns:a16="http://schemas.microsoft.com/office/drawing/2014/main" id="{CFB76046-87DD-4843-8A12-ECBAA91D948D}"/>
              </a:ext>
            </a:extLst>
          </p:cNvPr>
          <p:cNvCxnSpPr>
            <a:cxnSpLocks/>
          </p:cNvCxnSpPr>
          <p:nvPr/>
        </p:nvCxnSpPr>
        <p:spPr>
          <a:xfrm flipH="1">
            <a:off x="2524380" y="3705085"/>
            <a:ext cx="2086764" cy="0"/>
          </a:xfrm>
          <a:prstGeom prst="straightConnector1">
            <a:avLst/>
          </a:prstGeom>
          <a:ln>
            <a:solidFill>
              <a:srgbClr val="0070C0"/>
            </a:solidFill>
            <a:tailEnd type="triangle" w="lg" len="lg"/>
          </a:ln>
        </p:spPr>
        <p:style>
          <a:lnRef idx="2">
            <a:schemeClr val="accent1"/>
          </a:lnRef>
          <a:fillRef idx="0">
            <a:schemeClr val="accent1"/>
          </a:fillRef>
          <a:effectRef idx="1">
            <a:schemeClr val="accent1"/>
          </a:effectRef>
          <a:fontRef idx="minor">
            <a:schemeClr val="tx1"/>
          </a:fontRef>
        </p:style>
      </p:cxnSp>
      <p:sp>
        <p:nvSpPr>
          <p:cNvPr id="111" name="TextBox 110">
            <a:extLst>
              <a:ext uri="{FF2B5EF4-FFF2-40B4-BE49-F238E27FC236}">
                <a16:creationId xmlns:a16="http://schemas.microsoft.com/office/drawing/2014/main" id="{ECFAFCBF-4EDA-4F7C-9794-688A1AF3A1F3}"/>
              </a:ext>
            </a:extLst>
          </p:cNvPr>
          <p:cNvSpPr txBox="1"/>
          <p:nvPr/>
        </p:nvSpPr>
        <p:spPr>
          <a:xfrm>
            <a:off x="3089235" y="2719076"/>
            <a:ext cx="877741" cy="369332"/>
          </a:xfrm>
          <a:prstGeom prst="rect">
            <a:avLst/>
          </a:prstGeom>
          <a:noFill/>
        </p:spPr>
        <p:txBody>
          <a:bodyPr wrap="none" rtlCol="0">
            <a:spAutoFit/>
          </a:bodyPr>
          <a:lstStyle/>
          <a:p>
            <a:r>
              <a:rPr lang="en-GB" dirty="0"/>
              <a:t>Control</a:t>
            </a:r>
          </a:p>
        </p:txBody>
      </p:sp>
      <p:sp>
        <p:nvSpPr>
          <p:cNvPr id="112" name="TextBox 111">
            <a:extLst>
              <a:ext uri="{FF2B5EF4-FFF2-40B4-BE49-F238E27FC236}">
                <a16:creationId xmlns:a16="http://schemas.microsoft.com/office/drawing/2014/main" id="{4812DA5F-12F6-4768-889A-700FB4E86611}"/>
              </a:ext>
            </a:extLst>
          </p:cNvPr>
          <p:cNvSpPr txBox="1"/>
          <p:nvPr/>
        </p:nvSpPr>
        <p:spPr>
          <a:xfrm>
            <a:off x="7472740" y="3892952"/>
            <a:ext cx="877741" cy="369332"/>
          </a:xfrm>
          <a:prstGeom prst="rect">
            <a:avLst/>
          </a:prstGeom>
          <a:noFill/>
        </p:spPr>
        <p:txBody>
          <a:bodyPr wrap="none" rtlCol="0">
            <a:spAutoFit/>
          </a:bodyPr>
          <a:lstStyle/>
          <a:p>
            <a:r>
              <a:rPr lang="en-GB" dirty="0"/>
              <a:t>Control</a:t>
            </a:r>
          </a:p>
        </p:txBody>
      </p:sp>
      <p:sp>
        <p:nvSpPr>
          <p:cNvPr id="117" name="TextBox 116">
            <a:extLst>
              <a:ext uri="{FF2B5EF4-FFF2-40B4-BE49-F238E27FC236}">
                <a16:creationId xmlns:a16="http://schemas.microsoft.com/office/drawing/2014/main" id="{939E4EA3-243F-4F60-8ADD-F8C9C5E34F7F}"/>
              </a:ext>
            </a:extLst>
          </p:cNvPr>
          <p:cNvSpPr txBox="1"/>
          <p:nvPr/>
        </p:nvSpPr>
        <p:spPr>
          <a:xfrm>
            <a:off x="7345388" y="2800658"/>
            <a:ext cx="939873" cy="369332"/>
          </a:xfrm>
          <a:prstGeom prst="rect">
            <a:avLst/>
          </a:prstGeom>
          <a:noFill/>
        </p:spPr>
        <p:txBody>
          <a:bodyPr wrap="none" rtlCol="0">
            <a:spAutoFit/>
          </a:bodyPr>
          <a:lstStyle/>
          <a:p>
            <a:r>
              <a:rPr lang="en-GB" dirty="0"/>
              <a:t>Validate</a:t>
            </a:r>
          </a:p>
        </p:txBody>
      </p:sp>
      <p:sp>
        <p:nvSpPr>
          <p:cNvPr id="118" name="TextBox 117">
            <a:extLst>
              <a:ext uri="{FF2B5EF4-FFF2-40B4-BE49-F238E27FC236}">
                <a16:creationId xmlns:a16="http://schemas.microsoft.com/office/drawing/2014/main" id="{AFE883F2-B86D-4052-8C91-90DF45D777BD}"/>
              </a:ext>
            </a:extLst>
          </p:cNvPr>
          <p:cNvSpPr txBox="1"/>
          <p:nvPr/>
        </p:nvSpPr>
        <p:spPr>
          <a:xfrm>
            <a:off x="3102327" y="3737577"/>
            <a:ext cx="939873" cy="369332"/>
          </a:xfrm>
          <a:prstGeom prst="rect">
            <a:avLst/>
          </a:prstGeom>
          <a:noFill/>
        </p:spPr>
        <p:txBody>
          <a:bodyPr wrap="none" rtlCol="0">
            <a:spAutoFit/>
          </a:bodyPr>
          <a:lstStyle/>
          <a:p>
            <a:r>
              <a:rPr lang="en-GB" dirty="0"/>
              <a:t>Validate</a:t>
            </a:r>
          </a:p>
        </p:txBody>
      </p:sp>
      <p:grpSp>
        <p:nvGrpSpPr>
          <p:cNvPr id="29" name="Group 28">
            <a:extLst>
              <a:ext uri="{FF2B5EF4-FFF2-40B4-BE49-F238E27FC236}">
                <a16:creationId xmlns:a16="http://schemas.microsoft.com/office/drawing/2014/main" id="{9ADE119B-8133-4492-B8B3-4E39B7CDACAE}"/>
              </a:ext>
            </a:extLst>
          </p:cNvPr>
          <p:cNvGrpSpPr/>
          <p:nvPr/>
        </p:nvGrpSpPr>
        <p:grpSpPr>
          <a:xfrm>
            <a:off x="11183111" y="1964482"/>
            <a:ext cx="815009" cy="370842"/>
            <a:chOff x="10747513" y="2001078"/>
            <a:chExt cx="1209260" cy="470233"/>
          </a:xfrm>
        </p:grpSpPr>
        <p:cxnSp>
          <p:nvCxnSpPr>
            <p:cNvPr id="31" name="Connector: Elbow 30">
              <a:extLst>
                <a:ext uri="{FF2B5EF4-FFF2-40B4-BE49-F238E27FC236}">
                  <a16:creationId xmlns:a16="http://schemas.microsoft.com/office/drawing/2014/main" id="{FB6F6737-327F-45D2-8D6E-68520D37482C}"/>
                </a:ext>
              </a:extLst>
            </p:cNvPr>
            <p:cNvCxnSpPr>
              <a:cxnSpLocks/>
            </p:cNvCxnSpPr>
            <p:nvPr/>
          </p:nvCxnSpPr>
          <p:spPr>
            <a:xfrm>
              <a:off x="10747513" y="2001078"/>
              <a:ext cx="705678" cy="470233"/>
            </a:xfrm>
            <a:prstGeom prst="bentConnector3">
              <a:avLst>
                <a:gd name="adj1" fmla="val 50000"/>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32" name="Connector: Elbow 31">
              <a:extLst>
                <a:ext uri="{FF2B5EF4-FFF2-40B4-BE49-F238E27FC236}">
                  <a16:creationId xmlns:a16="http://schemas.microsoft.com/office/drawing/2014/main" id="{45B1A7F4-9E52-4EA2-BD44-7A2897F2904F}"/>
                </a:ext>
              </a:extLst>
            </p:cNvPr>
            <p:cNvCxnSpPr>
              <a:cxnSpLocks/>
            </p:cNvCxnSpPr>
            <p:nvPr/>
          </p:nvCxnSpPr>
          <p:spPr>
            <a:xfrm rot="10800000" flipV="1">
              <a:off x="11446564" y="2007484"/>
              <a:ext cx="510209" cy="463827"/>
            </a:xfrm>
            <a:prstGeom prst="bentConnector3">
              <a:avLst/>
            </a:prstGeom>
            <a:ln>
              <a:solidFill>
                <a:schemeClr val="accent6"/>
              </a:solidFill>
            </a:ln>
          </p:spPr>
          <p:style>
            <a:lnRef idx="2">
              <a:schemeClr val="accent1"/>
            </a:lnRef>
            <a:fillRef idx="0">
              <a:schemeClr val="accent1"/>
            </a:fillRef>
            <a:effectRef idx="1">
              <a:schemeClr val="accent1"/>
            </a:effectRef>
            <a:fontRef idx="minor">
              <a:schemeClr val="tx1"/>
            </a:fontRef>
          </p:style>
        </p:cxnSp>
      </p:grpSp>
      <p:grpSp>
        <p:nvGrpSpPr>
          <p:cNvPr id="33" name="Group 32">
            <a:extLst>
              <a:ext uri="{FF2B5EF4-FFF2-40B4-BE49-F238E27FC236}">
                <a16:creationId xmlns:a16="http://schemas.microsoft.com/office/drawing/2014/main" id="{D89F82C5-6F60-4EB3-82EE-3261FC6420D5}"/>
              </a:ext>
            </a:extLst>
          </p:cNvPr>
          <p:cNvGrpSpPr/>
          <p:nvPr/>
        </p:nvGrpSpPr>
        <p:grpSpPr>
          <a:xfrm>
            <a:off x="10125550" y="1616308"/>
            <a:ext cx="816056" cy="683261"/>
            <a:chOff x="7860139" y="4241483"/>
            <a:chExt cx="583597" cy="800969"/>
          </a:xfrm>
        </p:grpSpPr>
        <p:sp>
          <p:nvSpPr>
            <p:cNvPr id="34" name="Rectangle: Single Corner Snipped 33">
              <a:extLst>
                <a:ext uri="{FF2B5EF4-FFF2-40B4-BE49-F238E27FC236}">
                  <a16:creationId xmlns:a16="http://schemas.microsoft.com/office/drawing/2014/main" id="{7EC49CCA-43B7-453C-8D08-2A59718C450D}"/>
                </a:ext>
              </a:extLst>
            </p:cNvPr>
            <p:cNvSpPr/>
            <p:nvPr/>
          </p:nvSpPr>
          <p:spPr>
            <a:xfrm>
              <a:off x="7884406" y="4300330"/>
              <a:ext cx="559330" cy="742122"/>
            </a:xfrm>
            <a:prstGeom prst="snip1Rect">
              <a:avLst/>
            </a:prstGeom>
            <a:ln>
              <a:solidFill>
                <a:schemeClr val="accent4">
                  <a:lumMod val="60000"/>
                  <a:lumOff val="40000"/>
                </a:schemeClr>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
          <p:nvSpPr>
            <p:cNvPr id="35" name="TextBox 34">
              <a:extLst>
                <a:ext uri="{FF2B5EF4-FFF2-40B4-BE49-F238E27FC236}">
                  <a16:creationId xmlns:a16="http://schemas.microsoft.com/office/drawing/2014/main" id="{753DEA38-3FFE-41A1-86C8-7EF7388AAC5B}"/>
                </a:ext>
              </a:extLst>
            </p:cNvPr>
            <p:cNvSpPr txBox="1"/>
            <p:nvPr/>
          </p:nvSpPr>
          <p:spPr>
            <a:xfrm>
              <a:off x="7860139" y="4241483"/>
              <a:ext cx="522121" cy="757676"/>
            </a:xfrm>
            <a:prstGeom prst="rect">
              <a:avLst/>
            </a:prstGeom>
            <a:noFill/>
          </p:spPr>
          <p:txBody>
            <a:bodyPr wrap="square" rtlCol="0">
              <a:spAutoFit/>
            </a:bodyPr>
            <a:lstStyle/>
            <a:p>
              <a:r>
                <a:rPr lang="en-GB" dirty="0"/>
                <a:t>--------------</a:t>
              </a:r>
            </a:p>
          </p:txBody>
        </p:sp>
      </p:grpSp>
      <p:sp>
        <p:nvSpPr>
          <p:cNvPr id="36" name="Arc 35">
            <a:extLst>
              <a:ext uri="{FF2B5EF4-FFF2-40B4-BE49-F238E27FC236}">
                <a16:creationId xmlns:a16="http://schemas.microsoft.com/office/drawing/2014/main" id="{A17EB1B2-8E75-41B7-9256-E3C5ED722397}"/>
              </a:ext>
            </a:extLst>
          </p:cNvPr>
          <p:cNvSpPr/>
          <p:nvPr/>
        </p:nvSpPr>
        <p:spPr>
          <a:xfrm>
            <a:off x="10548638" y="1287456"/>
            <a:ext cx="1025860" cy="1569241"/>
          </a:xfrm>
          <a:prstGeom prst="arc">
            <a:avLst>
              <a:gd name="adj1" fmla="val 13525551"/>
              <a:gd name="adj2" fmla="val 21295094"/>
            </a:avLst>
          </a:prstGeom>
          <a:ln>
            <a:headEnd type="none" w="med" len="med"/>
            <a:tailEnd type="arrow" w="med" len="med"/>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GB"/>
          </a:p>
        </p:txBody>
      </p:sp>
      <p:sp>
        <p:nvSpPr>
          <p:cNvPr id="37" name="TextBox 36">
            <a:extLst>
              <a:ext uri="{FF2B5EF4-FFF2-40B4-BE49-F238E27FC236}">
                <a16:creationId xmlns:a16="http://schemas.microsoft.com/office/drawing/2014/main" id="{7DF92757-30E0-4E6B-9B54-3511B1043C3D}"/>
              </a:ext>
            </a:extLst>
          </p:cNvPr>
          <p:cNvSpPr txBox="1"/>
          <p:nvPr/>
        </p:nvSpPr>
        <p:spPr>
          <a:xfrm>
            <a:off x="10005801" y="689804"/>
            <a:ext cx="1713481" cy="461665"/>
          </a:xfrm>
          <a:prstGeom prst="rect">
            <a:avLst/>
          </a:prstGeom>
          <a:noFill/>
        </p:spPr>
        <p:txBody>
          <a:bodyPr wrap="square" rtlCol="0">
            <a:spAutoFit/>
          </a:bodyPr>
          <a:lstStyle/>
          <a:p>
            <a:r>
              <a:rPr lang="en-GB" sz="1200" i="1" dirty="0">
                <a:solidFill>
                  <a:schemeClr val="accent6"/>
                </a:solidFill>
              </a:rPr>
              <a:t>Request received by Stub is put in to a Q</a:t>
            </a:r>
          </a:p>
        </p:txBody>
      </p:sp>
      <p:grpSp>
        <p:nvGrpSpPr>
          <p:cNvPr id="41" name="Group 40">
            <a:extLst>
              <a:ext uri="{FF2B5EF4-FFF2-40B4-BE49-F238E27FC236}">
                <a16:creationId xmlns:a16="http://schemas.microsoft.com/office/drawing/2014/main" id="{22894391-FE27-4C51-92F2-B344985101BD}"/>
              </a:ext>
            </a:extLst>
          </p:cNvPr>
          <p:cNvGrpSpPr/>
          <p:nvPr/>
        </p:nvGrpSpPr>
        <p:grpSpPr>
          <a:xfrm>
            <a:off x="2287570" y="4303863"/>
            <a:ext cx="5057818" cy="858412"/>
            <a:chOff x="1545431" y="3675079"/>
            <a:chExt cx="5057818" cy="858412"/>
          </a:xfrm>
        </p:grpSpPr>
        <p:grpSp>
          <p:nvGrpSpPr>
            <p:cNvPr id="42" name="Group 41">
              <a:extLst>
                <a:ext uri="{FF2B5EF4-FFF2-40B4-BE49-F238E27FC236}">
                  <a16:creationId xmlns:a16="http://schemas.microsoft.com/office/drawing/2014/main" id="{39A41AC9-1A11-4DAB-BE15-002F397F2142}"/>
                </a:ext>
              </a:extLst>
            </p:cNvPr>
            <p:cNvGrpSpPr/>
            <p:nvPr/>
          </p:nvGrpSpPr>
          <p:grpSpPr>
            <a:xfrm>
              <a:off x="1545431" y="3675079"/>
              <a:ext cx="1407000" cy="683261"/>
              <a:chOff x="7860138" y="4241483"/>
              <a:chExt cx="583598" cy="800969"/>
            </a:xfrm>
          </p:grpSpPr>
          <p:sp>
            <p:nvSpPr>
              <p:cNvPr id="44" name="Rectangle: Single Corner Snipped 43">
                <a:extLst>
                  <a:ext uri="{FF2B5EF4-FFF2-40B4-BE49-F238E27FC236}">
                    <a16:creationId xmlns:a16="http://schemas.microsoft.com/office/drawing/2014/main" id="{FC2246FB-FA23-4221-AB0E-D358005AAB50}"/>
                  </a:ext>
                </a:extLst>
              </p:cNvPr>
              <p:cNvSpPr/>
              <p:nvPr/>
            </p:nvSpPr>
            <p:spPr>
              <a:xfrm>
                <a:off x="7884406" y="4300330"/>
                <a:ext cx="559330" cy="742122"/>
              </a:xfrm>
              <a:prstGeom prst="snip1Rect">
                <a:avLst/>
              </a:prstGeom>
              <a:ln>
                <a:solidFill>
                  <a:schemeClr val="tx2"/>
                </a:solidFill>
                <a:prstDash val="solid"/>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
            <p:nvSpPr>
              <p:cNvPr id="45" name="TextBox 44">
                <a:extLst>
                  <a:ext uri="{FF2B5EF4-FFF2-40B4-BE49-F238E27FC236}">
                    <a16:creationId xmlns:a16="http://schemas.microsoft.com/office/drawing/2014/main" id="{05D030EF-3306-4A7D-947C-821288D93343}"/>
                  </a:ext>
                </a:extLst>
              </p:cNvPr>
              <p:cNvSpPr txBox="1"/>
              <p:nvPr/>
            </p:nvSpPr>
            <p:spPr>
              <a:xfrm>
                <a:off x="7860139" y="4241483"/>
                <a:ext cx="522121" cy="757677"/>
              </a:xfrm>
              <a:prstGeom prst="rect">
                <a:avLst/>
              </a:prstGeom>
              <a:noFill/>
              <a:ln>
                <a:noFill/>
                <a:prstDash val="solid"/>
              </a:ln>
            </p:spPr>
            <p:txBody>
              <a:bodyPr wrap="square" rtlCol="0">
                <a:spAutoFit/>
              </a:bodyPr>
              <a:lstStyle/>
              <a:p>
                <a:r>
                  <a:rPr lang="en-GB" dirty="0"/>
                  <a:t>---------------</a:t>
                </a:r>
              </a:p>
              <a:p>
                <a:r>
                  <a:rPr lang="en-GB" dirty="0"/>
                  <a:t>---------------</a:t>
                </a:r>
              </a:p>
            </p:txBody>
          </p:sp>
        </p:grpSp>
        <p:sp>
          <p:nvSpPr>
            <p:cNvPr id="43" name="TextBox 42">
              <a:extLst>
                <a:ext uri="{FF2B5EF4-FFF2-40B4-BE49-F238E27FC236}">
                  <a16:creationId xmlns:a16="http://schemas.microsoft.com/office/drawing/2014/main" id="{8D0FF1FD-838E-4788-81D7-193B56A5B176}"/>
                </a:ext>
              </a:extLst>
            </p:cNvPr>
            <p:cNvSpPr txBox="1"/>
            <p:nvPr/>
          </p:nvSpPr>
          <p:spPr>
            <a:xfrm>
              <a:off x="2993375" y="3702494"/>
              <a:ext cx="3609874" cy="830997"/>
            </a:xfrm>
            <a:prstGeom prst="rect">
              <a:avLst/>
            </a:prstGeom>
            <a:noFill/>
          </p:spPr>
          <p:txBody>
            <a:bodyPr wrap="square" rtlCol="0">
              <a:spAutoFit/>
            </a:bodyPr>
            <a:lstStyle/>
            <a:p>
              <a:r>
                <a:rPr lang="en-GB" sz="1600" dirty="0"/>
                <a:t>Request sent to IIB service and validate response.  This checks that a valid response is returned by the IIB service.</a:t>
              </a:r>
            </a:p>
          </p:txBody>
        </p:sp>
      </p:grpSp>
      <p:sp>
        <p:nvSpPr>
          <p:cNvPr id="46" name="TextBox 45">
            <a:extLst>
              <a:ext uri="{FF2B5EF4-FFF2-40B4-BE49-F238E27FC236}">
                <a16:creationId xmlns:a16="http://schemas.microsoft.com/office/drawing/2014/main" id="{6911A012-7C6C-483F-8A0F-A92E2685F432}"/>
              </a:ext>
            </a:extLst>
          </p:cNvPr>
          <p:cNvSpPr txBox="1"/>
          <p:nvPr/>
        </p:nvSpPr>
        <p:spPr>
          <a:xfrm>
            <a:off x="1131805" y="4352386"/>
            <a:ext cx="1177630" cy="369332"/>
          </a:xfrm>
          <a:prstGeom prst="rect">
            <a:avLst/>
          </a:prstGeom>
          <a:noFill/>
        </p:spPr>
        <p:txBody>
          <a:bodyPr wrap="none" rtlCol="0">
            <a:spAutoFit/>
          </a:bodyPr>
          <a:lstStyle/>
          <a:p>
            <a:r>
              <a:rPr lang="en-GB" dirty="0"/>
              <a:t>Test step 1</a:t>
            </a:r>
          </a:p>
        </p:txBody>
      </p:sp>
      <p:sp>
        <p:nvSpPr>
          <p:cNvPr id="47" name="TextBox 46">
            <a:extLst>
              <a:ext uri="{FF2B5EF4-FFF2-40B4-BE49-F238E27FC236}">
                <a16:creationId xmlns:a16="http://schemas.microsoft.com/office/drawing/2014/main" id="{BDB984DE-30E1-4042-8676-7FB80E0D6424}"/>
              </a:ext>
            </a:extLst>
          </p:cNvPr>
          <p:cNvSpPr txBox="1"/>
          <p:nvPr/>
        </p:nvSpPr>
        <p:spPr>
          <a:xfrm>
            <a:off x="1009938" y="5593038"/>
            <a:ext cx="1177630" cy="369332"/>
          </a:xfrm>
          <a:prstGeom prst="rect">
            <a:avLst/>
          </a:prstGeom>
          <a:noFill/>
        </p:spPr>
        <p:txBody>
          <a:bodyPr wrap="none" rtlCol="0">
            <a:spAutoFit/>
          </a:bodyPr>
          <a:lstStyle/>
          <a:p>
            <a:r>
              <a:rPr lang="en-GB" dirty="0"/>
              <a:t>Test step 2</a:t>
            </a:r>
          </a:p>
        </p:txBody>
      </p:sp>
      <p:grpSp>
        <p:nvGrpSpPr>
          <p:cNvPr id="48" name="Group 47">
            <a:extLst>
              <a:ext uri="{FF2B5EF4-FFF2-40B4-BE49-F238E27FC236}">
                <a16:creationId xmlns:a16="http://schemas.microsoft.com/office/drawing/2014/main" id="{1B5DB778-A4A6-4633-A892-31178090DB4C}"/>
              </a:ext>
            </a:extLst>
          </p:cNvPr>
          <p:cNvGrpSpPr/>
          <p:nvPr/>
        </p:nvGrpSpPr>
        <p:grpSpPr>
          <a:xfrm>
            <a:off x="2766881" y="5589982"/>
            <a:ext cx="816056" cy="683261"/>
            <a:chOff x="7860139" y="4241483"/>
            <a:chExt cx="583597" cy="800969"/>
          </a:xfrm>
        </p:grpSpPr>
        <p:sp>
          <p:nvSpPr>
            <p:cNvPr id="49" name="Rectangle: Single Corner Snipped 48">
              <a:extLst>
                <a:ext uri="{FF2B5EF4-FFF2-40B4-BE49-F238E27FC236}">
                  <a16:creationId xmlns:a16="http://schemas.microsoft.com/office/drawing/2014/main" id="{277CD228-E633-41BE-B516-120067F2DA94}"/>
                </a:ext>
              </a:extLst>
            </p:cNvPr>
            <p:cNvSpPr/>
            <p:nvPr/>
          </p:nvSpPr>
          <p:spPr>
            <a:xfrm>
              <a:off x="7884406" y="4300330"/>
              <a:ext cx="559330" cy="742122"/>
            </a:xfrm>
            <a:prstGeom prst="snip1Rect">
              <a:avLst/>
            </a:prstGeom>
            <a:ln>
              <a:solidFill>
                <a:schemeClr val="accent4">
                  <a:lumMod val="60000"/>
                  <a:lumOff val="40000"/>
                </a:schemeClr>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
          <p:nvSpPr>
            <p:cNvPr id="50" name="TextBox 49">
              <a:extLst>
                <a:ext uri="{FF2B5EF4-FFF2-40B4-BE49-F238E27FC236}">
                  <a16:creationId xmlns:a16="http://schemas.microsoft.com/office/drawing/2014/main" id="{6FCA98CC-8A62-4CB3-B2B6-1B1C48B10D2C}"/>
                </a:ext>
              </a:extLst>
            </p:cNvPr>
            <p:cNvSpPr txBox="1"/>
            <p:nvPr/>
          </p:nvSpPr>
          <p:spPr>
            <a:xfrm>
              <a:off x="7860139" y="4241483"/>
              <a:ext cx="522121" cy="757676"/>
            </a:xfrm>
            <a:prstGeom prst="rect">
              <a:avLst/>
            </a:prstGeom>
            <a:noFill/>
          </p:spPr>
          <p:txBody>
            <a:bodyPr wrap="square" rtlCol="0">
              <a:spAutoFit/>
            </a:bodyPr>
            <a:lstStyle/>
            <a:p>
              <a:r>
                <a:rPr lang="en-GB" dirty="0"/>
                <a:t>--------------</a:t>
              </a:r>
            </a:p>
          </p:txBody>
        </p:sp>
      </p:grpSp>
      <p:grpSp>
        <p:nvGrpSpPr>
          <p:cNvPr id="52" name="Group 51">
            <a:extLst>
              <a:ext uri="{FF2B5EF4-FFF2-40B4-BE49-F238E27FC236}">
                <a16:creationId xmlns:a16="http://schemas.microsoft.com/office/drawing/2014/main" id="{25E9589C-016C-426B-BEE0-E4E6E5CA8B6A}"/>
              </a:ext>
            </a:extLst>
          </p:cNvPr>
          <p:cNvGrpSpPr/>
          <p:nvPr/>
        </p:nvGrpSpPr>
        <p:grpSpPr>
          <a:xfrm>
            <a:off x="2076145" y="5964538"/>
            <a:ext cx="657256" cy="320112"/>
            <a:chOff x="10747513" y="2001078"/>
            <a:chExt cx="1209260" cy="470233"/>
          </a:xfrm>
        </p:grpSpPr>
        <p:cxnSp>
          <p:nvCxnSpPr>
            <p:cNvPr id="55" name="Connector: Elbow 54">
              <a:extLst>
                <a:ext uri="{FF2B5EF4-FFF2-40B4-BE49-F238E27FC236}">
                  <a16:creationId xmlns:a16="http://schemas.microsoft.com/office/drawing/2014/main" id="{6A111449-EEDA-4B96-A4C0-789305F58F7E}"/>
                </a:ext>
              </a:extLst>
            </p:cNvPr>
            <p:cNvCxnSpPr>
              <a:cxnSpLocks/>
            </p:cNvCxnSpPr>
            <p:nvPr/>
          </p:nvCxnSpPr>
          <p:spPr>
            <a:xfrm>
              <a:off x="10747513" y="2001078"/>
              <a:ext cx="705678" cy="470233"/>
            </a:xfrm>
            <a:prstGeom prst="bentConnector3">
              <a:avLst>
                <a:gd name="adj1" fmla="val 50000"/>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56" name="Connector: Elbow 55">
              <a:extLst>
                <a:ext uri="{FF2B5EF4-FFF2-40B4-BE49-F238E27FC236}">
                  <a16:creationId xmlns:a16="http://schemas.microsoft.com/office/drawing/2014/main" id="{756BD033-3BB8-4422-B662-38E9E18AA6A5}"/>
                </a:ext>
              </a:extLst>
            </p:cNvPr>
            <p:cNvCxnSpPr>
              <a:cxnSpLocks/>
            </p:cNvCxnSpPr>
            <p:nvPr/>
          </p:nvCxnSpPr>
          <p:spPr>
            <a:xfrm rot="10800000" flipV="1">
              <a:off x="11446564" y="2007484"/>
              <a:ext cx="510209" cy="463827"/>
            </a:xfrm>
            <a:prstGeom prst="bentConnector3">
              <a:avLst/>
            </a:prstGeom>
            <a:ln>
              <a:solidFill>
                <a:schemeClr val="accent6"/>
              </a:solidFill>
            </a:ln>
          </p:spPr>
          <p:style>
            <a:lnRef idx="2">
              <a:schemeClr val="accent1"/>
            </a:lnRef>
            <a:fillRef idx="0">
              <a:schemeClr val="accent1"/>
            </a:fillRef>
            <a:effectRef idx="1">
              <a:schemeClr val="accent1"/>
            </a:effectRef>
            <a:fontRef idx="minor">
              <a:schemeClr val="tx1"/>
            </a:fontRef>
          </p:style>
        </p:cxnSp>
      </p:grpSp>
      <p:sp>
        <p:nvSpPr>
          <p:cNvPr id="57" name="Arc 56">
            <a:extLst>
              <a:ext uri="{FF2B5EF4-FFF2-40B4-BE49-F238E27FC236}">
                <a16:creationId xmlns:a16="http://schemas.microsoft.com/office/drawing/2014/main" id="{CB0B4CF0-5DA7-4D93-AE80-F9589F4ED4B9}"/>
              </a:ext>
            </a:extLst>
          </p:cNvPr>
          <p:cNvSpPr/>
          <p:nvPr/>
        </p:nvSpPr>
        <p:spPr>
          <a:xfrm flipH="1" flipV="1">
            <a:off x="2225397" y="5791244"/>
            <a:ext cx="1116902" cy="706969"/>
          </a:xfrm>
          <a:prstGeom prst="arc">
            <a:avLst>
              <a:gd name="adj1" fmla="val 1628798"/>
              <a:gd name="adj2" fmla="val 7438997"/>
            </a:avLst>
          </a:prstGeom>
          <a:ln>
            <a:headEnd type="none" w="med" len="med"/>
            <a:tailEnd type="arrow" w="med" len="med"/>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GB"/>
          </a:p>
        </p:txBody>
      </p:sp>
      <p:sp>
        <p:nvSpPr>
          <p:cNvPr id="65" name="TextBox 64">
            <a:extLst>
              <a:ext uri="{FF2B5EF4-FFF2-40B4-BE49-F238E27FC236}">
                <a16:creationId xmlns:a16="http://schemas.microsoft.com/office/drawing/2014/main" id="{932612F0-65C4-44FA-8568-32327E2EEE90}"/>
              </a:ext>
            </a:extLst>
          </p:cNvPr>
          <p:cNvSpPr txBox="1"/>
          <p:nvPr/>
        </p:nvSpPr>
        <p:spPr>
          <a:xfrm>
            <a:off x="660989" y="3986847"/>
            <a:ext cx="1355564" cy="400110"/>
          </a:xfrm>
          <a:prstGeom prst="rect">
            <a:avLst/>
          </a:prstGeom>
          <a:noFill/>
        </p:spPr>
        <p:txBody>
          <a:bodyPr wrap="none" rtlCol="0">
            <a:spAutoFit/>
          </a:bodyPr>
          <a:lstStyle/>
          <a:p>
            <a:r>
              <a:rPr lang="en-GB" sz="2000" b="1" dirty="0"/>
              <a:t>Test case N</a:t>
            </a:r>
          </a:p>
        </p:txBody>
      </p:sp>
      <p:sp>
        <p:nvSpPr>
          <p:cNvPr id="66" name="TextBox 65">
            <a:extLst>
              <a:ext uri="{FF2B5EF4-FFF2-40B4-BE49-F238E27FC236}">
                <a16:creationId xmlns:a16="http://schemas.microsoft.com/office/drawing/2014/main" id="{7216958A-737A-429E-8B64-1AFEE807730F}"/>
              </a:ext>
            </a:extLst>
          </p:cNvPr>
          <p:cNvSpPr txBox="1"/>
          <p:nvPr/>
        </p:nvSpPr>
        <p:spPr>
          <a:xfrm>
            <a:off x="3726186" y="5524152"/>
            <a:ext cx="3718314" cy="830997"/>
          </a:xfrm>
          <a:prstGeom prst="rect">
            <a:avLst/>
          </a:prstGeom>
          <a:noFill/>
        </p:spPr>
        <p:txBody>
          <a:bodyPr wrap="square" rtlCol="0">
            <a:spAutoFit/>
          </a:bodyPr>
          <a:lstStyle/>
          <a:p>
            <a:r>
              <a:rPr lang="en-GB" sz="1600" dirty="0"/>
              <a:t>Take message out of Q and validate against expected content.  This checks that right message was sent to the Stub.</a:t>
            </a:r>
          </a:p>
        </p:txBody>
      </p:sp>
    </p:spTree>
    <p:extLst>
      <p:ext uri="{BB962C8B-B14F-4D97-AF65-F5344CB8AC3E}">
        <p14:creationId xmlns:p14="http://schemas.microsoft.com/office/powerpoint/2010/main" val="16751053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Rectangle 82">
            <a:extLst>
              <a:ext uri="{FF2B5EF4-FFF2-40B4-BE49-F238E27FC236}">
                <a16:creationId xmlns:a16="http://schemas.microsoft.com/office/drawing/2014/main" id="{0483FF83-219E-448A-B7FC-DC0014340C49}"/>
              </a:ext>
            </a:extLst>
          </p:cNvPr>
          <p:cNvSpPr/>
          <p:nvPr/>
        </p:nvSpPr>
        <p:spPr>
          <a:xfrm>
            <a:off x="8350481" y="1810262"/>
            <a:ext cx="3794881" cy="4789321"/>
          </a:xfrm>
          <a:prstGeom prst="rect">
            <a:avLst/>
          </a:prstGeom>
          <a:ln>
            <a:solidFill>
              <a:schemeClr val="accent6"/>
            </a:solidFill>
            <a:prstDash val="sysDot"/>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
        <p:nvSpPr>
          <p:cNvPr id="22" name="Rectangle 21">
            <a:extLst>
              <a:ext uri="{FF2B5EF4-FFF2-40B4-BE49-F238E27FC236}">
                <a16:creationId xmlns:a16="http://schemas.microsoft.com/office/drawing/2014/main" id="{9C0C0AEC-5E8F-48F2-A79C-CF574AB1005D}"/>
              </a:ext>
            </a:extLst>
          </p:cNvPr>
          <p:cNvSpPr/>
          <p:nvPr/>
        </p:nvSpPr>
        <p:spPr>
          <a:xfrm>
            <a:off x="684468" y="1247718"/>
            <a:ext cx="3601782" cy="5351866"/>
          </a:xfrm>
          <a:prstGeom prst="rect">
            <a:avLst/>
          </a:prstGeom>
          <a:ln>
            <a:prstDash val="sysDot"/>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
        <p:nvSpPr>
          <p:cNvPr id="2" name="Rectangle 1">
            <a:extLst>
              <a:ext uri="{FF2B5EF4-FFF2-40B4-BE49-F238E27FC236}">
                <a16:creationId xmlns:a16="http://schemas.microsoft.com/office/drawing/2014/main" id="{FB716B47-6FE0-43CD-AAF8-F6619863C73A}"/>
              </a:ext>
            </a:extLst>
          </p:cNvPr>
          <p:cNvSpPr/>
          <p:nvPr/>
        </p:nvSpPr>
        <p:spPr>
          <a:xfrm>
            <a:off x="4598159" y="2540846"/>
            <a:ext cx="2469320" cy="1643269"/>
          </a:xfrm>
          <a:prstGeom prst="rect">
            <a:avLst/>
          </a:prstGeom>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dirty="0">
                <a:ln w="0"/>
                <a:solidFill>
                  <a:schemeClr val="tx1"/>
                </a:solidFill>
                <a:effectLst>
                  <a:outerShdw blurRad="38100" dist="19050" dir="2700000" algn="tl" rotWithShape="0">
                    <a:schemeClr val="dk1">
                      <a:alpha val="40000"/>
                    </a:schemeClr>
                  </a:outerShdw>
                </a:effectLst>
              </a:rPr>
              <a:t>IIB</a:t>
            </a:r>
          </a:p>
        </p:txBody>
      </p:sp>
      <p:sp>
        <p:nvSpPr>
          <p:cNvPr id="10" name="Rectangle: Folded Corner 9">
            <a:extLst>
              <a:ext uri="{FF2B5EF4-FFF2-40B4-BE49-F238E27FC236}">
                <a16:creationId xmlns:a16="http://schemas.microsoft.com/office/drawing/2014/main" id="{ED0E7A30-2BE3-4407-A94E-622DB375107F}"/>
              </a:ext>
            </a:extLst>
          </p:cNvPr>
          <p:cNvSpPr/>
          <p:nvPr/>
        </p:nvSpPr>
        <p:spPr>
          <a:xfrm>
            <a:off x="9914163" y="5096495"/>
            <a:ext cx="1020418" cy="583096"/>
          </a:xfrm>
          <a:prstGeom prst="foldedCorner">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53" name="Rectangle: Folded Corner 52">
            <a:extLst>
              <a:ext uri="{FF2B5EF4-FFF2-40B4-BE49-F238E27FC236}">
                <a16:creationId xmlns:a16="http://schemas.microsoft.com/office/drawing/2014/main" id="{A9A03D29-962F-4544-9CC7-F53CE96F0C1B}"/>
              </a:ext>
            </a:extLst>
          </p:cNvPr>
          <p:cNvSpPr/>
          <p:nvPr/>
        </p:nvSpPr>
        <p:spPr>
          <a:xfrm>
            <a:off x="10066563" y="5248895"/>
            <a:ext cx="1020418" cy="583096"/>
          </a:xfrm>
          <a:prstGeom prst="foldedCorner">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54" name="Rectangle: Folded Corner 53">
            <a:extLst>
              <a:ext uri="{FF2B5EF4-FFF2-40B4-BE49-F238E27FC236}">
                <a16:creationId xmlns:a16="http://schemas.microsoft.com/office/drawing/2014/main" id="{2AE05B5F-3568-4243-83EB-800E8147CB0A}"/>
              </a:ext>
            </a:extLst>
          </p:cNvPr>
          <p:cNvSpPr/>
          <p:nvPr/>
        </p:nvSpPr>
        <p:spPr>
          <a:xfrm>
            <a:off x="10218963" y="5401295"/>
            <a:ext cx="1020418" cy="583096"/>
          </a:xfrm>
          <a:prstGeom prst="foldedCorner">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8" name="Isosceles Triangle 27">
            <a:extLst>
              <a:ext uri="{FF2B5EF4-FFF2-40B4-BE49-F238E27FC236}">
                <a16:creationId xmlns:a16="http://schemas.microsoft.com/office/drawing/2014/main" id="{857733DE-3BF9-4D94-9111-56E1EF1F9145}"/>
              </a:ext>
            </a:extLst>
          </p:cNvPr>
          <p:cNvSpPr/>
          <p:nvPr/>
        </p:nvSpPr>
        <p:spPr>
          <a:xfrm>
            <a:off x="8951798" y="2385462"/>
            <a:ext cx="3091261" cy="2539247"/>
          </a:xfrm>
          <a:prstGeom prst="triangle">
            <a:avLst/>
          </a:prstGeom>
          <a:solidFill>
            <a:schemeClr val="bg1"/>
          </a:solidFill>
          <a:ln>
            <a:solidFill>
              <a:schemeClr val="accent6"/>
            </a:solidFill>
            <a:prstDash val="sysDot"/>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err="1">
                <a:solidFill>
                  <a:schemeClr val="accent6"/>
                </a:solidFill>
              </a:rPr>
              <a:t>SoR</a:t>
            </a:r>
            <a:r>
              <a:rPr lang="en-GB" dirty="0">
                <a:solidFill>
                  <a:schemeClr val="accent6"/>
                </a:solidFill>
              </a:rPr>
              <a:t> </a:t>
            </a:r>
            <a:r>
              <a:rPr lang="en-GB" dirty="0" err="1">
                <a:solidFill>
                  <a:schemeClr val="accent6"/>
                </a:solidFill>
              </a:rPr>
              <a:t>ReadyAPI</a:t>
            </a:r>
            <a:r>
              <a:rPr lang="en-GB" dirty="0">
                <a:solidFill>
                  <a:schemeClr val="accent6"/>
                </a:solidFill>
              </a:rPr>
              <a:t> Stub (</a:t>
            </a:r>
            <a:r>
              <a:rPr lang="en-GB" dirty="0" err="1">
                <a:solidFill>
                  <a:schemeClr val="accent6"/>
                </a:solidFill>
              </a:rPr>
              <a:t>Virt</a:t>
            </a:r>
            <a:r>
              <a:rPr lang="en-GB" dirty="0">
                <a:solidFill>
                  <a:schemeClr val="accent6"/>
                </a:solidFill>
              </a:rPr>
              <a:t>)</a:t>
            </a:r>
          </a:p>
          <a:p>
            <a:pPr algn="ctr"/>
            <a:endParaRPr lang="en-GB" dirty="0"/>
          </a:p>
        </p:txBody>
      </p:sp>
      <p:cxnSp>
        <p:nvCxnSpPr>
          <p:cNvPr id="30" name="Straight Arrow Connector 29">
            <a:extLst>
              <a:ext uri="{FF2B5EF4-FFF2-40B4-BE49-F238E27FC236}">
                <a16:creationId xmlns:a16="http://schemas.microsoft.com/office/drawing/2014/main" id="{7DB629B5-B117-4634-AB51-FE57243A8F62}"/>
              </a:ext>
            </a:extLst>
          </p:cNvPr>
          <p:cNvCxnSpPr>
            <a:cxnSpLocks/>
          </p:cNvCxnSpPr>
          <p:nvPr/>
        </p:nvCxnSpPr>
        <p:spPr>
          <a:xfrm>
            <a:off x="7067479" y="3105048"/>
            <a:ext cx="2527207" cy="540730"/>
          </a:xfrm>
          <a:prstGeom prst="straightConnector1">
            <a:avLst/>
          </a:prstGeom>
          <a:ln>
            <a:headEnd w="lg" len="lg"/>
            <a:tailEnd type="triangle" w="lg" len="lg"/>
          </a:ln>
        </p:spPr>
        <p:style>
          <a:lnRef idx="2">
            <a:schemeClr val="accent1"/>
          </a:lnRef>
          <a:fillRef idx="0">
            <a:schemeClr val="accent1"/>
          </a:fillRef>
          <a:effectRef idx="1">
            <a:schemeClr val="accent1"/>
          </a:effectRef>
          <a:fontRef idx="minor">
            <a:schemeClr val="tx1"/>
          </a:fontRef>
        </p:style>
      </p:cxnSp>
      <p:grpSp>
        <p:nvGrpSpPr>
          <p:cNvPr id="18" name="Group 17">
            <a:extLst>
              <a:ext uri="{FF2B5EF4-FFF2-40B4-BE49-F238E27FC236}">
                <a16:creationId xmlns:a16="http://schemas.microsoft.com/office/drawing/2014/main" id="{2E2CEBEF-2AC1-4B74-861C-94140683EF67}"/>
              </a:ext>
            </a:extLst>
          </p:cNvPr>
          <p:cNvGrpSpPr/>
          <p:nvPr/>
        </p:nvGrpSpPr>
        <p:grpSpPr>
          <a:xfrm>
            <a:off x="1693613" y="1492845"/>
            <a:ext cx="1142429" cy="1971217"/>
            <a:chOff x="794243" y="1271523"/>
            <a:chExt cx="1142429" cy="1971217"/>
          </a:xfrm>
        </p:grpSpPr>
        <p:grpSp>
          <p:nvGrpSpPr>
            <p:cNvPr id="8" name="Group 7">
              <a:extLst>
                <a:ext uri="{FF2B5EF4-FFF2-40B4-BE49-F238E27FC236}">
                  <a16:creationId xmlns:a16="http://schemas.microsoft.com/office/drawing/2014/main" id="{A71D048A-9693-481E-BB51-4CF92FB9E379}"/>
                </a:ext>
              </a:extLst>
            </p:cNvPr>
            <p:cNvGrpSpPr/>
            <p:nvPr/>
          </p:nvGrpSpPr>
          <p:grpSpPr>
            <a:xfrm>
              <a:off x="794243" y="1271523"/>
              <a:ext cx="1142429" cy="956469"/>
              <a:chOff x="794243" y="1271523"/>
              <a:chExt cx="1142429" cy="956469"/>
            </a:xfrm>
          </p:grpSpPr>
          <p:sp>
            <p:nvSpPr>
              <p:cNvPr id="4" name="Smiley Face 3">
                <a:extLst>
                  <a:ext uri="{FF2B5EF4-FFF2-40B4-BE49-F238E27FC236}">
                    <a16:creationId xmlns:a16="http://schemas.microsoft.com/office/drawing/2014/main" id="{DB955288-7834-49B9-BB2C-53811F4DEA7C}"/>
                  </a:ext>
                </a:extLst>
              </p:cNvPr>
              <p:cNvSpPr/>
              <p:nvPr/>
            </p:nvSpPr>
            <p:spPr>
              <a:xfrm>
                <a:off x="874181" y="1684653"/>
                <a:ext cx="662609" cy="543339"/>
              </a:xfrm>
              <a:prstGeom prst="smileyFac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1" name="TextBox 20">
                <a:extLst>
                  <a:ext uri="{FF2B5EF4-FFF2-40B4-BE49-F238E27FC236}">
                    <a16:creationId xmlns:a16="http://schemas.microsoft.com/office/drawing/2014/main" id="{6382CEFC-56FE-4105-BA5F-65FFD3EA2C8B}"/>
                  </a:ext>
                </a:extLst>
              </p:cNvPr>
              <p:cNvSpPr txBox="1"/>
              <p:nvPr/>
            </p:nvSpPr>
            <p:spPr>
              <a:xfrm>
                <a:off x="794243" y="1271523"/>
                <a:ext cx="1142429" cy="646331"/>
              </a:xfrm>
              <a:prstGeom prst="rect">
                <a:avLst/>
              </a:prstGeom>
              <a:noFill/>
            </p:spPr>
            <p:txBody>
              <a:bodyPr wrap="none" rtlCol="0">
                <a:spAutoFit/>
              </a:bodyPr>
              <a:lstStyle/>
              <a:p>
                <a:r>
                  <a:rPr lang="en-GB" dirty="0" err="1"/>
                  <a:t>Ready!API</a:t>
                </a:r>
                <a:endParaRPr lang="en-GB" dirty="0"/>
              </a:p>
              <a:p>
                <a:endParaRPr lang="en-GB" dirty="0"/>
              </a:p>
            </p:txBody>
          </p:sp>
        </p:grpSp>
        <p:cxnSp>
          <p:nvCxnSpPr>
            <p:cNvPr id="11" name="Straight Connector 10">
              <a:extLst>
                <a:ext uri="{FF2B5EF4-FFF2-40B4-BE49-F238E27FC236}">
                  <a16:creationId xmlns:a16="http://schemas.microsoft.com/office/drawing/2014/main" id="{D4129594-0C6A-40D9-8A3C-D141D95C876B}"/>
                </a:ext>
              </a:extLst>
            </p:cNvPr>
            <p:cNvCxnSpPr>
              <a:stCxn id="4" idx="4"/>
            </p:cNvCxnSpPr>
            <p:nvPr/>
          </p:nvCxnSpPr>
          <p:spPr>
            <a:xfrm flipH="1">
              <a:off x="1205485" y="2227992"/>
              <a:ext cx="1" cy="668040"/>
            </a:xfrm>
            <a:prstGeom prst="line">
              <a:avLst/>
            </a:prstGeom>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6C6F0F9B-01D8-43E6-8133-A5C992E7EBD1}"/>
                </a:ext>
              </a:extLst>
            </p:cNvPr>
            <p:cNvCxnSpPr/>
            <p:nvPr/>
          </p:nvCxnSpPr>
          <p:spPr>
            <a:xfrm>
              <a:off x="874181" y="2403033"/>
              <a:ext cx="662609"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980855CE-AC12-4183-8967-0669C0DF3752}"/>
                </a:ext>
              </a:extLst>
            </p:cNvPr>
            <p:cNvCxnSpPr/>
            <p:nvPr/>
          </p:nvCxnSpPr>
          <p:spPr>
            <a:xfrm flipH="1">
              <a:off x="980661" y="2888973"/>
              <a:ext cx="224824" cy="324678"/>
            </a:xfrm>
            <a:prstGeom prst="line">
              <a:avLst/>
            </a:prstGeom>
          </p:spPr>
          <p:style>
            <a:lnRef idx="2">
              <a:schemeClr val="accent1"/>
            </a:lnRef>
            <a:fillRef idx="0">
              <a:schemeClr val="accent1"/>
            </a:fillRef>
            <a:effectRef idx="1">
              <a:schemeClr val="accent1"/>
            </a:effectRef>
            <a:fontRef idx="minor">
              <a:schemeClr val="tx1"/>
            </a:fontRef>
          </p:style>
        </p:cxnSp>
        <p:cxnSp>
          <p:nvCxnSpPr>
            <p:cNvPr id="60" name="Straight Connector 59">
              <a:extLst>
                <a:ext uri="{FF2B5EF4-FFF2-40B4-BE49-F238E27FC236}">
                  <a16:creationId xmlns:a16="http://schemas.microsoft.com/office/drawing/2014/main" id="{69B03A82-8751-4BF5-A143-768E121C70BD}"/>
                </a:ext>
              </a:extLst>
            </p:cNvPr>
            <p:cNvCxnSpPr>
              <a:cxnSpLocks/>
            </p:cNvCxnSpPr>
            <p:nvPr/>
          </p:nvCxnSpPr>
          <p:spPr>
            <a:xfrm>
              <a:off x="1210192" y="2902142"/>
              <a:ext cx="196921" cy="340598"/>
            </a:xfrm>
            <a:prstGeom prst="line">
              <a:avLst/>
            </a:prstGeom>
          </p:spPr>
          <p:style>
            <a:lnRef idx="2">
              <a:schemeClr val="accent1"/>
            </a:lnRef>
            <a:fillRef idx="0">
              <a:schemeClr val="accent1"/>
            </a:fillRef>
            <a:effectRef idx="1">
              <a:schemeClr val="accent1"/>
            </a:effectRef>
            <a:fontRef idx="minor">
              <a:schemeClr val="tx1"/>
            </a:fontRef>
          </p:style>
        </p:cxnSp>
      </p:grpSp>
      <p:cxnSp>
        <p:nvCxnSpPr>
          <p:cNvPr id="93" name="Straight Arrow Connector 92">
            <a:extLst>
              <a:ext uri="{FF2B5EF4-FFF2-40B4-BE49-F238E27FC236}">
                <a16:creationId xmlns:a16="http://schemas.microsoft.com/office/drawing/2014/main" id="{46D1D0D2-B96C-41B4-B611-2DF832C00330}"/>
              </a:ext>
            </a:extLst>
          </p:cNvPr>
          <p:cNvCxnSpPr>
            <a:cxnSpLocks/>
          </p:cNvCxnSpPr>
          <p:nvPr/>
        </p:nvCxnSpPr>
        <p:spPr>
          <a:xfrm>
            <a:off x="2524380" y="3105047"/>
            <a:ext cx="2086764" cy="0"/>
          </a:xfrm>
          <a:prstGeom prst="straightConnector1">
            <a:avLst/>
          </a:prstGeom>
          <a:ln>
            <a:tailEnd type="triangle" w="lg" len="lg"/>
          </a:ln>
        </p:spPr>
        <p:style>
          <a:lnRef idx="2">
            <a:schemeClr val="accent1"/>
          </a:lnRef>
          <a:fillRef idx="0">
            <a:schemeClr val="accent1"/>
          </a:fillRef>
          <a:effectRef idx="1">
            <a:schemeClr val="accent1"/>
          </a:effectRef>
          <a:fontRef idx="minor">
            <a:schemeClr val="tx1"/>
          </a:fontRef>
        </p:style>
      </p:cxnSp>
      <p:sp>
        <p:nvSpPr>
          <p:cNvPr id="153" name="TextBox 152">
            <a:extLst>
              <a:ext uri="{FF2B5EF4-FFF2-40B4-BE49-F238E27FC236}">
                <a16:creationId xmlns:a16="http://schemas.microsoft.com/office/drawing/2014/main" id="{73EE4502-C4B1-4949-92AE-B32B7D557EB0}"/>
              </a:ext>
            </a:extLst>
          </p:cNvPr>
          <p:cNvSpPr txBox="1"/>
          <p:nvPr/>
        </p:nvSpPr>
        <p:spPr>
          <a:xfrm>
            <a:off x="9594686" y="6023162"/>
            <a:ext cx="2070406" cy="461665"/>
          </a:xfrm>
          <a:prstGeom prst="rect">
            <a:avLst/>
          </a:prstGeom>
          <a:noFill/>
        </p:spPr>
        <p:txBody>
          <a:bodyPr wrap="square" rtlCol="0">
            <a:spAutoFit/>
          </a:bodyPr>
          <a:lstStyle/>
          <a:p>
            <a:r>
              <a:rPr lang="en-GB" sz="1200" i="1" dirty="0">
                <a:solidFill>
                  <a:schemeClr val="accent6"/>
                </a:solidFill>
              </a:rPr>
              <a:t>Stub chooses which of it’s prebuilt responses to return</a:t>
            </a:r>
          </a:p>
        </p:txBody>
      </p:sp>
      <p:sp>
        <p:nvSpPr>
          <p:cNvPr id="163" name="TextBox 162">
            <a:extLst>
              <a:ext uri="{FF2B5EF4-FFF2-40B4-BE49-F238E27FC236}">
                <a16:creationId xmlns:a16="http://schemas.microsoft.com/office/drawing/2014/main" id="{BC7C2891-1E72-4C55-89AC-3E122796EBEF}"/>
              </a:ext>
            </a:extLst>
          </p:cNvPr>
          <p:cNvSpPr txBox="1"/>
          <p:nvPr/>
        </p:nvSpPr>
        <p:spPr>
          <a:xfrm>
            <a:off x="5457825" y="-27676"/>
            <a:ext cx="7418833" cy="707886"/>
          </a:xfrm>
          <a:prstGeom prst="rect">
            <a:avLst/>
          </a:prstGeom>
          <a:noFill/>
        </p:spPr>
        <p:txBody>
          <a:bodyPr wrap="square" rtlCol="0">
            <a:spAutoFit/>
          </a:bodyPr>
          <a:lstStyle/>
          <a:p>
            <a:r>
              <a:rPr lang="en-GB" sz="4000" b="1" spc="-1" dirty="0">
                <a:solidFill>
                  <a:schemeClr val="bg2"/>
                </a:solidFill>
                <a:uFill>
                  <a:solidFill>
                    <a:srgbClr val="FFFFFF"/>
                  </a:solidFill>
                </a:uFill>
                <a:latin typeface="IBM Plex Sans SemiBold"/>
                <a:cs typeface="NBS Medium"/>
              </a:rPr>
              <a:t>IIB UT Approach</a:t>
            </a:r>
          </a:p>
        </p:txBody>
      </p:sp>
      <p:sp>
        <p:nvSpPr>
          <p:cNvPr id="89" name="TextBox 88">
            <a:extLst>
              <a:ext uri="{FF2B5EF4-FFF2-40B4-BE49-F238E27FC236}">
                <a16:creationId xmlns:a16="http://schemas.microsoft.com/office/drawing/2014/main" id="{6C5E5ED7-D681-4458-BF09-78C53C2423C5}"/>
              </a:ext>
            </a:extLst>
          </p:cNvPr>
          <p:cNvSpPr txBox="1"/>
          <p:nvPr/>
        </p:nvSpPr>
        <p:spPr>
          <a:xfrm>
            <a:off x="539122" y="724497"/>
            <a:ext cx="1962885" cy="523220"/>
          </a:xfrm>
          <a:prstGeom prst="rect">
            <a:avLst/>
          </a:prstGeom>
          <a:noFill/>
        </p:spPr>
        <p:txBody>
          <a:bodyPr wrap="square" rtlCol="0">
            <a:spAutoFit/>
          </a:bodyPr>
          <a:lstStyle/>
          <a:p>
            <a:r>
              <a:rPr lang="en-GB" sz="2800" b="1" spc="-1" dirty="0">
                <a:solidFill>
                  <a:schemeClr val="bg2"/>
                </a:solidFill>
                <a:uFill>
                  <a:solidFill>
                    <a:srgbClr val="FFFFFF"/>
                  </a:solidFill>
                </a:uFill>
                <a:latin typeface="IBM Plex Sans SemiBold"/>
                <a:ea typeface="+mj-ea"/>
                <a:cs typeface="NBS Medium"/>
              </a:rPr>
              <a:t>Test Client</a:t>
            </a:r>
          </a:p>
        </p:txBody>
      </p:sp>
      <p:sp>
        <p:nvSpPr>
          <p:cNvPr id="95" name="TextBox 94">
            <a:extLst>
              <a:ext uri="{FF2B5EF4-FFF2-40B4-BE49-F238E27FC236}">
                <a16:creationId xmlns:a16="http://schemas.microsoft.com/office/drawing/2014/main" id="{E9904399-0845-4A6E-9F9A-A90234A38C7A}"/>
              </a:ext>
            </a:extLst>
          </p:cNvPr>
          <p:cNvSpPr txBox="1"/>
          <p:nvPr/>
        </p:nvSpPr>
        <p:spPr>
          <a:xfrm>
            <a:off x="8285261" y="1293285"/>
            <a:ext cx="1962885" cy="523220"/>
          </a:xfrm>
          <a:prstGeom prst="rect">
            <a:avLst/>
          </a:prstGeom>
          <a:noFill/>
        </p:spPr>
        <p:txBody>
          <a:bodyPr wrap="square" rtlCol="0">
            <a:spAutoFit/>
          </a:bodyPr>
          <a:lstStyle/>
          <a:p>
            <a:r>
              <a:rPr lang="en-GB" sz="2800" b="1" spc="-1" dirty="0">
                <a:solidFill>
                  <a:schemeClr val="bg2"/>
                </a:solidFill>
                <a:uFill>
                  <a:solidFill>
                    <a:srgbClr val="FFFFFF"/>
                  </a:solidFill>
                </a:uFill>
                <a:latin typeface="IBM Plex Sans SemiBold"/>
                <a:ea typeface="+mj-ea"/>
                <a:cs typeface="NBS Medium"/>
              </a:rPr>
              <a:t>Stub (</a:t>
            </a:r>
            <a:r>
              <a:rPr lang="en-GB" sz="2800" b="1" spc="-1" dirty="0" err="1">
                <a:solidFill>
                  <a:schemeClr val="bg2"/>
                </a:solidFill>
                <a:uFill>
                  <a:solidFill>
                    <a:srgbClr val="FFFFFF"/>
                  </a:solidFill>
                </a:uFill>
                <a:latin typeface="IBM Plex Sans SemiBold"/>
                <a:ea typeface="+mj-ea"/>
                <a:cs typeface="NBS Medium"/>
              </a:rPr>
              <a:t>Virt</a:t>
            </a:r>
            <a:r>
              <a:rPr lang="en-GB" sz="2800" b="1" spc="-1" dirty="0">
                <a:solidFill>
                  <a:schemeClr val="bg2"/>
                </a:solidFill>
                <a:uFill>
                  <a:solidFill>
                    <a:srgbClr val="FFFFFF"/>
                  </a:solidFill>
                </a:uFill>
                <a:latin typeface="IBM Plex Sans SemiBold"/>
                <a:ea typeface="+mj-ea"/>
                <a:cs typeface="NBS Medium"/>
              </a:rPr>
              <a:t>)</a:t>
            </a:r>
          </a:p>
        </p:txBody>
      </p:sp>
      <p:cxnSp>
        <p:nvCxnSpPr>
          <p:cNvPr id="97" name="Straight Arrow Connector 96">
            <a:extLst>
              <a:ext uri="{FF2B5EF4-FFF2-40B4-BE49-F238E27FC236}">
                <a16:creationId xmlns:a16="http://schemas.microsoft.com/office/drawing/2014/main" id="{9382ACCC-D9B9-4723-8A49-170069F799A4}"/>
              </a:ext>
            </a:extLst>
          </p:cNvPr>
          <p:cNvCxnSpPr>
            <a:cxnSpLocks/>
          </p:cNvCxnSpPr>
          <p:nvPr/>
        </p:nvCxnSpPr>
        <p:spPr>
          <a:xfrm flipH="1" flipV="1">
            <a:off x="7067483" y="3645778"/>
            <a:ext cx="2274723" cy="461131"/>
          </a:xfrm>
          <a:prstGeom prst="straightConnector1">
            <a:avLst/>
          </a:prstGeom>
          <a:ln>
            <a:solidFill>
              <a:srgbClr val="0070C0"/>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110" name="Straight Arrow Connector 109">
            <a:extLst>
              <a:ext uri="{FF2B5EF4-FFF2-40B4-BE49-F238E27FC236}">
                <a16:creationId xmlns:a16="http://schemas.microsoft.com/office/drawing/2014/main" id="{CFB76046-87DD-4843-8A12-ECBAA91D948D}"/>
              </a:ext>
            </a:extLst>
          </p:cNvPr>
          <p:cNvCxnSpPr>
            <a:cxnSpLocks/>
          </p:cNvCxnSpPr>
          <p:nvPr/>
        </p:nvCxnSpPr>
        <p:spPr>
          <a:xfrm flipH="1">
            <a:off x="2524380" y="3705085"/>
            <a:ext cx="2086764" cy="0"/>
          </a:xfrm>
          <a:prstGeom prst="straightConnector1">
            <a:avLst/>
          </a:prstGeom>
          <a:ln>
            <a:solidFill>
              <a:srgbClr val="0070C0"/>
            </a:solidFill>
            <a:tailEnd type="triangle" w="lg" len="lg"/>
          </a:ln>
        </p:spPr>
        <p:style>
          <a:lnRef idx="2">
            <a:schemeClr val="accent1"/>
          </a:lnRef>
          <a:fillRef idx="0">
            <a:schemeClr val="accent1"/>
          </a:fillRef>
          <a:effectRef idx="1">
            <a:schemeClr val="accent1"/>
          </a:effectRef>
          <a:fontRef idx="minor">
            <a:schemeClr val="tx1"/>
          </a:fontRef>
        </p:style>
      </p:cxnSp>
      <p:sp>
        <p:nvSpPr>
          <p:cNvPr id="111" name="TextBox 110">
            <a:extLst>
              <a:ext uri="{FF2B5EF4-FFF2-40B4-BE49-F238E27FC236}">
                <a16:creationId xmlns:a16="http://schemas.microsoft.com/office/drawing/2014/main" id="{ECFAFCBF-4EDA-4F7C-9794-688A1AF3A1F3}"/>
              </a:ext>
            </a:extLst>
          </p:cNvPr>
          <p:cNvSpPr txBox="1"/>
          <p:nvPr/>
        </p:nvSpPr>
        <p:spPr>
          <a:xfrm>
            <a:off x="3089235" y="2719076"/>
            <a:ext cx="877741" cy="369332"/>
          </a:xfrm>
          <a:prstGeom prst="rect">
            <a:avLst/>
          </a:prstGeom>
          <a:noFill/>
        </p:spPr>
        <p:txBody>
          <a:bodyPr wrap="none" rtlCol="0">
            <a:spAutoFit/>
          </a:bodyPr>
          <a:lstStyle/>
          <a:p>
            <a:r>
              <a:rPr lang="en-GB" dirty="0"/>
              <a:t>Control</a:t>
            </a:r>
          </a:p>
        </p:txBody>
      </p:sp>
      <p:sp>
        <p:nvSpPr>
          <p:cNvPr id="112" name="TextBox 111">
            <a:extLst>
              <a:ext uri="{FF2B5EF4-FFF2-40B4-BE49-F238E27FC236}">
                <a16:creationId xmlns:a16="http://schemas.microsoft.com/office/drawing/2014/main" id="{4812DA5F-12F6-4768-889A-700FB4E86611}"/>
              </a:ext>
            </a:extLst>
          </p:cNvPr>
          <p:cNvSpPr txBox="1"/>
          <p:nvPr/>
        </p:nvSpPr>
        <p:spPr>
          <a:xfrm>
            <a:off x="7472740" y="3892952"/>
            <a:ext cx="877741" cy="369332"/>
          </a:xfrm>
          <a:prstGeom prst="rect">
            <a:avLst/>
          </a:prstGeom>
          <a:noFill/>
        </p:spPr>
        <p:txBody>
          <a:bodyPr wrap="none" rtlCol="0">
            <a:spAutoFit/>
          </a:bodyPr>
          <a:lstStyle/>
          <a:p>
            <a:r>
              <a:rPr lang="en-GB" dirty="0"/>
              <a:t>Control</a:t>
            </a:r>
          </a:p>
        </p:txBody>
      </p:sp>
      <p:sp>
        <p:nvSpPr>
          <p:cNvPr id="117" name="TextBox 116">
            <a:extLst>
              <a:ext uri="{FF2B5EF4-FFF2-40B4-BE49-F238E27FC236}">
                <a16:creationId xmlns:a16="http://schemas.microsoft.com/office/drawing/2014/main" id="{939E4EA3-243F-4F60-8ADD-F8C9C5E34F7F}"/>
              </a:ext>
            </a:extLst>
          </p:cNvPr>
          <p:cNvSpPr txBox="1"/>
          <p:nvPr/>
        </p:nvSpPr>
        <p:spPr>
          <a:xfrm>
            <a:off x="7345388" y="2800658"/>
            <a:ext cx="939873" cy="369332"/>
          </a:xfrm>
          <a:prstGeom prst="rect">
            <a:avLst/>
          </a:prstGeom>
          <a:noFill/>
        </p:spPr>
        <p:txBody>
          <a:bodyPr wrap="none" rtlCol="0">
            <a:spAutoFit/>
          </a:bodyPr>
          <a:lstStyle/>
          <a:p>
            <a:r>
              <a:rPr lang="en-GB" dirty="0"/>
              <a:t>Validate</a:t>
            </a:r>
          </a:p>
        </p:txBody>
      </p:sp>
      <p:sp>
        <p:nvSpPr>
          <p:cNvPr id="118" name="TextBox 117">
            <a:extLst>
              <a:ext uri="{FF2B5EF4-FFF2-40B4-BE49-F238E27FC236}">
                <a16:creationId xmlns:a16="http://schemas.microsoft.com/office/drawing/2014/main" id="{AFE883F2-B86D-4052-8C91-90DF45D777BD}"/>
              </a:ext>
            </a:extLst>
          </p:cNvPr>
          <p:cNvSpPr txBox="1"/>
          <p:nvPr/>
        </p:nvSpPr>
        <p:spPr>
          <a:xfrm>
            <a:off x="3102327" y="3737577"/>
            <a:ext cx="939873" cy="369332"/>
          </a:xfrm>
          <a:prstGeom prst="rect">
            <a:avLst/>
          </a:prstGeom>
          <a:noFill/>
        </p:spPr>
        <p:txBody>
          <a:bodyPr wrap="none" rtlCol="0">
            <a:spAutoFit/>
          </a:bodyPr>
          <a:lstStyle/>
          <a:p>
            <a:r>
              <a:rPr lang="en-GB" dirty="0"/>
              <a:t>Validate</a:t>
            </a:r>
          </a:p>
        </p:txBody>
      </p:sp>
      <p:grpSp>
        <p:nvGrpSpPr>
          <p:cNvPr id="29" name="Group 28">
            <a:extLst>
              <a:ext uri="{FF2B5EF4-FFF2-40B4-BE49-F238E27FC236}">
                <a16:creationId xmlns:a16="http://schemas.microsoft.com/office/drawing/2014/main" id="{9ADE119B-8133-4492-B8B3-4E39B7CDACAE}"/>
              </a:ext>
            </a:extLst>
          </p:cNvPr>
          <p:cNvGrpSpPr/>
          <p:nvPr/>
        </p:nvGrpSpPr>
        <p:grpSpPr>
          <a:xfrm>
            <a:off x="11183111" y="1964482"/>
            <a:ext cx="815009" cy="370842"/>
            <a:chOff x="10747513" y="2001078"/>
            <a:chExt cx="1209260" cy="470233"/>
          </a:xfrm>
        </p:grpSpPr>
        <p:cxnSp>
          <p:nvCxnSpPr>
            <p:cNvPr id="31" name="Connector: Elbow 30">
              <a:extLst>
                <a:ext uri="{FF2B5EF4-FFF2-40B4-BE49-F238E27FC236}">
                  <a16:creationId xmlns:a16="http://schemas.microsoft.com/office/drawing/2014/main" id="{FB6F6737-327F-45D2-8D6E-68520D37482C}"/>
                </a:ext>
              </a:extLst>
            </p:cNvPr>
            <p:cNvCxnSpPr>
              <a:cxnSpLocks/>
            </p:cNvCxnSpPr>
            <p:nvPr/>
          </p:nvCxnSpPr>
          <p:spPr>
            <a:xfrm>
              <a:off x="10747513" y="2001078"/>
              <a:ext cx="705678" cy="470233"/>
            </a:xfrm>
            <a:prstGeom prst="bentConnector3">
              <a:avLst>
                <a:gd name="adj1" fmla="val 50000"/>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32" name="Connector: Elbow 31">
              <a:extLst>
                <a:ext uri="{FF2B5EF4-FFF2-40B4-BE49-F238E27FC236}">
                  <a16:creationId xmlns:a16="http://schemas.microsoft.com/office/drawing/2014/main" id="{45B1A7F4-9E52-4EA2-BD44-7A2897F2904F}"/>
                </a:ext>
              </a:extLst>
            </p:cNvPr>
            <p:cNvCxnSpPr>
              <a:cxnSpLocks/>
            </p:cNvCxnSpPr>
            <p:nvPr/>
          </p:nvCxnSpPr>
          <p:spPr>
            <a:xfrm rot="10800000" flipV="1">
              <a:off x="11446564" y="2007484"/>
              <a:ext cx="510209" cy="463827"/>
            </a:xfrm>
            <a:prstGeom prst="bentConnector3">
              <a:avLst/>
            </a:prstGeom>
            <a:ln>
              <a:solidFill>
                <a:schemeClr val="accent6"/>
              </a:solidFill>
            </a:ln>
          </p:spPr>
          <p:style>
            <a:lnRef idx="2">
              <a:schemeClr val="accent1"/>
            </a:lnRef>
            <a:fillRef idx="0">
              <a:schemeClr val="accent1"/>
            </a:fillRef>
            <a:effectRef idx="1">
              <a:schemeClr val="accent1"/>
            </a:effectRef>
            <a:fontRef idx="minor">
              <a:schemeClr val="tx1"/>
            </a:fontRef>
          </p:style>
        </p:cxnSp>
      </p:grpSp>
      <p:grpSp>
        <p:nvGrpSpPr>
          <p:cNvPr id="33" name="Group 32">
            <a:extLst>
              <a:ext uri="{FF2B5EF4-FFF2-40B4-BE49-F238E27FC236}">
                <a16:creationId xmlns:a16="http://schemas.microsoft.com/office/drawing/2014/main" id="{D89F82C5-6F60-4EB3-82EE-3261FC6420D5}"/>
              </a:ext>
            </a:extLst>
          </p:cNvPr>
          <p:cNvGrpSpPr/>
          <p:nvPr/>
        </p:nvGrpSpPr>
        <p:grpSpPr>
          <a:xfrm>
            <a:off x="10125550" y="1616308"/>
            <a:ext cx="816056" cy="683261"/>
            <a:chOff x="7860139" y="4241483"/>
            <a:chExt cx="583597" cy="800969"/>
          </a:xfrm>
        </p:grpSpPr>
        <p:sp>
          <p:nvSpPr>
            <p:cNvPr id="34" name="Rectangle: Single Corner Snipped 33">
              <a:extLst>
                <a:ext uri="{FF2B5EF4-FFF2-40B4-BE49-F238E27FC236}">
                  <a16:creationId xmlns:a16="http://schemas.microsoft.com/office/drawing/2014/main" id="{7EC49CCA-43B7-453C-8D08-2A59718C450D}"/>
                </a:ext>
              </a:extLst>
            </p:cNvPr>
            <p:cNvSpPr/>
            <p:nvPr/>
          </p:nvSpPr>
          <p:spPr>
            <a:xfrm>
              <a:off x="7884406" y="4300330"/>
              <a:ext cx="559330" cy="742122"/>
            </a:xfrm>
            <a:prstGeom prst="snip1Rect">
              <a:avLst/>
            </a:prstGeom>
            <a:ln>
              <a:solidFill>
                <a:schemeClr val="accent4">
                  <a:lumMod val="60000"/>
                  <a:lumOff val="40000"/>
                </a:schemeClr>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
          <p:nvSpPr>
            <p:cNvPr id="35" name="TextBox 34">
              <a:extLst>
                <a:ext uri="{FF2B5EF4-FFF2-40B4-BE49-F238E27FC236}">
                  <a16:creationId xmlns:a16="http://schemas.microsoft.com/office/drawing/2014/main" id="{753DEA38-3FFE-41A1-86C8-7EF7388AAC5B}"/>
                </a:ext>
              </a:extLst>
            </p:cNvPr>
            <p:cNvSpPr txBox="1"/>
            <p:nvPr/>
          </p:nvSpPr>
          <p:spPr>
            <a:xfrm>
              <a:off x="7860139" y="4241483"/>
              <a:ext cx="522121" cy="757676"/>
            </a:xfrm>
            <a:prstGeom prst="rect">
              <a:avLst/>
            </a:prstGeom>
            <a:noFill/>
          </p:spPr>
          <p:txBody>
            <a:bodyPr wrap="square" rtlCol="0">
              <a:spAutoFit/>
            </a:bodyPr>
            <a:lstStyle/>
            <a:p>
              <a:r>
                <a:rPr lang="en-GB" dirty="0"/>
                <a:t>--------------</a:t>
              </a:r>
            </a:p>
          </p:txBody>
        </p:sp>
      </p:grpSp>
      <p:sp>
        <p:nvSpPr>
          <p:cNvPr id="36" name="Arc 35">
            <a:extLst>
              <a:ext uri="{FF2B5EF4-FFF2-40B4-BE49-F238E27FC236}">
                <a16:creationId xmlns:a16="http://schemas.microsoft.com/office/drawing/2014/main" id="{A17EB1B2-8E75-41B7-9256-E3C5ED722397}"/>
              </a:ext>
            </a:extLst>
          </p:cNvPr>
          <p:cNvSpPr/>
          <p:nvPr/>
        </p:nvSpPr>
        <p:spPr>
          <a:xfrm>
            <a:off x="10548638" y="1287456"/>
            <a:ext cx="1025860" cy="1569241"/>
          </a:xfrm>
          <a:prstGeom prst="arc">
            <a:avLst>
              <a:gd name="adj1" fmla="val 13525551"/>
              <a:gd name="adj2" fmla="val 21295094"/>
            </a:avLst>
          </a:prstGeom>
          <a:ln>
            <a:headEnd type="none" w="med" len="med"/>
            <a:tailEnd type="arrow" w="med" len="med"/>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GB"/>
          </a:p>
        </p:txBody>
      </p:sp>
      <p:sp>
        <p:nvSpPr>
          <p:cNvPr id="37" name="TextBox 36">
            <a:extLst>
              <a:ext uri="{FF2B5EF4-FFF2-40B4-BE49-F238E27FC236}">
                <a16:creationId xmlns:a16="http://schemas.microsoft.com/office/drawing/2014/main" id="{7DF92757-30E0-4E6B-9B54-3511B1043C3D}"/>
              </a:ext>
            </a:extLst>
          </p:cNvPr>
          <p:cNvSpPr txBox="1"/>
          <p:nvPr/>
        </p:nvSpPr>
        <p:spPr>
          <a:xfrm>
            <a:off x="10005801" y="689804"/>
            <a:ext cx="1713481" cy="461665"/>
          </a:xfrm>
          <a:prstGeom prst="rect">
            <a:avLst/>
          </a:prstGeom>
          <a:noFill/>
        </p:spPr>
        <p:txBody>
          <a:bodyPr wrap="square" rtlCol="0">
            <a:spAutoFit/>
          </a:bodyPr>
          <a:lstStyle/>
          <a:p>
            <a:r>
              <a:rPr lang="en-GB" sz="1200" i="1" dirty="0">
                <a:solidFill>
                  <a:schemeClr val="accent6"/>
                </a:solidFill>
              </a:rPr>
              <a:t>Request received by Stub is put in to a Q</a:t>
            </a:r>
          </a:p>
        </p:txBody>
      </p:sp>
      <p:grpSp>
        <p:nvGrpSpPr>
          <p:cNvPr id="41" name="Group 40">
            <a:extLst>
              <a:ext uri="{FF2B5EF4-FFF2-40B4-BE49-F238E27FC236}">
                <a16:creationId xmlns:a16="http://schemas.microsoft.com/office/drawing/2014/main" id="{22894391-FE27-4C51-92F2-B344985101BD}"/>
              </a:ext>
            </a:extLst>
          </p:cNvPr>
          <p:cNvGrpSpPr/>
          <p:nvPr/>
        </p:nvGrpSpPr>
        <p:grpSpPr>
          <a:xfrm>
            <a:off x="2287570" y="4303863"/>
            <a:ext cx="5117079" cy="830997"/>
            <a:chOff x="1545431" y="3675079"/>
            <a:chExt cx="5117079" cy="830997"/>
          </a:xfrm>
        </p:grpSpPr>
        <p:grpSp>
          <p:nvGrpSpPr>
            <p:cNvPr id="42" name="Group 41">
              <a:extLst>
                <a:ext uri="{FF2B5EF4-FFF2-40B4-BE49-F238E27FC236}">
                  <a16:creationId xmlns:a16="http://schemas.microsoft.com/office/drawing/2014/main" id="{39A41AC9-1A11-4DAB-BE15-002F397F2142}"/>
                </a:ext>
              </a:extLst>
            </p:cNvPr>
            <p:cNvGrpSpPr/>
            <p:nvPr/>
          </p:nvGrpSpPr>
          <p:grpSpPr>
            <a:xfrm>
              <a:off x="1545431" y="3675079"/>
              <a:ext cx="1407000" cy="683261"/>
              <a:chOff x="7860138" y="4241483"/>
              <a:chExt cx="583598" cy="800969"/>
            </a:xfrm>
          </p:grpSpPr>
          <p:sp>
            <p:nvSpPr>
              <p:cNvPr id="44" name="Rectangle: Single Corner Snipped 43">
                <a:extLst>
                  <a:ext uri="{FF2B5EF4-FFF2-40B4-BE49-F238E27FC236}">
                    <a16:creationId xmlns:a16="http://schemas.microsoft.com/office/drawing/2014/main" id="{FC2246FB-FA23-4221-AB0E-D358005AAB50}"/>
                  </a:ext>
                </a:extLst>
              </p:cNvPr>
              <p:cNvSpPr/>
              <p:nvPr/>
            </p:nvSpPr>
            <p:spPr>
              <a:xfrm>
                <a:off x="7884406" y="4300330"/>
                <a:ext cx="559330" cy="742122"/>
              </a:xfrm>
              <a:prstGeom prst="snip1Rect">
                <a:avLst/>
              </a:prstGeom>
              <a:ln>
                <a:solidFill>
                  <a:schemeClr val="tx2"/>
                </a:solidFill>
                <a:prstDash val="solid"/>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
            <p:nvSpPr>
              <p:cNvPr id="45" name="TextBox 44">
                <a:extLst>
                  <a:ext uri="{FF2B5EF4-FFF2-40B4-BE49-F238E27FC236}">
                    <a16:creationId xmlns:a16="http://schemas.microsoft.com/office/drawing/2014/main" id="{05D030EF-3306-4A7D-947C-821288D93343}"/>
                  </a:ext>
                </a:extLst>
              </p:cNvPr>
              <p:cNvSpPr txBox="1"/>
              <p:nvPr/>
            </p:nvSpPr>
            <p:spPr>
              <a:xfrm>
                <a:off x="7860139" y="4241483"/>
                <a:ext cx="522121" cy="757677"/>
              </a:xfrm>
              <a:prstGeom prst="rect">
                <a:avLst/>
              </a:prstGeom>
              <a:noFill/>
              <a:ln>
                <a:noFill/>
                <a:prstDash val="solid"/>
              </a:ln>
            </p:spPr>
            <p:txBody>
              <a:bodyPr wrap="square" rtlCol="0">
                <a:spAutoFit/>
              </a:bodyPr>
              <a:lstStyle/>
              <a:p>
                <a:r>
                  <a:rPr lang="en-GB" dirty="0"/>
                  <a:t>---------------</a:t>
                </a:r>
              </a:p>
              <a:p>
                <a:r>
                  <a:rPr lang="en-GB" dirty="0"/>
                  <a:t>---------------</a:t>
                </a:r>
              </a:p>
            </p:txBody>
          </p:sp>
        </p:grpSp>
        <p:sp>
          <p:nvSpPr>
            <p:cNvPr id="43" name="TextBox 42">
              <a:extLst>
                <a:ext uri="{FF2B5EF4-FFF2-40B4-BE49-F238E27FC236}">
                  <a16:creationId xmlns:a16="http://schemas.microsoft.com/office/drawing/2014/main" id="{8D0FF1FD-838E-4788-81D7-193B56A5B176}"/>
                </a:ext>
              </a:extLst>
            </p:cNvPr>
            <p:cNvSpPr txBox="1"/>
            <p:nvPr/>
          </p:nvSpPr>
          <p:spPr>
            <a:xfrm>
              <a:off x="3052636" y="3675079"/>
              <a:ext cx="3609874" cy="830997"/>
            </a:xfrm>
            <a:prstGeom prst="rect">
              <a:avLst/>
            </a:prstGeom>
            <a:noFill/>
          </p:spPr>
          <p:txBody>
            <a:bodyPr wrap="square" rtlCol="0">
              <a:spAutoFit/>
            </a:bodyPr>
            <a:lstStyle/>
            <a:p>
              <a:r>
                <a:rPr lang="en-GB" sz="1600" dirty="0"/>
                <a:t>Request sent to IIB service and validate response.  This checks that a valid response is returned by the IIB service.</a:t>
              </a:r>
            </a:p>
          </p:txBody>
        </p:sp>
      </p:grpSp>
      <p:sp>
        <p:nvSpPr>
          <p:cNvPr id="46" name="TextBox 45">
            <a:extLst>
              <a:ext uri="{FF2B5EF4-FFF2-40B4-BE49-F238E27FC236}">
                <a16:creationId xmlns:a16="http://schemas.microsoft.com/office/drawing/2014/main" id="{6911A012-7C6C-483F-8A0F-A92E2685F432}"/>
              </a:ext>
            </a:extLst>
          </p:cNvPr>
          <p:cNvSpPr txBox="1"/>
          <p:nvPr/>
        </p:nvSpPr>
        <p:spPr>
          <a:xfrm>
            <a:off x="1131805" y="4352386"/>
            <a:ext cx="1177630" cy="369332"/>
          </a:xfrm>
          <a:prstGeom prst="rect">
            <a:avLst/>
          </a:prstGeom>
          <a:noFill/>
        </p:spPr>
        <p:txBody>
          <a:bodyPr wrap="none" rtlCol="0">
            <a:spAutoFit/>
          </a:bodyPr>
          <a:lstStyle/>
          <a:p>
            <a:r>
              <a:rPr lang="en-GB" dirty="0"/>
              <a:t>Test step 1</a:t>
            </a:r>
          </a:p>
        </p:txBody>
      </p:sp>
      <p:sp>
        <p:nvSpPr>
          <p:cNvPr id="47" name="TextBox 46">
            <a:extLst>
              <a:ext uri="{FF2B5EF4-FFF2-40B4-BE49-F238E27FC236}">
                <a16:creationId xmlns:a16="http://schemas.microsoft.com/office/drawing/2014/main" id="{BDB984DE-30E1-4042-8676-7FB80E0D6424}"/>
              </a:ext>
            </a:extLst>
          </p:cNvPr>
          <p:cNvSpPr txBox="1"/>
          <p:nvPr/>
        </p:nvSpPr>
        <p:spPr>
          <a:xfrm>
            <a:off x="1009938" y="5593038"/>
            <a:ext cx="1177630" cy="369332"/>
          </a:xfrm>
          <a:prstGeom prst="rect">
            <a:avLst/>
          </a:prstGeom>
          <a:noFill/>
        </p:spPr>
        <p:txBody>
          <a:bodyPr wrap="none" rtlCol="0">
            <a:spAutoFit/>
          </a:bodyPr>
          <a:lstStyle/>
          <a:p>
            <a:r>
              <a:rPr lang="en-GB" dirty="0"/>
              <a:t>Test step 2</a:t>
            </a:r>
          </a:p>
        </p:txBody>
      </p:sp>
      <p:grpSp>
        <p:nvGrpSpPr>
          <p:cNvPr id="48" name="Group 47">
            <a:extLst>
              <a:ext uri="{FF2B5EF4-FFF2-40B4-BE49-F238E27FC236}">
                <a16:creationId xmlns:a16="http://schemas.microsoft.com/office/drawing/2014/main" id="{1B5DB778-A4A6-4633-A892-31178090DB4C}"/>
              </a:ext>
            </a:extLst>
          </p:cNvPr>
          <p:cNvGrpSpPr/>
          <p:nvPr/>
        </p:nvGrpSpPr>
        <p:grpSpPr>
          <a:xfrm>
            <a:off x="2766881" y="5589982"/>
            <a:ext cx="816056" cy="683261"/>
            <a:chOff x="7860139" y="4241483"/>
            <a:chExt cx="583597" cy="800969"/>
          </a:xfrm>
        </p:grpSpPr>
        <p:sp>
          <p:nvSpPr>
            <p:cNvPr id="49" name="Rectangle: Single Corner Snipped 48">
              <a:extLst>
                <a:ext uri="{FF2B5EF4-FFF2-40B4-BE49-F238E27FC236}">
                  <a16:creationId xmlns:a16="http://schemas.microsoft.com/office/drawing/2014/main" id="{277CD228-E633-41BE-B516-120067F2DA94}"/>
                </a:ext>
              </a:extLst>
            </p:cNvPr>
            <p:cNvSpPr/>
            <p:nvPr/>
          </p:nvSpPr>
          <p:spPr>
            <a:xfrm>
              <a:off x="7884406" y="4300330"/>
              <a:ext cx="559330" cy="742122"/>
            </a:xfrm>
            <a:prstGeom prst="snip1Rect">
              <a:avLst/>
            </a:prstGeom>
            <a:ln>
              <a:solidFill>
                <a:schemeClr val="accent4">
                  <a:lumMod val="60000"/>
                  <a:lumOff val="40000"/>
                </a:schemeClr>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
          <p:nvSpPr>
            <p:cNvPr id="50" name="TextBox 49">
              <a:extLst>
                <a:ext uri="{FF2B5EF4-FFF2-40B4-BE49-F238E27FC236}">
                  <a16:creationId xmlns:a16="http://schemas.microsoft.com/office/drawing/2014/main" id="{6FCA98CC-8A62-4CB3-B2B6-1B1C48B10D2C}"/>
                </a:ext>
              </a:extLst>
            </p:cNvPr>
            <p:cNvSpPr txBox="1"/>
            <p:nvPr/>
          </p:nvSpPr>
          <p:spPr>
            <a:xfrm>
              <a:off x="7860139" y="4241483"/>
              <a:ext cx="522121" cy="757676"/>
            </a:xfrm>
            <a:prstGeom prst="rect">
              <a:avLst/>
            </a:prstGeom>
            <a:noFill/>
          </p:spPr>
          <p:txBody>
            <a:bodyPr wrap="square" rtlCol="0">
              <a:spAutoFit/>
            </a:bodyPr>
            <a:lstStyle/>
            <a:p>
              <a:r>
                <a:rPr lang="en-GB" dirty="0"/>
                <a:t>--------------</a:t>
              </a:r>
            </a:p>
          </p:txBody>
        </p:sp>
      </p:grpSp>
      <p:grpSp>
        <p:nvGrpSpPr>
          <p:cNvPr id="52" name="Group 51">
            <a:extLst>
              <a:ext uri="{FF2B5EF4-FFF2-40B4-BE49-F238E27FC236}">
                <a16:creationId xmlns:a16="http://schemas.microsoft.com/office/drawing/2014/main" id="{25E9589C-016C-426B-BEE0-E4E6E5CA8B6A}"/>
              </a:ext>
            </a:extLst>
          </p:cNvPr>
          <p:cNvGrpSpPr/>
          <p:nvPr/>
        </p:nvGrpSpPr>
        <p:grpSpPr>
          <a:xfrm>
            <a:off x="2076145" y="5964538"/>
            <a:ext cx="657256" cy="320112"/>
            <a:chOff x="10747513" y="2001078"/>
            <a:chExt cx="1209260" cy="470233"/>
          </a:xfrm>
        </p:grpSpPr>
        <p:cxnSp>
          <p:nvCxnSpPr>
            <p:cNvPr id="55" name="Connector: Elbow 54">
              <a:extLst>
                <a:ext uri="{FF2B5EF4-FFF2-40B4-BE49-F238E27FC236}">
                  <a16:creationId xmlns:a16="http://schemas.microsoft.com/office/drawing/2014/main" id="{6A111449-EEDA-4B96-A4C0-789305F58F7E}"/>
                </a:ext>
              </a:extLst>
            </p:cNvPr>
            <p:cNvCxnSpPr>
              <a:cxnSpLocks/>
            </p:cNvCxnSpPr>
            <p:nvPr/>
          </p:nvCxnSpPr>
          <p:spPr>
            <a:xfrm>
              <a:off x="10747513" y="2001078"/>
              <a:ext cx="705678" cy="470233"/>
            </a:xfrm>
            <a:prstGeom prst="bentConnector3">
              <a:avLst>
                <a:gd name="adj1" fmla="val 50000"/>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56" name="Connector: Elbow 55">
              <a:extLst>
                <a:ext uri="{FF2B5EF4-FFF2-40B4-BE49-F238E27FC236}">
                  <a16:creationId xmlns:a16="http://schemas.microsoft.com/office/drawing/2014/main" id="{756BD033-3BB8-4422-B662-38E9E18AA6A5}"/>
                </a:ext>
              </a:extLst>
            </p:cNvPr>
            <p:cNvCxnSpPr>
              <a:cxnSpLocks/>
            </p:cNvCxnSpPr>
            <p:nvPr/>
          </p:nvCxnSpPr>
          <p:spPr>
            <a:xfrm rot="10800000" flipV="1">
              <a:off x="11446564" y="2007484"/>
              <a:ext cx="510209" cy="463827"/>
            </a:xfrm>
            <a:prstGeom prst="bentConnector3">
              <a:avLst/>
            </a:prstGeom>
            <a:ln>
              <a:solidFill>
                <a:schemeClr val="accent6"/>
              </a:solidFill>
            </a:ln>
          </p:spPr>
          <p:style>
            <a:lnRef idx="2">
              <a:schemeClr val="accent1"/>
            </a:lnRef>
            <a:fillRef idx="0">
              <a:schemeClr val="accent1"/>
            </a:fillRef>
            <a:effectRef idx="1">
              <a:schemeClr val="accent1"/>
            </a:effectRef>
            <a:fontRef idx="minor">
              <a:schemeClr val="tx1"/>
            </a:fontRef>
          </p:style>
        </p:cxnSp>
      </p:grpSp>
      <p:sp>
        <p:nvSpPr>
          <p:cNvPr id="57" name="Arc 56">
            <a:extLst>
              <a:ext uri="{FF2B5EF4-FFF2-40B4-BE49-F238E27FC236}">
                <a16:creationId xmlns:a16="http://schemas.microsoft.com/office/drawing/2014/main" id="{CB0B4CF0-5DA7-4D93-AE80-F9589F4ED4B9}"/>
              </a:ext>
            </a:extLst>
          </p:cNvPr>
          <p:cNvSpPr/>
          <p:nvPr/>
        </p:nvSpPr>
        <p:spPr>
          <a:xfrm flipH="1" flipV="1">
            <a:off x="2225397" y="5791244"/>
            <a:ext cx="1116902" cy="706969"/>
          </a:xfrm>
          <a:prstGeom prst="arc">
            <a:avLst>
              <a:gd name="adj1" fmla="val 1628798"/>
              <a:gd name="adj2" fmla="val 7438997"/>
            </a:avLst>
          </a:prstGeom>
          <a:ln>
            <a:headEnd type="none" w="med" len="med"/>
            <a:tailEnd type="arrow" w="med" len="med"/>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GB"/>
          </a:p>
        </p:txBody>
      </p:sp>
      <p:sp>
        <p:nvSpPr>
          <p:cNvPr id="65" name="TextBox 64">
            <a:extLst>
              <a:ext uri="{FF2B5EF4-FFF2-40B4-BE49-F238E27FC236}">
                <a16:creationId xmlns:a16="http://schemas.microsoft.com/office/drawing/2014/main" id="{932612F0-65C4-44FA-8568-32327E2EEE90}"/>
              </a:ext>
            </a:extLst>
          </p:cNvPr>
          <p:cNvSpPr txBox="1"/>
          <p:nvPr/>
        </p:nvSpPr>
        <p:spPr>
          <a:xfrm>
            <a:off x="660989" y="3986847"/>
            <a:ext cx="1355564" cy="400110"/>
          </a:xfrm>
          <a:prstGeom prst="rect">
            <a:avLst/>
          </a:prstGeom>
          <a:noFill/>
        </p:spPr>
        <p:txBody>
          <a:bodyPr wrap="none" rtlCol="0">
            <a:spAutoFit/>
          </a:bodyPr>
          <a:lstStyle/>
          <a:p>
            <a:r>
              <a:rPr lang="en-GB" sz="2000" b="1" dirty="0"/>
              <a:t>Test case N</a:t>
            </a:r>
          </a:p>
        </p:txBody>
      </p:sp>
      <p:sp>
        <p:nvSpPr>
          <p:cNvPr id="66" name="TextBox 65">
            <a:extLst>
              <a:ext uri="{FF2B5EF4-FFF2-40B4-BE49-F238E27FC236}">
                <a16:creationId xmlns:a16="http://schemas.microsoft.com/office/drawing/2014/main" id="{7216958A-737A-429E-8B64-1AFEE807730F}"/>
              </a:ext>
            </a:extLst>
          </p:cNvPr>
          <p:cNvSpPr txBox="1"/>
          <p:nvPr/>
        </p:nvSpPr>
        <p:spPr>
          <a:xfrm>
            <a:off x="3726186" y="5524152"/>
            <a:ext cx="3718314" cy="830997"/>
          </a:xfrm>
          <a:prstGeom prst="rect">
            <a:avLst/>
          </a:prstGeom>
          <a:noFill/>
        </p:spPr>
        <p:txBody>
          <a:bodyPr wrap="square" rtlCol="0">
            <a:spAutoFit/>
          </a:bodyPr>
          <a:lstStyle/>
          <a:p>
            <a:r>
              <a:rPr lang="en-GB" sz="1600" dirty="0"/>
              <a:t>Take message out of Q and validate against expected content.  This checks that right message was sent to the Stub.</a:t>
            </a:r>
          </a:p>
        </p:txBody>
      </p:sp>
      <p:sp>
        <p:nvSpPr>
          <p:cNvPr id="3" name="Rectangle 2">
            <a:extLst>
              <a:ext uri="{FF2B5EF4-FFF2-40B4-BE49-F238E27FC236}">
                <a16:creationId xmlns:a16="http://schemas.microsoft.com/office/drawing/2014/main" id="{D259BC13-F2A6-4544-A5DA-6F6D75B3F2DE}"/>
              </a:ext>
            </a:extLst>
          </p:cNvPr>
          <p:cNvSpPr/>
          <p:nvPr/>
        </p:nvSpPr>
        <p:spPr>
          <a:xfrm>
            <a:off x="9914163" y="214313"/>
            <a:ext cx="2277837" cy="2326533"/>
          </a:xfrm>
          <a:prstGeom prst="rect">
            <a:avLst/>
          </a:prstGeom>
          <a:noFill/>
          <a:ln w="38100">
            <a:solidFill>
              <a:schemeClr val="tx2"/>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69" name="Rectangle 68">
            <a:extLst>
              <a:ext uri="{FF2B5EF4-FFF2-40B4-BE49-F238E27FC236}">
                <a16:creationId xmlns:a16="http://schemas.microsoft.com/office/drawing/2014/main" id="{4E25E42E-9485-4FE9-8A53-7F28E3C7CD97}"/>
              </a:ext>
            </a:extLst>
          </p:cNvPr>
          <p:cNvSpPr/>
          <p:nvPr/>
        </p:nvSpPr>
        <p:spPr>
          <a:xfrm>
            <a:off x="2962394" y="-12683"/>
            <a:ext cx="2159611" cy="1035431"/>
          </a:xfrm>
          <a:prstGeom prst="rect">
            <a:avLst/>
          </a:prstGeom>
          <a:ln>
            <a:solidFill>
              <a:schemeClr val="accent6"/>
            </a:solidFill>
            <a:prstDash val="solid"/>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
        <p:nvSpPr>
          <p:cNvPr id="70" name="TextBox 69">
            <a:extLst>
              <a:ext uri="{FF2B5EF4-FFF2-40B4-BE49-F238E27FC236}">
                <a16:creationId xmlns:a16="http://schemas.microsoft.com/office/drawing/2014/main" id="{FBB0B34C-6AD8-4A91-99F1-7AA252A0763D}"/>
              </a:ext>
            </a:extLst>
          </p:cNvPr>
          <p:cNvSpPr txBox="1"/>
          <p:nvPr/>
        </p:nvSpPr>
        <p:spPr>
          <a:xfrm>
            <a:off x="3125344" y="-56382"/>
            <a:ext cx="543739" cy="369332"/>
          </a:xfrm>
          <a:prstGeom prst="rect">
            <a:avLst/>
          </a:prstGeom>
          <a:noFill/>
        </p:spPr>
        <p:txBody>
          <a:bodyPr wrap="none" rtlCol="0">
            <a:spAutoFit/>
          </a:bodyPr>
          <a:lstStyle/>
          <a:p>
            <a:r>
              <a:rPr lang="en-GB" b="1" u="sng" dirty="0"/>
              <a:t>KEY</a:t>
            </a:r>
          </a:p>
        </p:txBody>
      </p:sp>
      <p:sp>
        <p:nvSpPr>
          <p:cNvPr id="71" name="Rectangle 70">
            <a:extLst>
              <a:ext uri="{FF2B5EF4-FFF2-40B4-BE49-F238E27FC236}">
                <a16:creationId xmlns:a16="http://schemas.microsoft.com/office/drawing/2014/main" id="{548F1BBC-D5FC-4AC5-98FA-C30D04747418}"/>
              </a:ext>
            </a:extLst>
          </p:cNvPr>
          <p:cNvSpPr/>
          <p:nvPr/>
        </p:nvSpPr>
        <p:spPr>
          <a:xfrm>
            <a:off x="3262253" y="337726"/>
            <a:ext cx="436975" cy="417949"/>
          </a:xfrm>
          <a:prstGeom prst="rect">
            <a:avLst/>
          </a:prstGeom>
          <a:ln>
            <a:solidFill>
              <a:schemeClr val="tx2"/>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
        <p:nvSpPr>
          <p:cNvPr id="73" name="TextBox 72">
            <a:extLst>
              <a:ext uri="{FF2B5EF4-FFF2-40B4-BE49-F238E27FC236}">
                <a16:creationId xmlns:a16="http://schemas.microsoft.com/office/drawing/2014/main" id="{6110238F-2F27-465D-BEE9-B6B2622A764A}"/>
              </a:ext>
            </a:extLst>
          </p:cNvPr>
          <p:cNvSpPr txBox="1"/>
          <p:nvPr/>
        </p:nvSpPr>
        <p:spPr>
          <a:xfrm>
            <a:off x="3721226" y="446123"/>
            <a:ext cx="1344279" cy="276999"/>
          </a:xfrm>
          <a:prstGeom prst="rect">
            <a:avLst/>
          </a:prstGeom>
          <a:noFill/>
        </p:spPr>
        <p:txBody>
          <a:bodyPr wrap="none" rtlCol="0">
            <a:spAutoFit/>
          </a:bodyPr>
          <a:lstStyle/>
          <a:p>
            <a:r>
              <a:rPr lang="en-GB" sz="1200" dirty="0"/>
              <a:t>Additional content</a:t>
            </a:r>
          </a:p>
        </p:txBody>
      </p:sp>
      <p:sp>
        <p:nvSpPr>
          <p:cNvPr id="77" name="Rectangle 76">
            <a:extLst>
              <a:ext uri="{FF2B5EF4-FFF2-40B4-BE49-F238E27FC236}">
                <a16:creationId xmlns:a16="http://schemas.microsoft.com/office/drawing/2014/main" id="{0EC0AF4A-9DF0-4E7F-9A21-924012714736}"/>
              </a:ext>
            </a:extLst>
          </p:cNvPr>
          <p:cNvSpPr/>
          <p:nvPr/>
        </p:nvSpPr>
        <p:spPr>
          <a:xfrm>
            <a:off x="932886" y="5126970"/>
            <a:ext cx="6796652" cy="1371243"/>
          </a:xfrm>
          <a:prstGeom prst="rect">
            <a:avLst/>
          </a:prstGeom>
          <a:noFill/>
          <a:ln w="38100">
            <a:solidFill>
              <a:schemeClr val="tx2"/>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4844835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Rectangle 82">
            <a:extLst>
              <a:ext uri="{FF2B5EF4-FFF2-40B4-BE49-F238E27FC236}">
                <a16:creationId xmlns:a16="http://schemas.microsoft.com/office/drawing/2014/main" id="{0483FF83-219E-448A-B7FC-DC0014340C49}"/>
              </a:ext>
            </a:extLst>
          </p:cNvPr>
          <p:cNvSpPr/>
          <p:nvPr/>
        </p:nvSpPr>
        <p:spPr>
          <a:xfrm>
            <a:off x="8350481" y="1810262"/>
            <a:ext cx="3794881" cy="4789321"/>
          </a:xfrm>
          <a:prstGeom prst="rect">
            <a:avLst/>
          </a:prstGeom>
          <a:ln>
            <a:solidFill>
              <a:schemeClr val="accent6"/>
            </a:solidFill>
            <a:prstDash val="sysDot"/>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
        <p:nvSpPr>
          <p:cNvPr id="22" name="Rectangle 21">
            <a:extLst>
              <a:ext uri="{FF2B5EF4-FFF2-40B4-BE49-F238E27FC236}">
                <a16:creationId xmlns:a16="http://schemas.microsoft.com/office/drawing/2014/main" id="{9C0C0AEC-5E8F-48F2-A79C-CF574AB1005D}"/>
              </a:ext>
            </a:extLst>
          </p:cNvPr>
          <p:cNvSpPr/>
          <p:nvPr/>
        </p:nvSpPr>
        <p:spPr>
          <a:xfrm>
            <a:off x="684468" y="1247718"/>
            <a:ext cx="3601782" cy="5522368"/>
          </a:xfrm>
          <a:prstGeom prst="rect">
            <a:avLst/>
          </a:prstGeom>
          <a:ln>
            <a:prstDash val="sysDot"/>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
        <p:nvSpPr>
          <p:cNvPr id="2" name="Rectangle 1">
            <a:extLst>
              <a:ext uri="{FF2B5EF4-FFF2-40B4-BE49-F238E27FC236}">
                <a16:creationId xmlns:a16="http://schemas.microsoft.com/office/drawing/2014/main" id="{FB716B47-6FE0-43CD-AAF8-F6619863C73A}"/>
              </a:ext>
            </a:extLst>
          </p:cNvPr>
          <p:cNvSpPr/>
          <p:nvPr/>
        </p:nvSpPr>
        <p:spPr>
          <a:xfrm>
            <a:off x="4598159" y="2540846"/>
            <a:ext cx="2469320" cy="1643269"/>
          </a:xfrm>
          <a:prstGeom prst="rect">
            <a:avLst/>
          </a:prstGeom>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dirty="0" err="1">
                <a:ln w="0"/>
                <a:solidFill>
                  <a:schemeClr val="tx1"/>
                </a:solidFill>
                <a:effectLst>
                  <a:outerShdw blurRad="38100" dist="19050" dir="2700000" algn="tl" rotWithShape="0">
                    <a:schemeClr val="dk1">
                      <a:alpha val="40000"/>
                    </a:schemeClr>
                  </a:outerShdw>
                </a:effectLst>
              </a:rPr>
              <a:t>STPO</a:t>
            </a:r>
            <a:endParaRPr lang="en-GB" dirty="0">
              <a:ln w="0"/>
              <a:solidFill>
                <a:schemeClr val="tx1"/>
              </a:solidFill>
              <a:effectLst>
                <a:outerShdw blurRad="38100" dist="19050" dir="2700000" algn="tl" rotWithShape="0">
                  <a:schemeClr val="dk1">
                    <a:alpha val="40000"/>
                  </a:schemeClr>
                </a:outerShdw>
              </a:effectLst>
            </a:endParaRPr>
          </a:p>
        </p:txBody>
      </p:sp>
      <p:sp>
        <p:nvSpPr>
          <p:cNvPr id="10" name="Rectangle: Folded Corner 9">
            <a:extLst>
              <a:ext uri="{FF2B5EF4-FFF2-40B4-BE49-F238E27FC236}">
                <a16:creationId xmlns:a16="http://schemas.microsoft.com/office/drawing/2014/main" id="{ED0E7A30-2BE3-4407-A94E-622DB375107F}"/>
              </a:ext>
            </a:extLst>
          </p:cNvPr>
          <p:cNvSpPr/>
          <p:nvPr/>
        </p:nvSpPr>
        <p:spPr>
          <a:xfrm>
            <a:off x="9914163" y="5096495"/>
            <a:ext cx="1020418" cy="583096"/>
          </a:xfrm>
          <a:prstGeom prst="foldedCorner">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53" name="Rectangle: Folded Corner 52">
            <a:extLst>
              <a:ext uri="{FF2B5EF4-FFF2-40B4-BE49-F238E27FC236}">
                <a16:creationId xmlns:a16="http://schemas.microsoft.com/office/drawing/2014/main" id="{A9A03D29-962F-4544-9CC7-F53CE96F0C1B}"/>
              </a:ext>
            </a:extLst>
          </p:cNvPr>
          <p:cNvSpPr/>
          <p:nvPr/>
        </p:nvSpPr>
        <p:spPr>
          <a:xfrm>
            <a:off x="10066563" y="5248895"/>
            <a:ext cx="1020418" cy="583096"/>
          </a:xfrm>
          <a:prstGeom prst="foldedCorner">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54" name="Rectangle: Folded Corner 53">
            <a:extLst>
              <a:ext uri="{FF2B5EF4-FFF2-40B4-BE49-F238E27FC236}">
                <a16:creationId xmlns:a16="http://schemas.microsoft.com/office/drawing/2014/main" id="{2AE05B5F-3568-4243-83EB-800E8147CB0A}"/>
              </a:ext>
            </a:extLst>
          </p:cNvPr>
          <p:cNvSpPr/>
          <p:nvPr/>
        </p:nvSpPr>
        <p:spPr>
          <a:xfrm>
            <a:off x="10218963" y="5401295"/>
            <a:ext cx="1020418" cy="583096"/>
          </a:xfrm>
          <a:prstGeom prst="foldedCorner">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8" name="Isosceles Triangle 27">
            <a:extLst>
              <a:ext uri="{FF2B5EF4-FFF2-40B4-BE49-F238E27FC236}">
                <a16:creationId xmlns:a16="http://schemas.microsoft.com/office/drawing/2014/main" id="{857733DE-3BF9-4D94-9111-56E1EF1F9145}"/>
              </a:ext>
            </a:extLst>
          </p:cNvPr>
          <p:cNvSpPr/>
          <p:nvPr/>
        </p:nvSpPr>
        <p:spPr>
          <a:xfrm>
            <a:off x="8951798" y="2385462"/>
            <a:ext cx="3091261" cy="2539247"/>
          </a:xfrm>
          <a:prstGeom prst="triangle">
            <a:avLst/>
          </a:prstGeom>
          <a:solidFill>
            <a:schemeClr val="bg1"/>
          </a:solidFill>
          <a:ln>
            <a:solidFill>
              <a:schemeClr val="accent6"/>
            </a:solidFill>
            <a:prstDash val="sysDot"/>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a:solidFill>
                  <a:schemeClr val="accent6"/>
                </a:solidFill>
              </a:rPr>
              <a:t>Service </a:t>
            </a:r>
            <a:r>
              <a:rPr lang="en-GB" dirty="0" err="1">
                <a:solidFill>
                  <a:schemeClr val="accent6"/>
                </a:solidFill>
              </a:rPr>
              <a:t>ReadyAPI</a:t>
            </a:r>
            <a:r>
              <a:rPr lang="en-GB" dirty="0">
                <a:solidFill>
                  <a:schemeClr val="accent6"/>
                </a:solidFill>
              </a:rPr>
              <a:t> Stub (</a:t>
            </a:r>
            <a:r>
              <a:rPr lang="en-GB" dirty="0" err="1">
                <a:solidFill>
                  <a:schemeClr val="accent6"/>
                </a:solidFill>
              </a:rPr>
              <a:t>Virt</a:t>
            </a:r>
            <a:r>
              <a:rPr lang="en-GB" dirty="0">
                <a:solidFill>
                  <a:schemeClr val="accent6"/>
                </a:solidFill>
              </a:rPr>
              <a:t>)</a:t>
            </a:r>
          </a:p>
          <a:p>
            <a:pPr algn="ctr"/>
            <a:endParaRPr lang="en-GB" dirty="0"/>
          </a:p>
        </p:txBody>
      </p:sp>
      <p:cxnSp>
        <p:nvCxnSpPr>
          <p:cNvPr id="30" name="Straight Arrow Connector 29">
            <a:extLst>
              <a:ext uri="{FF2B5EF4-FFF2-40B4-BE49-F238E27FC236}">
                <a16:creationId xmlns:a16="http://schemas.microsoft.com/office/drawing/2014/main" id="{7DB629B5-B117-4634-AB51-FE57243A8F62}"/>
              </a:ext>
            </a:extLst>
          </p:cNvPr>
          <p:cNvCxnSpPr>
            <a:cxnSpLocks/>
          </p:cNvCxnSpPr>
          <p:nvPr/>
        </p:nvCxnSpPr>
        <p:spPr>
          <a:xfrm>
            <a:off x="7067479" y="3105048"/>
            <a:ext cx="2527207" cy="540730"/>
          </a:xfrm>
          <a:prstGeom prst="straightConnector1">
            <a:avLst/>
          </a:prstGeom>
          <a:ln>
            <a:headEnd w="lg" len="lg"/>
            <a:tailEnd type="triangle" w="lg" len="lg"/>
          </a:ln>
        </p:spPr>
        <p:style>
          <a:lnRef idx="2">
            <a:schemeClr val="accent1"/>
          </a:lnRef>
          <a:fillRef idx="0">
            <a:schemeClr val="accent1"/>
          </a:fillRef>
          <a:effectRef idx="1">
            <a:schemeClr val="accent1"/>
          </a:effectRef>
          <a:fontRef idx="minor">
            <a:schemeClr val="tx1"/>
          </a:fontRef>
        </p:style>
      </p:cxnSp>
      <p:grpSp>
        <p:nvGrpSpPr>
          <p:cNvPr id="18" name="Group 17">
            <a:extLst>
              <a:ext uri="{FF2B5EF4-FFF2-40B4-BE49-F238E27FC236}">
                <a16:creationId xmlns:a16="http://schemas.microsoft.com/office/drawing/2014/main" id="{2E2CEBEF-2AC1-4B74-861C-94140683EF67}"/>
              </a:ext>
            </a:extLst>
          </p:cNvPr>
          <p:cNvGrpSpPr/>
          <p:nvPr/>
        </p:nvGrpSpPr>
        <p:grpSpPr>
          <a:xfrm>
            <a:off x="1693613" y="1492845"/>
            <a:ext cx="1142429" cy="1971217"/>
            <a:chOff x="794243" y="1271523"/>
            <a:chExt cx="1142429" cy="1971217"/>
          </a:xfrm>
        </p:grpSpPr>
        <p:grpSp>
          <p:nvGrpSpPr>
            <p:cNvPr id="8" name="Group 7">
              <a:extLst>
                <a:ext uri="{FF2B5EF4-FFF2-40B4-BE49-F238E27FC236}">
                  <a16:creationId xmlns:a16="http://schemas.microsoft.com/office/drawing/2014/main" id="{A71D048A-9693-481E-BB51-4CF92FB9E379}"/>
                </a:ext>
              </a:extLst>
            </p:cNvPr>
            <p:cNvGrpSpPr/>
            <p:nvPr/>
          </p:nvGrpSpPr>
          <p:grpSpPr>
            <a:xfrm>
              <a:off x="794243" y="1271523"/>
              <a:ext cx="1142429" cy="956469"/>
              <a:chOff x="794243" y="1271523"/>
              <a:chExt cx="1142429" cy="956469"/>
            </a:xfrm>
          </p:grpSpPr>
          <p:sp>
            <p:nvSpPr>
              <p:cNvPr id="4" name="Smiley Face 3">
                <a:extLst>
                  <a:ext uri="{FF2B5EF4-FFF2-40B4-BE49-F238E27FC236}">
                    <a16:creationId xmlns:a16="http://schemas.microsoft.com/office/drawing/2014/main" id="{DB955288-7834-49B9-BB2C-53811F4DEA7C}"/>
                  </a:ext>
                </a:extLst>
              </p:cNvPr>
              <p:cNvSpPr/>
              <p:nvPr/>
            </p:nvSpPr>
            <p:spPr>
              <a:xfrm>
                <a:off x="874181" y="1684653"/>
                <a:ext cx="662609" cy="543339"/>
              </a:xfrm>
              <a:prstGeom prst="smileyFac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1" name="TextBox 20">
                <a:extLst>
                  <a:ext uri="{FF2B5EF4-FFF2-40B4-BE49-F238E27FC236}">
                    <a16:creationId xmlns:a16="http://schemas.microsoft.com/office/drawing/2014/main" id="{6382CEFC-56FE-4105-BA5F-65FFD3EA2C8B}"/>
                  </a:ext>
                </a:extLst>
              </p:cNvPr>
              <p:cNvSpPr txBox="1"/>
              <p:nvPr/>
            </p:nvSpPr>
            <p:spPr>
              <a:xfrm>
                <a:off x="794243" y="1271523"/>
                <a:ext cx="1142429" cy="646331"/>
              </a:xfrm>
              <a:prstGeom prst="rect">
                <a:avLst/>
              </a:prstGeom>
              <a:noFill/>
            </p:spPr>
            <p:txBody>
              <a:bodyPr wrap="none" rtlCol="0">
                <a:spAutoFit/>
              </a:bodyPr>
              <a:lstStyle/>
              <a:p>
                <a:r>
                  <a:rPr lang="en-GB" dirty="0" err="1"/>
                  <a:t>Ready!API</a:t>
                </a:r>
                <a:endParaRPr lang="en-GB" dirty="0"/>
              </a:p>
              <a:p>
                <a:endParaRPr lang="en-GB" dirty="0"/>
              </a:p>
            </p:txBody>
          </p:sp>
        </p:grpSp>
        <p:cxnSp>
          <p:nvCxnSpPr>
            <p:cNvPr id="11" name="Straight Connector 10">
              <a:extLst>
                <a:ext uri="{FF2B5EF4-FFF2-40B4-BE49-F238E27FC236}">
                  <a16:creationId xmlns:a16="http://schemas.microsoft.com/office/drawing/2014/main" id="{D4129594-0C6A-40D9-8A3C-D141D95C876B}"/>
                </a:ext>
              </a:extLst>
            </p:cNvPr>
            <p:cNvCxnSpPr>
              <a:stCxn id="4" idx="4"/>
            </p:cNvCxnSpPr>
            <p:nvPr/>
          </p:nvCxnSpPr>
          <p:spPr>
            <a:xfrm flipH="1">
              <a:off x="1205485" y="2227992"/>
              <a:ext cx="1" cy="668040"/>
            </a:xfrm>
            <a:prstGeom prst="line">
              <a:avLst/>
            </a:prstGeom>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6C6F0F9B-01D8-43E6-8133-A5C992E7EBD1}"/>
                </a:ext>
              </a:extLst>
            </p:cNvPr>
            <p:cNvCxnSpPr/>
            <p:nvPr/>
          </p:nvCxnSpPr>
          <p:spPr>
            <a:xfrm>
              <a:off x="874181" y="2403033"/>
              <a:ext cx="662609"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980855CE-AC12-4183-8967-0669C0DF3752}"/>
                </a:ext>
              </a:extLst>
            </p:cNvPr>
            <p:cNvCxnSpPr/>
            <p:nvPr/>
          </p:nvCxnSpPr>
          <p:spPr>
            <a:xfrm flipH="1">
              <a:off x="980661" y="2888973"/>
              <a:ext cx="224824" cy="324678"/>
            </a:xfrm>
            <a:prstGeom prst="line">
              <a:avLst/>
            </a:prstGeom>
          </p:spPr>
          <p:style>
            <a:lnRef idx="2">
              <a:schemeClr val="accent1"/>
            </a:lnRef>
            <a:fillRef idx="0">
              <a:schemeClr val="accent1"/>
            </a:fillRef>
            <a:effectRef idx="1">
              <a:schemeClr val="accent1"/>
            </a:effectRef>
            <a:fontRef idx="minor">
              <a:schemeClr val="tx1"/>
            </a:fontRef>
          </p:style>
        </p:cxnSp>
        <p:cxnSp>
          <p:nvCxnSpPr>
            <p:cNvPr id="60" name="Straight Connector 59">
              <a:extLst>
                <a:ext uri="{FF2B5EF4-FFF2-40B4-BE49-F238E27FC236}">
                  <a16:creationId xmlns:a16="http://schemas.microsoft.com/office/drawing/2014/main" id="{69B03A82-8751-4BF5-A143-768E121C70BD}"/>
                </a:ext>
              </a:extLst>
            </p:cNvPr>
            <p:cNvCxnSpPr>
              <a:cxnSpLocks/>
            </p:cNvCxnSpPr>
            <p:nvPr/>
          </p:nvCxnSpPr>
          <p:spPr>
            <a:xfrm>
              <a:off x="1210192" y="2902142"/>
              <a:ext cx="196921" cy="340598"/>
            </a:xfrm>
            <a:prstGeom prst="line">
              <a:avLst/>
            </a:prstGeom>
          </p:spPr>
          <p:style>
            <a:lnRef idx="2">
              <a:schemeClr val="accent1"/>
            </a:lnRef>
            <a:fillRef idx="0">
              <a:schemeClr val="accent1"/>
            </a:fillRef>
            <a:effectRef idx="1">
              <a:schemeClr val="accent1"/>
            </a:effectRef>
            <a:fontRef idx="minor">
              <a:schemeClr val="tx1"/>
            </a:fontRef>
          </p:style>
        </p:cxnSp>
      </p:grpSp>
      <p:cxnSp>
        <p:nvCxnSpPr>
          <p:cNvPr id="93" name="Straight Arrow Connector 92">
            <a:extLst>
              <a:ext uri="{FF2B5EF4-FFF2-40B4-BE49-F238E27FC236}">
                <a16:creationId xmlns:a16="http://schemas.microsoft.com/office/drawing/2014/main" id="{46D1D0D2-B96C-41B4-B611-2DF832C00330}"/>
              </a:ext>
            </a:extLst>
          </p:cNvPr>
          <p:cNvCxnSpPr>
            <a:cxnSpLocks/>
          </p:cNvCxnSpPr>
          <p:nvPr/>
        </p:nvCxnSpPr>
        <p:spPr>
          <a:xfrm>
            <a:off x="2524380" y="3105047"/>
            <a:ext cx="2086764" cy="0"/>
          </a:xfrm>
          <a:prstGeom prst="straightConnector1">
            <a:avLst/>
          </a:prstGeom>
          <a:ln>
            <a:tailEnd type="triangle" w="lg" len="lg"/>
          </a:ln>
        </p:spPr>
        <p:style>
          <a:lnRef idx="2">
            <a:schemeClr val="accent1"/>
          </a:lnRef>
          <a:fillRef idx="0">
            <a:schemeClr val="accent1"/>
          </a:fillRef>
          <a:effectRef idx="1">
            <a:schemeClr val="accent1"/>
          </a:effectRef>
          <a:fontRef idx="minor">
            <a:schemeClr val="tx1"/>
          </a:fontRef>
        </p:style>
      </p:cxnSp>
      <p:sp>
        <p:nvSpPr>
          <p:cNvPr id="153" name="TextBox 152">
            <a:extLst>
              <a:ext uri="{FF2B5EF4-FFF2-40B4-BE49-F238E27FC236}">
                <a16:creationId xmlns:a16="http://schemas.microsoft.com/office/drawing/2014/main" id="{73EE4502-C4B1-4949-92AE-B32B7D557EB0}"/>
              </a:ext>
            </a:extLst>
          </p:cNvPr>
          <p:cNvSpPr txBox="1"/>
          <p:nvPr/>
        </p:nvSpPr>
        <p:spPr>
          <a:xfrm>
            <a:off x="9594686" y="6023162"/>
            <a:ext cx="2070406" cy="461665"/>
          </a:xfrm>
          <a:prstGeom prst="rect">
            <a:avLst/>
          </a:prstGeom>
          <a:noFill/>
        </p:spPr>
        <p:txBody>
          <a:bodyPr wrap="square" rtlCol="0">
            <a:spAutoFit/>
          </a:bodyPr>
          <a:lstStyle/>
          <a:p>
            <a:r>
              <a:rPr lang="en-GB" sz="1200" i="1" dirty="0">
                <a:solidFill>
                  <a:schemeClr val="accent6"/>
                </a:solidFill>
              </a:rPr>
              <a:t>Stub chooses which of it’s prebuilt responses to return</a:t>
            </a:r>
          </a:p>
        </p:txBody>
      </p:sp>
      <p:sp>
        <p:nvSpPr>
          <p:cNvPr id="163" name="TextBox 162">
            <a:extLst>
              <a:ext uri="{FF2B5EF4-FFF2-40B4-BE49-F238E27FC236}">
                <a16:creationId xmlns:a16="http://schemas.microsoft.com/office/drawing/2014/main" id="{BC7C2891-1E72-4C55-89AC-3E122796EBEF}"/>
              </a:ext>
            </a:extLst>
          </p:cNvPr>
          <p:cNvSpPr txBox="1"/>
          <p:nvPr/>
        </p:nvSpPr>
        <p:spPr>
          <a:xfrm>
            <a:off x="5286370" y="-27676"/>
            <a:ext cx="7418833" cy="707886"/>
          </a:xfrm>
          <a:prstGeom prst="rect">
            <a:avLst/>
          </a:prstGeom>
          <a:noFill/>
        </p:spPr>
        <p:txBody>
          <a:bodyPr wrap="square" rtlCol="0">
            <a:spAutoFit/>
          </a:bodyPr>
          <a:lstStyle/>
          <a:p>
            <a:r>
              <a:rPr lang="en-GB" sz="4000" b="1" spc="-1" dirty="0">
                <a:solidFill>
                  <a:srgbClr val="FF0000"/>
                </a:solidFill>
                <a:uFill>
                  <a:solidFill>
                    <a:srgbClr val="FFFFFF"/>
                  </a:solidFill>
                </a:uFill>
                <a:latin typeface="IBM Plex Sans SemiBold"/>
                <a:cs typeface="NBS Medium"/>
              </a:rPr>
              <a:t>*</a:t>
            </a:r>
            <a:r>
              <a:rPr lang="en-GB" sz="4000" b="1" i="1" spc="-1" dirty="0">
                <a:solidFill>
                  <a:srgbClr val="FF0000"/>
                </a:solidFill>
                <a:uFill>
                  <a:solidFill>
                    <a:srgbClr val="FFFFFF"/>
                  </a:solidFill>
                </a:uFill>
                <a:latin typeface="IBM Plex Sans SemiBold"/>
                <a:cs typeface="NBS Medium"/>
              </a:rPr>
              <a:t>NEW</a:t>
            </a:r>
            <a:r>
              <a:rPr lang="en-GB" sz="4000" b="1" spc="-1" dirty="0">
                <a:solidFill>
                  <a:srgbClr val="FF0000"/>
                </a:solidFill>
                <a:uFill>
                  <a:solidFill>
                    <a:srgbClr val="FFFFFF"/>
                  </a:solidFill>
                </a:uFill>
                <a:latin typeface="IBM Plex Sans SemiBold"/>
                <a:cs typeface="NBS Medium"/>
              </a:rPr>
              <a:t>* </a:t>
            </a:r>
            <a:r>
              <a:rPr lang="en-GB" sz="4000" b="1" spc="-1" dirty="0">
                <a:solidFill>
                  <a:schemeClr val="bg2"/>
                </a:solidFill>
                <a:uFill>
                  <a:solidFill>
                    <a:srgbClr val="FFFFFF"/>
                  </a:solidFill>
                </a:uFill>
                <a:latin typeface="IBM Plex Sans SemiBold"/>
                <a:cs typeface="NBS Medium"/>
              </a:rPr>
              <a:t>BPM </a:t>
            </a:r>
            <a:r>
              <a:rPr lang="en-GB" sz="4000" b="1" spc="-1" dirty="0" err="1">
                <a:solidFill>
                  <a:schemeClr val="bg2"/>
                </a:solidFill>
                <a:uFill>
                  <a:solidFill>
                    <a:srgbClr val="FFFFFF"/>
                  </a:solidFill>
                </a:uFill>
                <a:latin typeface="IBM Plex Sans SemiBold"/>
                <a:cs typeface="NBS Medium"/>
              </a:rPr>
              <a:t>STPO</a:t>
            </a:r>
            <a:r>
              <a:rPr lang="en-GB" sz="4000" b="1" spc="-1" dirty="0">
                <a:solidFill>
                  <a:schemeClr val="bg2"/>
                </a:solidFill>
                <a:uFill>
                  <a:solidFill>
                    <a:srgbClr val="FFFFFF"/>
                  </a:solidFill>
                </a:uFill>
                <a:latin typeface="IBM Plex Sans SemiBold"/>
                <a:cs typeface="NBS Medium"/>
              </a:rPr>
              <a:t> UT Approach</a:t>
            </a:r>
          </a:p>
        </p:txBody>
      </p:sp>
      <p:sp>
        <p:nvSpPr>
          <p:cNvPr id="89" name="TextBox 88">
            <a:extLst>
              <a:ext uri="{FF2B5EF4-FFF2-40B4-BE49-F238E27FC236}">
                <a16:creationId xmlns:a16="http://schemas.microsoft.com/office/drawing/2014/main" id="{6C5E5ED7-D681-4458-BF09-78C53C2423C5}"/>
              </a:ext>
            </a:extLst>
          </p:cNvPr>
          <p:cNvSpPr txBox="1"/>
          <p:nvPr/>
        </p:nvSpPr>
        <p:spPr>
          <a:xfrm>
            <a:off x="539122" y="724497"/>
            <a:ext cx="1962885" cy="523220"/>
          </a:xfrm>
          <a:prstGeom prst="rect">
            <a:avLst/>
          </a:prstGeom>
          <a:noFill/>
        </p:spPr>
        <p:txBody>
          <a:bodyPr wrap="square" rtlCol="0">
            <a:spAutoFit/>
          </a:bodyPr>
          <a:lstStyle/>
          <a:p>
            <a:r>
              <a:rPr lang="en-GB" sz="2800" b="1" spc="-1" dirty="0">
                <a:solidFill>
                  <a:schemeClr val="bg2"/>
                </a:solidFill>
                <a:uFill>
                  <a:solidFill>
                    <a:srgbClr val="FFFFFF"/>
                  </a:solidFill>
                </a:uFill>
                <a:latin typeface="IBM Plex Sans SemiBold"/>
                <a:ea typeface="+mj-ea"/>
                <a:cs typeface="NBS Medium"/>
              </a:rPr>
              <a:t>Test Client</a:t>
            </a:r>
          </a:p>
        </p:txBody>
      </p:sp>
      <p:sp>
        <p:nvSpPr>
          <p:cNvPr id="95" name="TextBox 94">
            <a:extLst>
              <a:ext uri="{FF2B5EF4-FFF2-40B4-BE49-F238E27FC236}">
                <a16:creationId xmlns:a16="http://schemas.microsoft.com/office/drawing/2014/main" id="{E9904399-0845-4A6E-9F9A-A90234A38C7A}"/>
              </a:ext>
            </a:extLst>
          </p:cNvPr>
          <p:cNvSpPr txBox="1"/>
          <p:nvPr/>
        </p:nvSpPr>
        <p:spPr>
          <a:xfrm>
            <a:off x="8285261" y="1293285"/>
            <a:ext cx="1962885" cy="523220"/>
          </a:xfrm>
          <a:prstGeom prst="rect">
            <a:avLst/>
          </a:prstGeom>
          <a:noFill/>
        </p:spPr>
        <p:txBody>
          <a:bodyPr wrap="square" rtlCol="0">
            <a:spAutoFit/>
          </a:bodyPr>
          <a:lstStyle/>
          <a:p>
            <a:r>
              <a:rPr lang="en-GB" sz="2800" b="1" spc="-1" dirty="0">
                <a:solidFill>
                  <a:schemeClr val="bg2"/>
                </a:solidFill>
                <a:uFill>
                  <a:solidFill>
                    <a:srgbClr val="FFFFFF"/>
                  </a:solidFill>
                </a:uFill>
                <a:latin typeface="IBM Plex Sans SemiBold"/>
                <a:ea typeface="+mj-ea"/>
                <a:cs typeface="NBS Medium"/>
              </a:rPr>
              <a:t>Stub (</a:t>
            </a:r>
            <a:r>
              <a:rPr lang="en-GB" sz="2800" b="1" spc="-1" dirty="0" err="1">
                <a:solidFill>
                  <a:schemeClr val="bg2"/>
                </a:solidFill>
                <a:uFill>
                  <a:solidFill>
                    <a:srgbClr val="FFFFFF"/>
                  </a:solidFill>
                </a:uFill>
                <a:latin typeface="IBM Plex Sans SemiBold"/>
                <a:ea typeface="+mj-ea"/>
                <a:cs typeface="NBS Medium"/>
              </a:rPr>
              <a:t>Virt</a:t>
            </a:r>
            <a:r>
              <a:rPr lang="en-GB" sz="2800" b="1" spc="-1" dirty="0">
                <a:solidFill>
                  <a:schemeClr val="bg2"/>
                </a:solidFill>
                <a:uFill>
                  <a:solidFill>
                    <a:srgbClr val="FFFFFF"/>
                  </a:solidFill>
                </a:uFill>
                <a:latin typeface="IBM Plex Sans SemiBold"/>
                <a:ea typeface="+mj-ea"/>
                <a:cs typeface="NBS Medium"/>
              </a:rPr>
              <a:t>)</a:t>
            </a:r>
          </a:p>
        </p:txBody>
      </p:sp>
      <p:cxnSp>
        <p:nvCxnSpPr>
          <p:cNvPr id="97" name="Straight Arrow Connector 96">
            <a:extLst>
              <a:ext uri="{FF2B5EF4-FFF2-40B4-BE49-F238E27FC236}">
                <a16:creationId xmlns:a16="http://schemas.microsoft.com/office/drawing/2014/main" id="{9382ACCC-D9B9-4723-8A49-170069F799A4}"/>
              </a:ext>
            </a:extLst>
          </p:cNvPr>
          <p:cNvCxnSpPr>
            <a:cxnSpLocks/>
          </p:cNvCxnSpPr>
          <p:nvPr/>
        </p:nvCxnSpPr>
        <p:spPr>
          <a:xfrm flipH="1" flipV="1">
            <a:off x="7067483" y="3645778"/>
            <a:ext cx="2274723" cy="461131"/>
          </a:xfrm>
          <a:prstGeom prst="straightConnector1">
            <a:avLst/>
          </a:prstGeom>
          <a:ln>
            <a:solidFill>
              <a:srgbClr val="0070C0"/>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110" name="Straight Arrow Connector 109">
            <a:extLst>
              <a:ext uri="{FF2B5EF4-FFF2-40B4-BE49-F238E27FC236}">
                <a16:creationId xmlns:a16="http://schemas.microsoft.com/office/drawing/2014/main" id="{CFB76046-87DD-4843-8A12-ECBAA91D948D}"/>
              </a:ext>
            </a:extLst>
          </p:cNvPr>
          <p:cNvCxnSpPr>
            <a:cxnSpLocks/>
          </p:cNvCxnSpPr>
          <p:nvPr/>
        </p:nvCxnSpPr>
        <p:spPr>
          <a:xfrm flipH="1">
            <a:off x="2524380" y="3705085"/>
            <a:ext cx="2086764" cy="0"/>
          </a:xfrm>
          <a:prstGeom prst="straightConnector1">
            <a:avLst/>
          </a:prstGeom>
          <a:ln>
            <a:solidFill>
              <a:srgbClr val="0070C0"/>
            </a:solidFill>
            <a:tailEnd type="triangle" w="lg" len="lg"/>
          </a:ln>
        </p:spPr>
        <p:style>
          <a:lnRef idx="2">
            <a:schemeClr val="accent1"/>
          </a:lnRef>
          <a:fillRef idx="0">
            <a:schemeClr val="accent1"/>
          </a:fillRef>
          <a:effectRef idx="1">
            <a:schemeClr val="accent1"/>
          </a:effectRef>
          <a:fontRef idx="minor">
            <a:schemeClr val="tx1"/>
          </a:fontRef>
        </p:style>
      </p:cxnSp>
      <p:sp>
        <p:nvSpPr>
          <p:cNvPr id="111" name="TextBox 110">
            <a:extLst>
              <a:ext uri="{FF2B5EF4-FFF2-40B4-BE49-F238E27FC236}">
                <a16:creationId xmlns:a16="http://schemas.microsoft.com/office/drawing/2014/main" id="{ECFAFCBF-4EDA-4F7C-9794-688A1AF3A1F3}"/>
              </a:ext>
            </a:extLst>
          </p:cNvPr>
          <p:cNvSpPr txBox="1"/>
          <p:nvPr/>
        </p:nvSpPr>
        <p:spPr>
          <a:xfrm>
            <a:off x="3089235" y="2719076"/>
            <a:ext cx="877741" cy="369332"/>
          </a:xfrm>
          <a:prstGeom prst="rect">
            <a:avLst/>
          </a:prstGeom>
          <a:noFill/>
        </p:spPr>
        <p:txBody>
          <a:bodyPr wrap="none" rtlCol="0">
            <a:spAutoFit/>
          </a:bodyPr>
          <a:lstStyle/>
          <a:p>
            <a:r>
              <a:rPr lang="en-GB" dirty="0"/>
              <a:t>Control</a:t>
            </a:r>
          </a:p>
        </p:txBody>
      </p:sp>
      <p:sp>
        <p:nvSpPr>
          <p:cNvPr id="112" name="TextBox 111">
            <a:extLst>
              <a:ext uri="{FF2B5EF4-FFF2-40B4-BE49-F238E27FC236}">
                <a16:creationId xmlns:a16="http://schemas.microsoft.com/office/drawing/2014/main" id="{4812DA5F-12F6-4768-889A-700FB4E86611}"/>
              </a:ext>
            </a:extLst>
          </p:cNvPr>
          <p:cNvSpPr txBox="1"/>
          <p:nvPr/>
        </p:nvSpPr>
        <p:spPr>
          <a:xfrm>
            <a:off x="7472740" y="3892952"/>
            <a:ext cx="877741" cy="369332"/>
          </a:xfrm>
          <a:prstGeom prst="rect">
            <a:avLst/>
          </a:prstGeom>
          <a:noFill/>
        </p:spPr>
        <p:txBody>
          <a:bodyPr wrap="none" rtlCol="0">
            <a:spAutoFit/>
          </a:bodyPr>
          <a:lstStyle/>
          <a:p>
            <a:r>
              <a:rPr lang="en-GB" dirty="0"/>
              <a:t>Control</a:t>
            </a:r>
          </a:p>
        </p:txBody>
      </p:sp>
      <p:sp>
        <p:nvSpPr>
          <p:cNvPr id="117" name="TextBox 116">
            <a:extLst>
              <a:ext uri="{FF2B5EF4-FFF2-40B4-BE49-F238E27FC236}">
                <a16:creationId xmlns:a16="http://schemas.microsoft.com/office/drawing/2014/main" id="{939E4EA3-243F-4F60-8ADD-F8C9C5E34F7F}"/>
              </a:ext>
            </a:extLst>
          </p:cNvPr>
          <p:cNvSpPr txBox="1"/>
          <p:nvPr/>
        </p:nvSpPr>
        <p:spPr>
          <a:xfrm>
            <a:off x="7345388" y="2800658"/>
            <a:ext cx="939873" cy="369332"/>
          </a:xfrm>
          <a:prstGeom prst="rect">
            <a:avLst/>
          </a:prstGeom>
          <a:noFill/>
        </p:spPr>
        <p:txBody>
          <a:bodyPr wrap="none" rtlCol="0">
            <a:spAutoFit/>
          </a:bodyPr>
          <a:lstStyle/>
          <a:p>
            <a:r>
              <a:rPr lang="en-GB" dirty="0"/>
              <a:t>Validate</a:t>
            </a:r>
          </a:p>
        </p:txBody>
      </p:sp>
      <p:sp>
        <p:nvSpPr>
          <p:cNvPr id="118" name="TextBox 117">
            <a:extLst>
              <a:ext uri="{FF2B5EF4-FFF2-40B4-BE49-F238E27FC236}">
                <a16:creationId xmlns:a16="http://schemas.microsoft.com/office/drawing/2014/main" id="{AFE883F2-B86D-4052-8C91-90DF45D777BD}"/>
              </a:ext>
            </a:extLst>
          </p:cNvPr>
          <p:cNvSpPr txBox="1"/>
          <p:nvPr/>
        </p:nvSpPr>
        <p:spPr>
          <a:xfrm>
            <a:off x="3102327" y="3737577"/>
            <a:ext cx="939873" cy="369332"/>
          </a:xfrm>
          <a:prstGeom prst="rect">
            <a:avLst/>
          </a:prstGeom>
          <a:noFill/>
        </p:spPr>
        <p:txBody>
          <a:bodyPr wrap="none" rtlCol="0">
            <a:spAutoFit/>
          </a:bodyPr>
          <a:lstStyle/>
          <a:p>
            <a:r>
              <a:rPr lang="en-GB" dirty="0"/>
              <a:t>Validate</a:t>
            </a:r>
          </a:p>
        </p:txBody>
      </p:sp>
      <p:grpSp>
        <p:nvGrpSpPr>
          <p:cNvPr id="29" name="Group 28">
            <a:extLst>
              <a:ext uri="{FF2B5EF4-FFF2-40B4-BE49-F238E27FC236}">
                <a16:creationId xmlns:a16="http://schemas.microsoft.com/office/drawing/2014/main" id="{9ADE119B-8133-4492-B8B3-4E39B7CDACAE}"/>
              </a:ext>
            </a:extLst>
          </p:cNvPr>
          <p:cNvGrpSpPr/>
          <p:nvPr/>
        </p:nvGrpSpPr>
        <p:grpSpPr>
          <a:xfrm>
            <a:off x="11183111" y="1964482"/>
            <a:ext cx="815009" cy="370842"/>
            <a:chOff x="10747513" y="2001078"/>
            <a:chExt cx="1209260" cy="470233"/>
          </a:xfrm>
        </p:grpSpPr>
        <p:cxnSp>
          <p:nvCxnSpPr>
            <p:cNvPr id="31" name="Connector: Elbow 30">
              <a:extLst>
                <a:ext uri="{FF2B5EF4-FFF2-40B4-BE49-F238E27FC236}">
                  <a16:creationId xmlns:a16="http://schemas.microsoft.com/office/drawing/2014/main" id="{FB6F6737-327F-45D2-8D6E-68520D37482C}"/>
                </a:ext>
              </a:extLst>
            </p:cNvPr>
            <p:cNvCxnSpPr>
              <a:cxnSpLocks/>
            </p:cNvCxnSpPr>
            <p:nvPr/>
          </p:nvCxnSpPr>
          <p:spPr>
            <a:xfrm>
              <a:off x="10747513" y="2001078"/>
              <a:ext cx="705678" cy="470233"/>
            </a:xfrm>
            <a:prstGeom prst="bentConnector3">
              <a:avLst>
                <a:gd name="adj1" fmla="val 50000"/>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32" name="Connector: Elbow 31">
              <a:extLst>
                <a:ext uri="{FF2B5EF4-FFF2-40B4-BE49-F238E27FC236}">
                  <a16:creationId xmlns:a16="http://schemas.microsoft.com/office/drawing/2014/main" id="{45B1A7F4-9E52-4EA2-BD44-7A2897F2904F}"/>
                </a:ext>
              </a:extLst>
            </p:cNvPr>
            <p:cNvCxnSpPr>
              <a:cxnSpLocks/>
            </p:cNvCxnSpPr>
            <p:nvPr/>
          </p:nvCxnSpPr>
          <p:spPr>
            <a:xfrm rot="10800000" flipV="1">
              <a:off x="11446564" y="2007484"/>
              <a:ext cx="510209" cy="463827"/>
            </a:xfrm>
            <a:prstGeom prst="bentConnector3">
              <a:avLst/>
            </a:prstGeom>
            <a:ln>
              <a:solidFill>
                <a:schemeClr val="accent6"/>
              </a:solidFill>
            </a:ln>
          </p:spPr>
          <p:style>
            <a:lnRef idx="2">
              <a:schemeClr val="accent1"/>
            </a:lnRef>
            <a:fillRef idx="0">
              <a:schemeClr val="accent1"/>
            </a:fillRef>
            <a:effectRef idx="1">
              <a:schemeClr val="accent1"/>
            </a:effectRef>
            <a:fontRef idx="minor">
              <a:schemeClr val="tx1"/>
            </a:fontRef>
          </p:style>
        </p:cxnSp>
      </p:grpSp>
      <p:grpSp>
        <p:nvGrpSpPr>
          <p:cNvPr id="33" name="Group 32">
            <a:extLst>
              <a:ext uri="{FF2B5EF4-FFF2-40B4-BE49-F238E27FC236}">
                <a16:creationId xmlns:a16="http://schemas.microsoft.com/office/drawing/2014/main" id="{D89F82C5-6F60-4EB3-82EE-3261FC6420D5}"/>
              </a:ext>
            </a:extLst>
          </p:cNvPr>
          <p:cNvGrpSpPr/>
          <p:nvPr/>
        </p:nvGrpSpPr>
        <p:grpSpPr>
          <a:xfrm>
            <a:off x="10125550" y="1616308"/>
            <a:ext cx="816056" cy="683261"/>
            <a:chOff x="7860139" y="4241483"/>
            <a:chExt cx="583597" cy="800969"/>
          </a:xfrm>
        </p:grpSpPr>
        <p:sp>
          <p:nvSpPr>
            <p:cNvPr id="34" name="Rectangle: Single Corner Snipped 33">
              <a:extLst>
                <a:ext uri="{FF2B5EF4-FFF2-40B4-BE49-F238E27FC236}">
                  <a16:creationId xmlns:a16="http://schemas.microsoft.com/office/drawing/2014/main" id="{7EC49CCA-43B7-453C-8D08-2A59718C450D}"/>
                </a:ext>
              </a:extLst>
            </p:cNvPr>
            <p:cNvSpPr/>
            <p:nvPr/>
          </p:nvSpPr>
          <p:spPr>
            <a:xfrm>
              <a:off x="7884406" y="4300330"/>
              <a:ext cx="559330" cy="742122"/>
            </a:xfrm>
            <a:prstGeom prst="snip1Rect">
              <a:avLst/>
            </a:prstGeom>
            <a:ln>
              <a:solidFill>
                <a:schemeClr val="accent4">
                  <a:lumMod val="60000"/>
                  <a:lumOff val="40000"/>
                </a:schemeClr>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
          <p:nvSpPr>
            <p:cNvPr id="35" name="TextBox 34">
              <a:extLst>
                <a:ext uri="{FF2B5EF4-FFF2-40B4-BE49-F238E27FC236}">
                  <a16:creationId xmlns:a16="http://schemas.microsoft.com/office/drawing/2014/main" id="{753DEA38-3FFE-41A1-86C8-7EF7388AAC5B}"/>
                </a:ext>
              </a:extLst>
            </p:cNvPr>
            <p:cNvSpPr txBox="1"/>
            <p:nvPr/>
          </p:nvSpPr>
          <p:spPr>
            <a:xfrm>
              <a:off x="7860139" y="4241483"/>
              <a:ext cx="522121" cy="757676"/>
            </a:xfrm>
            <a:prstGeom prst="rect">
              <a:avLst/>
            </a:prstGeom>
            <a:noFill/>
          </p:spPr>
          <p:txBody>
            <a:bodyPr wrap="square" rtlCol="0">
              <a:spAutoFit/>
            </a:bodyPr>
            <a:lstStyle/>
            <a:p>
              <a:r>
                <a:rPr lang="en-GB" dirty="0"/>
                <a:t>--------------</a:t>
              </a:r>
            </a:p>
          </p:txBody>
        </p:sp>
      </p:grpSp>
      <p:sp>
        <p:nvSpPr>
          <p:cNvPr id="36" name="Arc 35">
            <a:extLst>
              <a:ext uri="{FF2B5EF4-FFF2-40B4-BE49-F238E27FC236}">
                <a16:creationId xmlns:a16="http://schemas.microsoft.com/office/drawing/2014/main" id="{A17EB1B2-8E75-41B7-9256-E3C5ED722397}"/>
              </a:ext>
            </a:extLst>
          </p:cNvPr>
          <p:cNvSpPr/>
          <p:nvPr/>
        </p:nvSpPr>
        <p:spPr>
          <a:xfrm>
            <a:off x="10548638" y="1287456"/>
            <a:ext cx="1025860" cy="1569241"/>
          </a:xfrm>
          <a:prstGeom prst="arc">
            <a:avLst>
              <a:gd name="adj1" fmla="val 13525551"/>
              <a:gd name="adj2" fmla="val 21295094"/>
            </a:avLst>
          </a:prstGeom>
          <a:ln>
            <a:headEnd type="none" w="med" len="med"/>
            <a:tailEnd type="arrow" w="med" len="med"/>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GB"/>
          </a:p>
        </p:txBody>
      </p:sp>
      <p:sp>
        <p:nvSpPr>
          <p:cNvPr id="37" name="TextBox 36">
            <a:extLst>
              <a:ext uri="{FF2B5EF4-FFF2-40B4-BE49-F238E27FC236}">
                <a16:creationId xmlns:a16="http://schemas.microsoft.com/office/drawing/2014/main" id="{7DF92757-30E0-4E6B-9B54-3511B1043C3D}"/>
              </a:ext>
            </a:extLst>
          </p:cNvPr>
          <p:cNvSpPr txBox="1"/>
          <p:nvPr/>
        </p:nvSpPr>
        <p:spPr>
          <a:xfrm>
            <a:off x="10005801" y="689804"/>
            <a:ext cx="1713481" cy="461665"/>
          </a:xfrm>
          <a:prstGeom prst="rect">
            <a:avLst/>
          </a:prstGeom>
          <a:noFill/>
        </p:spPr>
        <p:txBody>
          <a:bodyPr wrap="square" rtlCol="0">
            <a:spAutoFit/>
          </a:bodyPr>
          <a:lstStyle/>
          <a:p>
            <a:r>
              <a:rPr lang="en-GB" sz="1200" i="1" dirty="0">
                <a:solidFill>
                  <a:schemeClr val="accent6"/>
                </a:solidFill>
              </a:rPr>
              <a:t>Request received by Stub is put in to a Q</a:t>
            </a:r>
          </a:p>
        </p:txBody>
      </p:sp>
      <p:grpSp>
        <p:nvGrpSpPr>
          <p:cNvPr id="41" name="Group 40">
            <a:extLst>
              <a:ext uri="{FF2B5EF4-FFF2-40B4-BE49-F238E27FC236}">
                <a16:creationId xmlns:a16="http://schemas.microsoft.com/office/drawing/2014/main" id="{22894391-FE27-4C51-92F2-B344985101BD}"/>
              </a:ext>
            </a:extLst>
          </p:cNvPr>
          <p:cNvGrpSpPr/>
          <p:nvPr/>
        </p:nvGrpSpPr>
        <p:grpSpPr>
          <a:xfrm>
            <a:off x="2287569" y="4303863"/>
            <a:ext cx="6062911" cy="766079"/>
            <a:chOff x="1545431" y="3675079"/>
            <a:chExt cx="5460270" cy="766079"/>
          </a:xfrm>
        </p:grpSpPr>
        <p:grpSp>
          <p:nvGrpSpPr>
            <p:cNvPr id="42" name="Group 41">
              <a:extLst>
                <a:ext uri="{FF2B5EF4-FFF2-40B4-BE49-F238E27FC236}">
                  <a16:creationId xmlns:a16="http://schemas.microsoft.com/office/drawing/2014/main" id="{39A41AC9-1A11-4DAB-BE15-002F397F2142}"/>
                </a:ext>
              </a:extLst>
            </p:cNvPr>
            <p:cNvGrpSpPr/>
            <p:nvPr/>
          </p:nvGrpSpPr>
          <p:grpSpPr>
            <a:xfrm>
              <a:off x="1545431" y="3675079"/>
              <a:ext cx="1407000" cy="683261"/>
              <a:chOff x="7860138" y="4241483"/>
              <a:chExt cx="583598" cy="800969"/>
            </a:xfrm>
          </p:grpSpPr>
          <p:sp>
            <p:nvSpPr>
              <p:cNvPr id="44" name="Rectangle: Single Corner Snipped 43">
                <a:extLst>
                  <a:ext uri="{FF2B5EF4-FFF2-40B4-BE49-F238E27FC236}">
                    <a16:creationId xmlns:a16="http://schemas.microsoft.com/office/drawing/2014/main" id="{FC2246FB-FA23-4221-AB0E-D358005AAB50}"/>
                  </a:ext>
                </a:extLst>
              </p:cNvPr>
              <p:cNvSpPr/>
              <p:nvPr/>
            </p:nvSpPr>
            <p:spPr>
              <a:xfrm>
                <a:off x="7884406" y="4300330"/>
                <a:ext cx="559330" cy="742122"/>
              </a:xfrm>
              <a:prstGeom prst="snip1Rect">
                <a:avLst/>
              </a:prstGeom>
              <a:ln>
                <a:solidFill>
                  <a:schemeClr val="tx2"/>
                </a:solidFill>
                <a:prstDash val="solid"/>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
            <p:nvSpPr>
              <p:cNvPr id="45" name="TextBox 44">
                <a:extLst>
                  <a:ext uri="{FF2B5EF4-FFF2-40B4-BE49-F238E27FC236}">
                    <a16:creationId xmlns:a16="http://schemas.microsoft.com/office/drawing/2014/main" id="{05D030EF-3306-4A7D-947C-821288D93343}"/>
                  </a:ext>
                </a:extLst>
              </p:cNvPr>
              <p:cNvSpPr txBox="1"/>
              <p:nvPr/>
            </p:nvSpPr>
            <p:spPr>
              <a:xfrm>
                <a:off x="7860139" y="4241483"/>
                <a:ext cx="522121" cy="757677"/>
              </a:xfrm>
              <a:prstGeom prst="rect">
                <a:avLst/>
              </a:prstGeom>
              <a:noFill/>
              <a:ln>
                <a:noFill/>
                <a:prstDash val="solid"/>
              </a:ln>
            </p:spPr>
            <p:txBody>
              <a:bodyPr wrap="square" rtlCol="0">
                <a:spAutoFit/>
              </a:bodyPr>
              <a:lstStyle/>
              <a:p>
                <a:r>
                  <a:rPr lang="en-GB" dirty="0"/>
                  <a:t>---------------</a:t>
                </a:r>
              </a:p>
              <a:p>
                <a:r>
                  <a:rPr lang="en-GB" dirty="0"/>
                  <a:t>---------------</a:t>
                </a:r>
              </a:p>
            </p:txBody>
          </p:sp>
        </p:grpSp>
        <p:sp>
          <p:nvSpPr>
            <p:cNvPr id="43" name="TextBox 42">
              <a:extLst>
                <a:ext uri="{FF2B5EF4-FFF2-40B4-BE49-F238E27FC236}">
                  <a16:creationId xmlns:a16="http://schemas.microsoft.com/office/drawing/2014/main" id="{8D0FF1FD-838E-4788-81D7-193B56A5B176}"/>
                </a:ext>
              </a:extLst>
            </p:cNvPr>
            <p:cNvSpPr txBox="1"/>
            <p:nvPr/>
          </p:nvSpPr>
          <p:spPr>
            <a:xfrm>
              <a:off x="2993374" y="3702494"/>
              <a:ext cx="4012327" cy="738664"/>
            </a:xfrm>
            <a:prstGeom prst="rect">
              <a:avLst/>
            </a:prstGeom>
            <a:noFill/>
          </p:spPr>
          <p:txBody>
            <a:bodyPr wrap="square" rtlCol="0">
              <a:spAutoFit/>
            </a:bodyPr>
            <a:lstStyle/>
            <a:p>
              <a:r>
                <a:rPr lang="en-GB" sz="1400" dirty="0"/>
                <a:t>Request sent to </a:t>
              </a:r>
              <a:r>
                <a:rPr lang="en-GB" sz="1400" dirty="0" err="1"/>
                <a:t>STPO</a:t>
              </a:r>
              <a:r>
                <a:rPr lang="en-GB" sz="1400" dirty="0"/>
                <a:t> service and validate response.  This checks that a valid response is returned by the </a:t>
              </a:r>
              <a:r>
                <a:rPr lang="en-GB" sz="1400" dirty="0" err="1"/>
                <a:t>STPO</a:t>
              </a:r>
              <a:r>
                <a:rPr lang="en-GB" sz="1400" dirty="0"/>
                <a:t>  service.</a:t>
              </a:r>
            </a:p>
          </p:txBody>
        </p:sp>
      </p:grpSp>
      <p:sp>
        <p:nvSpPr>
          <p:cNvPr id="46" name="TextBox 45">
            <a:extLst>
              <a:ext uri="{FF2B5EF4-FFF2-40B4-BE49-F238E27FC236}">
                <a16:creationId xmlns:a16="http://schemas.microsoft.com/office/drawing/2014/main" id="{6911A012-7C6C-483F-8A0F-A92E2685F432}"/>
              </a:ext>
            </a:extLst>
          </p:cNvPr>
          <p:cNvSpPr txBox="1"/>
          <p:nvPr/>
        </p:nvSpPr>
        <p:spPr>
          <a:xfrm>
            <a:off x="1131805" y="4352386"/>
            <a:ext cx="1177630" cy="369332"/>
          </a:xfrm>
          <a:prstGeom prst="rect">
            <a:avLst/>
          </a:prstGeom>
          <a:noFill/>
        </p:spPr>
        <p:txBody>
          <a:bodyPr wrap="none" rtlCol="0">
            <a:spAutoFit/>
          </a:bodyPr>
          <a:lstStyle/>
          <a:p>
            <a:r>
              <a:rPr lang="en-GB" dirty="0"/>
              <a:t>Test step 1</a:t>
            </a:r>
          </a:p>
        </p:txBody>
      </p:sp>
      <p:sp>
        <p:nvSpPr>
          <p:cNvPr id="47" name="TextBox 46">
            <a:extLst>
              <a:ext uri="{FF2B5EF4-FFF2-40B4-BE49-F238E27FC236}">
                <a16:creationId xmlns:a16="http://schemas.microsoft.com/office/drawing/2014/main" id="{BDB984DE-30E1-4042-8676-7FB80E0D6424}"/>
              </a:ext>
            </a:extLst>
          </p:cNvPr>
          <p:cNvSpPr txBox="1"/>
          <p:nvPr/>
        </p:nvSpPr>
        <p:spPr>
          <a:xfrm>
            <a:off x="1056217" y="5085520"/>
            <a:ext cx="1177630" cy="369332"/>
          </a:xfrm>
          <a:prstGeom prst="rect">
            <a:avLst/>
          </a:prstGeom>
          <a:noFill/>
        </p:spPr>
        <p:txBody>
          <a:bodyPr wrap="none" rtlCol="0">
            <a:spAutoFit/>
          </a:bodyPr>
          <a:lstStyle/>
          <a:p>
            <a:r>
              <a:rPr lang="en-GB" dirty="0"/>
              <a:t>Test step 2</a:t>
            </a:r>
          </a:p>
        </p:txBody>
      </p:sp>
      <p:grpSp>
        <p:nvGrpSpPr>
          <p:cNvPr id="48" name="Group 47">
            <a:extLst>
              <a:ext uri="{FF2B5EF4-FFF2-40B4-BE49-F238E27FC236}">
                <a16:creationId xmlns:a16="http://schemas.microsoft.com/office/drawing/2014/main" id="{1B5DB778-A4A6-4633-A892-31178090DB4C}"/>
              </a:ext>
            </a:extLst>
          </p:cNvPr>
          <p:cNvGrpSpPr/>
          <p:nvPr/>
        </p:nvGrpSpPr>
        <p:grpSpPr>
          <a:xfrm>
            <a:off x="2755104" y="5082464"/>
            <a:ext cx="816056" cy="683261"/>
            <a:chOff x="7860139" y="4241483"/>
            <a:chExt cx="583597" cy="800969"/>
          </a:xfrm>
        </p:grpSpPr>
        <p:sp>
          <p:nvSpPr>
            <p:cNvPr id="49" name="Rectangle: Single Corner Snipped 48">
              <a:extLst>
                <a:ext uri="{FF2B5EF4-FFF2-40B4-BE49-F238E27FC236}">
                  <a16:creationId xmlns:a16="http://schemas.microsoft.com/office/drawing/2014/main" id="{277CD228-E633-41BE-B516-120067F2DA94}"/>
                </a:ext>
              </a:extLst>
            </p:cNvPr>
            <p:cNvSpPr/>
            <p:nvPr/>
          </p:nvSpPr>
          <p:spPr>
            <a:xfrm>
              <a:off x="7884406" y="4300330"/>
              <a:ext cx="559330" cy="742122"/>
            </a:xfrm>
            <a:prstGeom prst="snip1Rect">
              <a:avLst/>
            </a:prstGeom>
            <a:ln>
              <a:solidFill>
                <a:schemeClr val="accent4">
                  <a:lumMod val="60000"/>
                  <a:lumOff val="40000"/>
                </a:schemeClr>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
          <p:nvSpPr>
            <p:cNvPr id="50" name="TextBox 49">
              <a:extLst>
                <a:ext uri="{FF2B5EF4-FFF2-40B4-BE49-F238E27FC236}">
                  <a16:creationId xmlns:a16="http://schemas.microsoft.com/office/drawing/2014/main" id="{6FCA98CC-8A62-4CB3-B2B6-1B1C48B10D2C}"/>
                </a:ext>
              </a:extLst>
            </p:cNvPr>
            <p:cNvSpPr txBox="1"/>
            <p:nvPr/>
          </p:nvSpPr>
          <p:spPr>
            <a:xfrm>
              <a:off x="7860139" y="4241483"/>
              <a:ext cx="522121" cy="757676"/>
            </a:xfrm>
            <a:prstGeom prst="rect">
              <a:avLst/>
            </a:prstGeom>
            <a:noFill/>
          </p:spPr>
          <p:txBody>
            <a:bodyPr wrap="square" rtlCol="0">
              <a:spAutoFit/>
            </a:bodyPr>
            <a:lstStyle/>
            <a:p>
              <a:r>
                <a:rPr lang="en-GB" dirty="0"/>
                <a:t>--------------</a:t>
              </a:r>
            </a:p>
          </p:txBody>
        </p:sp>
      </p:grpSp>
      <p:grpSp>
        <p:nvGrpSpPr>
          <p:cNvPr id="52" name="Group 51">
            <a:extLst>
              <a:ext uri="{FF2B5EF4-FFF2-40B4-BE49-F238E27FC236}">
                <a16:creationId xmlns:a16="http://schemas.microsoft.com/office/drawing/2014/main" id="{25E9589C-016C-426B-BEE0-E4E6E5CA8B6A}"/>
              </a:ext>
            </a:extLst>
          </p:cNvPr>
          <p:cNvGrpSpPr/>
          <p:nvPr/>
        </p:nvGrpSpPr>
        <p:grpSpPr>
          <a:xfrm>
            <a:off x="2064368" y="5457020"/>
            <a:ext cx="657256" cy="320112"/>
            <a:chOff x="10747513" y="2001078"/>
            <a:chExt cx="1209260" cy="470233"/>
          </a:xfrm>
        </p:grpSpPr>
        <p:cxnSp>
          <p:nvCxnSpPr>
            <p:cNvPr id="55" name="Connector: Elbow 54">
              <a:extLst>
                <a:ext uri="{FF2B5EF4-FFF2-40B4-BE49-F238E27FC236}">
                  <a16:creationId xmlns:a16="http://schemas.microsoft.com/office/drawing/2014/main" id="{6A111449-EEDA-4B96-A4C0-789305F58F7E}"/>
                </a:ext>
              </a:extLst>
            </p:cNvPr>
            <p:cNvCxnSpPr>
              <a:cxnSpLocks/>
            </p:cNvCxnSpPr>
            <p:nvPr/>
          </p:nvCxnSpPr>
          <p:spPr>
            <a:xfrm>
              <a:off x="10747513" y="2001078"/>
              <a:ext cx="705678" cy="470233"/>
            </a:xfrm>
            <a:prstGeom prst="bentConnector3">
              <a:avLst>
                <a:gd name="adj1" fmla="val 50000"/>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56" name="Connector: Elbow 55">
              <a:extLst>
                <a:ext uri="{FF2B5EF4-FFF2-40B4-BE49-F238E27FC236}">
                  <a16:creationId xmlns:a16="http://schemas.microsoft.com/office/drawing/2014/main" id="{756BD033-3BB8-4422-B662-38E9E18AA6A5}"/>
                </a:ext>
              </a:extLst>
            </p:cNvPr>
            <p:cNvCxnSpPr>
              <a:cxnSpLocks/>
            </p:cNvCxnSpPr>
            <p:nvPr/>
          </p:nvCxnSpPr>
          <p:spPr>
            <a:xfrm rot="10800000" flipV="1">
              <a:off x="11446564" y="2007484"/>
              <a:ext cx="510209" cy="463827"/>
            </a:xfrm>
            <a:prstGeom prst="bentConnector3">
              <a:avLst/>
            </a:prstGeom>
            <a:ln>
              <a:solidFill>
                <a:schemeClr val="accent6"/>
              </a:solidFill>
            </a:ln>
          </p:spPr>
          <p:style>
            <a:lnRef idx="2">
              <a:schemeClr val="accent1"/>
            </a:lnRef>
            <a:fillRef idx="0">
              <a:schemeClr val="accent1"/>
            </a:fillRef>
            <a:effectRef idx="1">
              <a:schemeClr val="accent1"/>
            </a:effectRef>
            <a:fontRef idx="minor">
              <a:schemeClr val="tx1"/>
            </a:fontRef>
          </p:style>
        </p:cxnSp>
      </p:grpSp>
      <p:sp>
        <p:nvSpPr>
          <p:cNvPr id="57" name="Arc 56">
            <a:extLst>
              <a:ext uri="{FF2B5EF4-FFF2-40B4-BE49-F238E27FC236}">
                <a16:creationId xmlns:a16="http://schemas.microsoft.com/office/drawing/2014/main" id="{CB0B4CF0-5DA7-4D93-AE80-F9589F4ED4B9}"/>
              </a:ext>
            </a:extLst>
          </p:cNvPr>
          <p:cNvSpPr/>
          <p:nvPr/>
        </p:nvSpPr>
        <p:spPr>
          <a:xfrm flipH="1" flipV="1">
            <a:off x="2213620" y="5283726"/>
            <a:ext cx="1116902" cy="706969"/>
          </a:xfrm>
          <a:prstGeom prst="arc">
            <a:avLst>
              <a:gd name="adj1" fmla="val 1628798"/>
              <a:gd name="adj2" fmla="val 7438997"/>
            </a:avLst>
          </a:prstGeom>
          <a:ln>
            <a:headEnd type="none" w="med" len="med"/>
            <a:tailEnd type="arrow" w="med" len="med"/>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GB"/>
          </a:p>
        </p:txBody>
      </p:sp>
      <p:sp>
        <p:nvSpPr>
          <p:cNvPr id="65" name="TextBox 64">
            <a:extLst>
              <a:ext uri="{FF2B5EF4-FFF2-40B4-BE49-F238E27FC236}">
                <a16:creationId xmlns:a16="http://schemas.microsoft.com/office/drawing/2014/main" id="{932612F0-65C4-44FA-8568-32327E2EEE90}"/>
              </a:ext>
            </a:extLst>
          </p:cNvPr>
          <p:cNvSpPr txBox="1"/>
          <p:nvPr/>
        </p:nvSpPr>
        <p:spPr>
          <a:xfrm>
            <a:off x="660989" y="3986847"/>
            <a:ext cx="1355564" cy="400110"/>
          </a:xfrm>
          <a:prstGeom prst="rect">
            <a:avLst/>
          </a:prstGeom>
          <a:noFill/>
        </p:spPr>
        <p:txBody>
          <a:bodyPr wrap="none" rtlCol="0">
            <a:spAutoFit/>
          </a:bodyPr>
          <a:lstStyle/>
          <a:p>
            <a:r>
              <a:rPr lang="en-GB" sz="2000" b="1" dirty="0"/>
              <a:t>Test case N</a:t>
            </a:r>
          </a:p>
        </p:txBody>
      </p:sp>
      <p:sp>
        <p:nvSpPr>
          <p:cNvPr id="66" name="TextBox 65">
            <a:extLst>
              <a:ext uri="{FF2B5EF4-FFF2-40B4-BE49-F238E27FC236}">
                <a16:creationId xmlns:a16="http://schemas.microsoft.com/office/drawing/2014/main" id="{7216958A-737A-429E-8B64-1AFEE807730F}"/>
              </a:ext>
            </a:extLst>
          </p:cNvPr>
          <p:cNvSpPr txBox="1"/>
          <p:nvPr/>
        </p:nvSpPr>
        <p:spPr>
          <a:xfrm>
            <a:off x="3861132" y="5103326"/>
            <a:ext cx="4232155" cy="738664"/>
          </a:xfrm>
          <a:prstGeom prst="rect">
            <a:avLst/>
          </a:prstGeom>
          <a:noFill/>
        </p:spPr>
        <p:txBody>
          <a:bodyPr wrap="square" rtlCol="0">
            <a:spAutoFit/>
          </a:bodyPr>
          <a:lstStyle/>
          <a:p>
            <a:r>
              <a:rPr lang="en-GB" sz="1400" dirty="0"/>
              <a:t>Take message out of Q used by the Stub and validate against expected content.  This checks that right message was sent to the Stub.</a:t>
            </a:r>
          </a:p>
        </p:txBody>
      </p:sp>
      <p:sp>
        <p:nvSpPr>
          <p:cNvPr id="69" name="Arc 68">
            <a:extLst>
              <a:ext uri="{FF2B5EF4-FFF2-40B4-BE49-F238E27FC236}">
                <a16:creationId xmlns:a16="http://schemas.microsoft.com/office/drawing/2014/main" id="{B6FFFE4F-17BA-4D32-A1E7-93787E4924BE}"/>
              </a:ext>
            </a:extLst>
          </p:cNvPr>
          <p:cNvSpPr/>
          <p:nvPr/>
        </p:nvSpPr>
        <p:spPr>
          <a:xfrm flipH="1">
            <a:off x="5218136" y="1581331"/>
            <a:ext cx="1152577" cy="1569241"/>
          </a:xfrm>
          <a:prstGeom prst="arc">
            <a:avLst>
              <a:gd name="adj1" fmla="val 9276821"/>
              <a:gd name="adj2" fmla="val 19641670"/>
            </a:avLst>
          </a:prstGeom>
          <a:ln>
            <a:solidFill>
              <a:schemeClr val="bg2"/>
            </a:solidFill>
            <a:headEnd type="none" w="med" len="med"/>
            <a:tailEnd type="arrow" w="med" len="med"/>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GB"/>
          </a:p>
        </p:txBody>
      </p:sp>
      <p:grpSp>
        <p:nvGrpSpPr>
          <p:cNvPr id="70" name="Group 69">
            <a:extLst>
              <a:ext uri="{FF2B5EF4-FFF2-40B4-BE49-F238E27FC236}">
                <a16:creationId xmlns:a16="http://schemas.microsoft.com/office/drawing/2014/main" id="{F1B6C8C3-3D80-411A-97E0-2DF4B663137D}"/>
              </a:ext>
            </a:extLst>
          </p:cNvPr>
          <p:cNvGrpSpPr/>
          <p:nvPr/>
        </p:nvGrpSpPr>
        <p:grpSpPr>
          <a:xfrm>
            <a:off x="4749576" y="2014620"/>
            <a:ext cx="815009" cy="370842"/>
            <a:chOff x="10747513" y="2001078"/>
            <a:chExt cx="1209260" cy="470233"/>
          </a:xfrm>
        </p:grpSpPr>
        <p:cxnSp>
          <p:nvCxnSpPr>
            <p:cNvPr id="71" name="Connector: Elbow 70">
              <a:extLst>
                <a:ext uri="{FF2B5EF4-FFF2-40B4-BE49-F238E27FC236}">
                  <a16:creationId xmlns:a16="http://schemas.microsoft.com/office/drawing/2014/main" id="{9B60A87A-496A-4ADE-9BF2-083A3503D03F}"/>
                </a:ext>
              </a:extLst>
            </p:cNvPr>
            <p:cNvCxnSpPr>
              <a:cxnSpLocks/>
            </p:cNvCxnSpPr>
            <p:nvPr/>
          </p:nvCxnSpPr>
          <p:spPr>
            <a:xfrm>
              <a:off x="10747513" y="2001078"/>
              <a:ext cx="705678" cy="470233"/>
            </a:xfrm>
            <a:prstGeom prst="bentConnector3">
              <a:avLst>
                <a:gd name="adj1" fmla="val 50000"/>
              </a:avLst>
            </a:prstGeom>
            <a:ln>
              <a:solidFill>
                <a:srgbClr val="FFC000"/>
              </a:solidFill>
            </a:ln>
          </p:spPr>
          <p:style>
            <a:lnRef idx="2">
              <a:schemeClr val="accent1"/>
            </a:lnRef>
            <a:fillRef idx="0">
              <a:schemeClr val="accent1"/>
            </a:fillRef>
            <a:effectRef idx="1">
              <a:schemeClr val="accent1"/>
            </a:effectRef>
            <a:fontRef idx="minor">
              <a:schemeClr val="tx1"/>
            </a:fontRef>
          </p:style>
        </p:cxnSp>
        <p:cxnSp>
          <p:nvCxnSpPr>
            <p:cNvPr id="72" name="Connector: Elbow 71">
              <a:extLst>
                <a:ext uri="{FF2B5EF4-FFF2-40B4-BE49-F238E27FC236}">
                  <a16:creationId xmlns:a16="http://schemas.microsoft.com/office/drawing/2014/main" id="{85BE765C-723E-4AF1-8EA8-AAE3C87E17FB}"/>
                </a:ext>
              </a:extLst>
            </p:cNvPr>
            <p:cNvCxnSpPr>
              <a:cxnSpLocks/>
            </p:cNvCxnSpPr>
            <p:nvPr/>
          </p:nvCxnSpPr>
          <p:spPr>
            <a:xfrm rot="10800000" flipV="1">
              <a:off x="11446564" y="2007484"/>
              <a:ext cx="510209" cy="463827"/>
            </a:xfrm>
            <a:prstGeom prst="bentConnector3">
              <a:avLst/>
            </a:prstGeom>
            <a:ln>
              <a:solidFill>
                <a:srgbClr val="FFC000"/>
              </a:solidFill>
            </a:ln>
          </p:spPr>
          <p:style>
            <a:lnRef idx="2">
              <a:schemeClr val="accent1"/>
            </a:lnRef>
            <a:fillRef idx="0">
              <a:schemeClr val="accent1"/>
            </a:fillRef>
            <a:effectRef idx="1">
              <a:schemeClr val="accent1"/>
            </a:effectRef>
            <a:fontRef idx="minor">
              <a:schemeClr val="tx1"/>
            </a:fontRef>
          </p:style>
        </p:cxnSp>
      </p:grpSp>
      <p:grpSp>
        <p:nvGrpSpPr>
          <p:cNvPr id="73" name="Group 72">
            <a:extLst>
              <a:ext uri="{FF2B5EF4-FFF2-40B4-BE49-F238E27FC236}">
                <a16:creationId xmlns:a16="http://schemas.microsoft.com/office/drawing/2014/main" id="{E05B4CC1-C26F-4881-BADB-12E824E988AD}"/>
              </a:ext>
            </a:extLst>
          </p:cNvPr>
          <p:cNvGrpSpPr/>
          <p:nvPr/>
        </p:nvGrpSpPr>
        <p:grpSpPr>
          <a:xfrm>
            <a:off x="5993433" y="2612320"/>
            <a:ext cx="649864" cy="505034"/>
            <a:chOff x="7860140" y="4300330"/>
            <a:chExt cx="583596" cy="742122"/>
          </a:xfrm>
        </p:grpSpPr>
        <p:sp>
          <p:nvSpPr>
            <p:cNvPr id="74" name="Rectangle: Single Corner Snipped 73">
              <a:extLst>
                <a:ext uri="{FF2B5EF4-FFF2-40B4-BE49-F238E27FC236}">
                  <a16:creationId xmlns:a16="http://schemas.microsoft.com/office/drawing/2014/main" id="{074D67F4-9D36-411F-9522-F9C18BC523DD}"/>
                </a:ext>
              </a:extLst>
            </p:cNvPr>
            <p:cNvSpPr/>
            <p:nvPr/>
          </p:nvSpPr>
          <p:spPr>
            <a:xfrm>
              <a:off x="7884406" y="4300330"/>
              <a:ext cx="559330" cy="742122"/>
            </a:xfrm>
            <a:prstGeom prst="snip1Rect">
              <a:avLst/>
            </a:prstGeom>
            <a:ln>
              <a:solidFill>
                <a:srgbClr val="92D050"/>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
          <p:nvSpPr>
            <p:cNvPr id="75" name="TextBox 74">
              <a:extLst>
                <a:ext uri="{FF2B5EF4-FFF2-40B4-BE49-F238E27FC236}">
                  <a16:creationId xmlns:a16="http://schemas.microsoft.com/office/drawing/2014/main" id="{D54B843D-293C-43EE-B3B6-53AF88DC9210}"/>
                </a:ext>
              </a:extLst>
            </p:cNvPr>
            <p:cNvSpPr txBox="1"/>
            <p:nvPr/>
          </p:nvSpPr>
          <p:spPr>
            <a:xfrm>
              <a:off x="7860140" y="4373512"/>
              <a:ext cx="496230" cy="542715"/>
            </a:xfrm>
            <a:prstGeom prst="rect">
              <a:avLst/>
            </a:prstGeom>
            <a:noFill/>
            <a:ln>
              <a:noFill/>
            </a:ln>
          </p:spPr>
          <p:txBody>
            <a:bodyPr wrap="square" rtlCol="0">
              <a:spAutoFit/>
            </a:bodyPr>
            <a:lstStyle/>
            <a:p>
              <a:r>
                <a:rPr lang="en-GB" dirty="0"/>
                <a:t>----</a:t>
              </a:r>
            </a:p>
          </p:txBody>
        </p:sp>
      </p:grpSp>
      <p:sp>
        <p:nvSpPr>
          <p:cNvPr id="76" name="TextBox 75">
            <a:extLst>
              <a:ext uri="{FF2B5EF4-FFF2-40B4-BE49-F238E27FC236}">
                <a16:creationId xmlns:a16="http://schemas.microsoft.com/office/drawing/2014/main" id="{1E97B1D6-86CF-4981-93E6-710A81649010}"/>
              </a:ext>
            </a:extLst>
          </p:cNvPr>
          <p:cNvSpPr txBox="1"/>
          <p:nvPr/>
        </p:nvSpPr>
        <p:spPr>
          <a:xfrm>
            <a:off x="6282519" y="1698529"/>
            <a:ext cx="939873" cy="369332"/>
          </a:xfrm>
          <a:prstGeom prst="rect">
            <a:avLst/>
          </a:prstGeom>
          <a:noFill/>
        </p:spPr>
        <p:txBody>
          <a:bodyPr wrap="none" rtlCol="0">
            <a:spAutoFit/>
          </a:bodyPr>
          <a:lstStyle/>
          <a:p>
            <a:r>
              <a:rPr lang="en-GB" dirty="0"/>
              <a:t>Validate</a:t>
            </a:r>
          </a:p>
        </p:txBody>
      </p:sp>
      <p:sp>
        <p:nvSpPr>
          <p:cNvPr id="77" name="TextBox 76">
            <a:extLst>
              <a:ext uri="{FF2B5EF4-FFF2-40B4-BE49-F238E27FC236}">
                <a16:creationId xmlns:a16="http://schemas.microsoft.com/office/drawing/2014/main" id="{161E1527-7096-4547-86D1-AA4AD54D579B}"/>
              </a:ext>
            </a:extLst>
          </p:cNvPr>
          <p:cNvSpPr txBox="1"/>
          <p:nvPr/>
        </p:nvSpPr>
        <p:spPr>
          <a:xfrm>
            <a:off x="1123564" y="5873520"/>
            <a:ext cx="1177630" cy="369332"/>
          </a:xfrm>
          <a:prstGeom prst="rect">
            <a:avLst/>
          </a:prstGeom>
          <a:noFill/>
        </p:spPr>
        <p:txBody>
          <a:bodyPr wrap="none" rtlCol="0">
            <a:spAutoFit/>
          </a:bodyPr>
          <a:lstStyle/>
          <a:p>
            <a:r>
              <a:rPr lang="en-GB" dirty="0"/>
              <a:t>Test step 3</a:t>
            </a:r>
          </a:p>
        </p:txBody>
      </p:sp>
      <p:grpSp>
        <p:nvGrpSpPr>
          <p:cNvPr id="78" name="Group 77">
            <a:extLst>
              <a:ext uri="{FF2B5EF4-FFF2-40B4-BE49-F238E27FC236}">
                <a16:creationId xmlns:a16="http://schemas.microsoft.com/office/drawing/2014/main" id="{A64261AA-3715-467C-AA24-28D83E00C3D4}"/>
              </a:ext>
            </a:extLst>
          </p:cNvPr>
          <p:cNvGrpSpPr/>
          <p:nvPr/>
        </p:nvGrpSpPr>
        <p:grpSpPr>
          <a:xfrm>
            <a:off x="2118569" y="6256768"/>
            <a:ext cx="657256" cy="320112"/>
            <a:chOff x="10747513" y="2001078"/>
            <a:chExt cx="1209260" cy="470233"/>
          </a:xfrm>
        </p:grpSpPr>
        <p:cxnSp>
          <p:nvCxnSpPr>
            <p:cNvPr id="79" name="Connector: Elbow 78">
              <a:extLst>
                <a:ext uri="{FF2B5EF4-FFF2-40B4-BE49-F238E27FC236}">
                  <a16:creationId xmlns:a16="http://schemas.microsoft.com/office/drawing/2014/main" id="{BB405F1B-8E66-45E2-9DE5-8488A6EAB9A9}"/>
                </a:ext>
              </a:extLst>
            </p:cNvPr>
            <p:cNvCxnSpPr>
              <a:cxnSpLocks/>
            </p:cNvCxnSpPr>
            <p:nvPr/>
          </p:nvCxnSpPr>
          <p:spPr>
            <a:xfrm>
              <a:off x="10747513" y="2001078"/>
              <a:ext cx="705678" cy="470233"/>
            </a:xfrm>
            <a:prstGeom prst="bentConnector3">
              <a:avLst>
                <a:gd name="adj1" fmla="val 50000"/>
              </a:avLst>
            </a:prstGeom>
            <a:ln>
              <a:solidFill>
                <a:srgbClr val="FFC000"/>
              </a:solidFill>
            </a:ln>
          </p:spPr>
          <p:style>
            <a:lnRef idx="2">
              <a:schemeClr val="accent1"/>
            </a:lnRef>
            <a:fillRef idx="0">
              <a:schemeClr val="accent1"/>
            </a:fillRef>
            <a:effectRef idx="1">
              <a:schemeClr val="accent1"/>
            </a:effectRef>
            <a:fontRef idx="minor">
              <a:schemeClr val="tx1"/>
            </a:fontRef>
          </p:style>
        </p:cxnSp>
        <p:cxnSp>
          <p:nvCxnSpPr>
            <p:cNvPr id="80" name="Connector: Elbow 79">
              <a:extLst>
                <a:ext uri="{FF2B5EF4-FFF2-40B4-BE49-F238E27FC236}">
                  <a16:creationId xmlns:a16="http://schemas.microsoft.com/office/drawing/2014/main" id="{B6B7DC1A-4EF6-423C-9268-D2F5AFF514A6}"/>
                </a:ext>
              </a:extLst>
            </p:cNvPr>
            <p:cNvCxnSpPr>
              <a:cxnSpLocks/>
            </p:cNvCxnSpPr>
            <p:nvPr/>
          </p:nvCxnSpPr>
          <p:spPr>
            <a:xfrm rot="10800000" flipV="1">
              <a:off x="11446564" y="2007484"/>
              <a:ext cx="510209" cy="463827"/>
            </a:xfrm>
            <a:prstGeom prst="bentConnector3">
              <a:avLst/>
            </a:prstGeom>
            <a:ln>
              <a:solidFill>
                <a:srgbClr val="FFC000"/>
              </a:solidFill>
            </a:ln>
          </p:spPr>
          <p:style>
            <a:lnRef idx="2">
              <a:schemeClr val="accent1"/>
            </a:lnRef>
            <a:fillRef idx="0">
              <a:schemeClr val="accent1"/>
            </a:fillRef>
            <a:effectRef idx="1">
              <a:schemeClr val="accent1"/>
            </a:effectRef>
            <a:fontRef idx="minor">
              <a:schemeClr val="tx1"/>
            </a:fontRef>
          </p:style>
        </p:cxnSp>
      </p:grpSp>
      <p:sp>
        <p:nvSpPr>
          <p:cNvPr id="81" name="TextBox 80">
            <a:extLst>
              <a:ext uri="{FF2B5EF4-FFF2-40B4-BE49-F238E27FC236}">
                <a16:creationId xmlns:a16="http://schemas.microsoft.com/office/drawing/2014/main" id="{013356B7-4D29-4D30-8DBD-ED8ECE3AA27C}"/>
              </a:ext>
            </a:extLst>
          </p:cNvPr>
          <p:cNvSpPr txBox="1"/>
          <p:nvPr/>
        </p:nvSpPr>
        <p:spPr>
          <a:xfrm>
            <a:off x="3849857" y="5907874"/>
            <a:ext cx="4435404" cy="738664"/>
          </a:xfrm>
          <a:prstGeom prst="rect">
            <a:avLst/>
          </a:prstGeom>
          <a:noFill/>
        </p:spPr>
        <p:txBody>
          <a:bodyPr wrap="square" rtlCol="0">
            <a:spAutoFit/>
          </a:bodyPr>
          <a:lstStyle/>
          <a:p>
            <a:r>
              <a:rPr lang="en-GB" sz="1400" dirty="0"/>
              <a:t>Take message out of a Q used by </a:t>
            </a:r>
            <a:r>
              <a:rPr lang="en-GB" sz="1400" dirty="0" err="1"/>
              <a:t>STPO</a:t>
            </a:r>
            <a:r>
              <a:rPr lang="en-GB" sz="1400" dirty="0"/>
              <a:t> service (e.g. audit) and validate against expected content.  This checks that right message was created by the </a:t>
            </a:r>
            <a:r>
              <a:rPr lang="en-GB" sz="1400" dirty="0" err="1"/>
              <a:t>STPO</a:t>
            </a:r>
            <a:r>
              <a:rPr lang="en-GB" sz="1400" dirty="0"/>
              <a:t> service.</a:t>
            </a:r>
          </a:p>
        </p:txBody>
      </p:sp>
      <p:grpSp>
        <p:nvGrpSpPr>
          <p:cNvPr id="82" name="Group 81">
            <a:extLst>
              <a:ext uri="{FF2B5EF4-FFF2-40B4-BE49-F238E27FC236}">
                <a16:creationId xmlns:a16="http://schemas.microsoft.com/office/drawing/2014/main" id="{812B49CE-B271-4B47-A674-DD8F0DD7B5C0}"/>
              </a:ext>
            </a:extLst>
          </p:cNvPr>
          <p:cNvGrpSpPr/>
          <p:nvPr/>
        </p:nvGrpSpPr>
        <p:grpSpPr>
          <a:xfrm>
            <a:off x="2847135" y="5873054"/>
            <a:ext cx="816056" cy="683261"/>
            <a:chOff x="7860139" y="4241483"/>
            <a:chExt cx="583597" cy="800969"/>
          </a:xfrm>
        </p:grpSpPr>
        <p:sp>
          <p:nvSpPr>
            <p:cNvPr id="84" name="Rectangle: Single Corner Snipped 83">
              <a:extLst>
                <a:ext uri="{FF2B5EF4-FFF2-40B4-BE49-F238E27FC236}">
                  <a16:creationId xmlns:a16="http://schemas.microsoft.com/office/drawing/2014/main" id="{58765C0C-D9EF-469D-BB64-5C64940F5C71}"/>
                </a:ext>
              </a:extLst>
            </p:cNvPr>
            <p:cNvSpPr/>
            <p:nvPr/>
          </p:nvSpPr>
          <p:spPr>
            <a:xfrm>
              <a:off x="7884406" y="4300330"/>
              <a:ext cx="559330" cy="742122"/>
            </a:xfrm>
            <a:prstGeom prst="snip1Rect">
              <a:avLst/>
            </a:prstGeom>
            <a:ln>
              <a:solidFill>
                <a:srgbClr val="92D050"/>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
          <p:nvSpPr>
            <p:cNvPr id="85" name="TextBox 84">
              <a:extLst>
                <a:ext uri="{FF2B5EF4-FFF2-40B4-BE49-F238E27FC236}">
                  <a16:creationId xmlns:a16="http://schemas.microsoft.com/office/drawing/2014/main" id="{2A2F3A3D-2437-43BF-A739-7A03110FBDC4}"/>
                </a:ext>
              </a:extLst>
            </p:cNvPr>
            <p:cNvSpPr txBox="1"/>
            <p:nvPr/>
          </p:nvSpPr>
          <p:spPr>
            <a:xfrm>
              <a:off x="7860139" y="4241483"/>
              <a:ext cx="522121" cy="757676"/>
            </a:xfrm>
            <a:prstGeom prst="rect">
              <a:avLst/>
            </a:prstGeom>
            <a:noFill/>
          </p:spPr>
          <p:txBody>
            <a:bodyPr wrap="square" rtlCol="0">
              <a:spAutoFit/>
            </a:bodyPr>
            <a:lstStyle/>
            <a:p>
              <a:r>
                <a:rPr lang="en-GB" dirty="0"/>
                <a:t>--------------</a:t>
              </a:r>
            </a:p>
          </p:txBody>
        </p:sp>
      </p:grpSp>
      <p:sp>
        <p:nvSpPr>
          <p:cNvPr id="86" name="Arc 85">
            <a:extLst>
              <a:ext uri="{FF2B5EF4-FFF2-40B4-BE49-F238E27FC236}">
                <a16:creationId xmlns:a16="http://schemas.microsoft.com/office/drawing/2014/main" id="{838B4748-A501-4644-87A3-61278A65825C}"/>
              </a:ext>
            </a:extLst>
          </p:cNvPr>
          <p:cNvSpPr/>
          <p:nvPr/>
        </p:nvSpPr>
        <p:spPr>
          <a:xfrm flipH="1" flipV="1">
            <a:off x="2387998" y="6086392"/>
            <a:ext cx="1116902" cy="706969"/>
          </a:xfrm>
          <a:prstGeom prst="arc">
            <a:avLst>
              <a:gd name="adj1" fmla="val 1628798"/>
              <a:gd name="adj2" fmla="val 6430114"/>
            </a:avLst>
          </a:prstGeom>
          <a:ln>
            <a:headEnd type="none" w="med" len="med"/>
            <a:tailEnd type="arrow" w="med" len="med"/>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GB"/>
          </a:p>
        </p:txBody>
      </p:sp>
    </p:spTree>
    <p:extLst>
      <p:ext uri="{BB962C8B-B14F-4D97-AF65-F5344CB8AC3E}">
        <p14:creationId xmlns:p14="http://schemas.microsoft.com/office/powerpoint/2010/main" val="2176539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Rectangle 82">
            <a:extLst>
              <a:ext uri="{FF2B5EF4-FFF2-40B4-BE49-F238E27FC236}">
                <a16:creationId xmlns:a16="http://schemas.microsoft.com/office/drawing/2014/main" id="{0483FF83-219E-448A-B7FC-DC0014340C49}"/>
              </a:ext>
            </a:extLst>
          </p:cNvPr>
          <p:cNvSpPr/>
          <p:nvPr/>
        </p:nvSpPr>
        <p:spPr>
          <a:xfrm>
            <a:off x="8350481" y="1810262"/>
            <a:ext cx="3794881" cy="4789321"/>
          </a:xfrm>
          <a:prstGeom prst="rect">
            <a:avLst/>
          </a:prstGeom>
          <a:ln>
            <a:solidFill>
              <a:schemeClr val="accent6"/>
            </a:solidFill>
            <a:prstDash val="sysDot"/>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
        <p:nvSpPr>
          <p:cNvPr id="22" name="Rectangle 21">
            <a:extLst>
              <a:ext uri="{FF2B5EF4-FFF2-40B4-BE49-F238E27FC236}">
                <a16:creationId xmlns:a16="http://schemas.microsoft.com/office/drawing/2014/main" id="{9C0C0AEC-5E8F-48F2-A79C-CF574AB1005D}"/>
              </a:ext>
            </a:extLst>
          </p:cNvPr>
          <p:cNvSpPr/>
          <p:nvPr/>
        </p:nvSpPr>
        <p:spPr>
          <a:xfrm>
            <a:off x="684468" y="1247718"/>
            <a:ext cx="3601782" cy="5351866"/>
          </a:xfrm>
          <a:prstGeom prst="rect">
            <a:avLst/>
          </a:prstGeom>
          <a:ln>
            <a:prstDash val="sysDot"/>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
        <p:nvSpPr>
          <p:cNvPr id="2" name="Rectangle 1">
            <a:extLst>
              <a:ext uri="{FF2B5EF4-FFF2-40B4-BE49-F238E27FC236}">
                <a16:creationId xmlns:a16="http://schemas.microsoft.com/office/drawing/2014/main" id="{FB716B47-6FE0-43CD-AAF8-F6619863C73A}"/>
              </a:ext>
            </a:extLst>
          </p:cNvPr>
          <p:cNvSpPr/>
          <p:nvPr/>
        </p:nvSpPr>
        <p:spPr>
          <a:xfrm>
            <a:off x="4598159" y="2540846"/>
            <a:ext cx="2469320" cy="1643269"/>
          </a:xfrm>
          <a:prstGeom prst="rect">
            <a:avLst/>
          </a:prstGeom>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dirty="0" err="1">
                <a:ln w="0"/>
                <a:solidFill>
                  <a:schemeClr val="tx1"/>
                </a:solidFill>
                <a:effectLst>
                  <a:outerShdw blurRad="38100" dist="19050" dir="2700000" algn="tl" rotWithShape="0">
                    <a:schemeClr val="dk1">
                      <a:alpha val="40000"/>
                    </a:schemeClr>
                  </a:outerShdw>
                </a:effectLst>
              </a:rPr>
              <a:t>LRPO</a:t>
            </a:r>
            <a:endParaRPr lang="en-GB" dirty="0">
              <a:ln w="0"/>
              <a:solidFill>
                <a:schemeClr val="tx1"/>
              </a:solidFill>
              <a:effectLst>
                <a:outerShdw blurRad="38100" dist="19050" dir="2700000" algn="tl" rotWithShape="0">
                  <a:schemeClr val="dk1">
                    <a:alpha val="40000"/>
                  </a:schemeClr>
                </a:outerShdw>
              </a:effectLst>
            </a:endParaRPr>
          </a:p>
        </p:txBody>
      </p:sp>
      <p:sp>
        <p:nvSpPr>
          <p:cNvPr id="10" name="Rectangle: Folded Corner 9">
            <a:extLst>
              <a:ext uri="{FF2B5EF4-FFF2-40B4-BE49-F238E27FC236}">
                <a16:creationId xmlns:a16="http://schemas.microsoft.com/office/drawing/2014/main" id="{ED0E7A30-2BE3-4407-A94E-622DB375107F}"/>
              </a:ext>
            </a:extLst>
          </p:cNvPr>
          <p:cNvSpPr/>
          <p:nvPr/>
        </p:nvSpPr>
        <p:spPr>
          <a:xfrm>
            <a:off x="9914163" y="5096495"/>
            <a:ext cx="1020418" cy="583096"/>
          </a:xfrm>
          <a:prstGeom prst="foldedCorner">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53" name="Rectangle: Folded Corner 52">
            <a:extLst>
              <a:ext uri="{FF2B5EF4-FFF2-40B4-BE49-F238E27FC236}">
                <a16:creationId xmlns:a16="http://schemas.microsoft.com/office/drawing/2014/main" id="{A9A03D29-962F-4544-9CC7-F53CE96F0C1B}"/>
              </a:ext>
            </a:extLst>
          </p:cNvPr>
          <p:cNvSpPr/>
          <p:nvPr/>
        </p:nvSpPr>
        <p:spPr>
          <a:xfrm>
            <a:off x="10066563" y="5248895"/>
            <a:ext cx="1020418" cy="583096"/>
          </a:xfrm>
          <a:prstGeom prst="foldedCorner">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54" name="Rectangle: Folded Corner 53">
            <a:extLst>
              <a:ext uri="{FF2B5EF4-FFF2-40B4-BE49-F238E27FC236}">
                <a16:creationId xmlns:a16="http://schemas.microsoft.com/office/drawing/2014/main" id="{2AE05B5F-3568-4243-83EB-800E8147CB0A}"/>
              </a:ext>
            </a:extLst>
          </p:cNvPr>
          <p:cNvSpPr/>
          <p:nvPr/>
        </p:nvSpPr>
        <p:spPr>
          <a:xfrm>
            <a:off x="10218963" y="5401295"/>
            <a:ext cx="1020418" cy="583096"/>
          </a:xfrm>
          <a:prstGeom prst="foldedCorner">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8" name="Isosceles Triangle 27">
            <a:extLst>
              <a:ext uri="{FF2B5EF4-FFF2-40B4-BE49-F238E27FC236}">
                <a16:creationId xmlns:a16="http://schemas.microsoft.com/office/drawing/2014/main" id="{857733DE-3BF9-4D94-9111-56E1EF1F9145}"/>
              </a:ext>
            </a:extLst>
          </p:cNvPr>
          <p:cNvSpPr/>
          <p:nvPr/>
        </p:nvSpPr>
        <p:spPr>
          <a:xfrm>
            <a:off x="8951798" y="2385462"/>
            <a:ext cx="3091261" cy="2539247"/>
          </a:xfrm>
          <a:prstGeom prst="triangle">
            <a:avLst/>
          </a:prstGeom>
          <a:solidFill>
            <a:schemeClr val="bg1"/>
          </a:solidFill>
          <a:ln>
            <a:solidFill>
              <a:schemeClr val="accent6"/>
            </a:solidFill>
            <a:prstDash val="sysDot"/>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a:solidFill>
                  <a:schemeClr val="accent6"/>
                </a:solidFill>
              </a:rPr>
              <a:t>Service </a:t>
            </a:r>
            <a:r>
              <a:rPr lang="en-GB" dirty="0" err="1">
                <a:solidFill>
                  <a:schemeClr val="accent6"/>
                </a:solidFill>
              </a:rPr>
              <a:t>ReadyAPI</a:t>
            </a:r>
            <a:r>
              <a:rPr lang="en-GB" dirty="0">
                <a:solidFill>
                  <a:schemeClr val="accent6"/>
                </a:solidFill>
              </a:rPr>
              <a:t> Stub (</a:t>
            </a:r>
            <a:r>
              <a:rPr lang="en-GB" dirty="0" err="1">
                <a:solidFill>
                  <a:schemeClr val="accent6"/>
                </a:solidFill>
              </a:rPr>
              <a:t>Virt</a:t>
            </a:r>
            <a:r>
              <a:rPr lang="en-GB" dirty="0">
                <a:solidFill>
                  <a:schemeClr val="accent6"/>
                </a:solidFill>
              </a:rPr>
              <a:t>)</a:t>
            </a:r>
          </a:p>
          <a:p>
            <a:pPr algn="ctr"/>
            <a:endParaRPr lang="en-GB" dirty="0"/>
          </a:p>
        </p:txBody>
      </p:sp>
      <p:cxnSp>
        <p:nvCxnSpPr>
          <p:cNvPr id="30" name="Straight Arrow Connector 29">
            <a:extLst>
              <a:ext uri="{FF2B5EF4-FFF2-40B4-BE49-F238E27FC236}">
                <a16:creationId xmlns:a16="http://schemas.microsoft.com/office/drawing/2014/main" id="{7DB629B5-B117-4634-AB51-FE57243A8F62}"/>
              </a:ext>
            </a:extLst>
          </p:cNvPr>
          <p:cNvCxnSpPr>
            <a:cxnSpLocks/>
          </p:cNvCxnSpPr>
          <p:nvPr/>
        </p:nvCxnSpPr>
        <p:spPr>
          <a:xfrm>
            <a:off x="7067479" y="3105048"/>
            <a:ext cx="2527207" cy="540730"/>
          </a:xfrm>
          <a:prstGeom prst="straightConnector1">
            <a:avLst/>
          </a:prstGeom>
          <a:ln>
            <a:headEnd w="lg" len="lg"/>
            <a:tailEnd type="triangle" w="lg" len="lg"/>
          </a:ln>
        </p:spPr>
        <p:style>
          <a:lnRef idx="2">
            <a:schemeClr val="accent1"/>
          </a:lnRef>
          <a:fillRef idx="0">
            <a:schemeClr val="accent1"/>
          </a:fillRef>
          <a:effectRef idx="1">
            <a:schemeClr val="accent1"/>
          </a:effectRef>
          <a:fontRef idx="minor">
            <a:schemeClr val="tx1"/>
          </a:fontRef>
        </p:style>
      </p:cxnSp>
      <p:grpSp>
        <p:nvGrpSpPr>
          <p:cNvPr id="18" name="Group 17">
            <a:extLst>
              <a:ext uri="{FF2B5EF4-FFF2-40B4-BE49-F238E27FC236}">
                <a16:creationId xmlns:a16="http://schemas.microsoft.com/office/drawing/2014/main" id="{2E2CEBEF-2AC1-4B74-861C-94140683EF67}"/>
              </a:ext>
            </a:extLst>
          </p:cNvPr>
          <p:cNvGrpSpPr/>
          <p:nvPr/>
        </p:nvGrpSpPr>
        <p:grpSpPr>
          <a:xfrm>
            <a:off x="1693613" y="1492845"/>
            <a:ext cx="1142429" cy="1971217"/>
            <a:chOff x="794243" y="1271523"/>
            <a:chExt cx="1142429" cy="1971217"/>
          </a:xfrm>
        </p:grpSpPr>
        <p:grpSp>
          <p:nvGrpSpPr>
            <p:cNvPr id="8" name="Group 7">
              <a:extLst>
                <a:ext uri="{FF2B5EF4-FFF2-40B4-BE49-F238E27FC236}">
                  <a16:creationId xmlns:a16="http://schemas.microsoft.com/office/drawing/2014/main" id="{A71D048A-9693-481E-BB51-4CF92FB9E379}"/>
                </a:ext>
              </a:extLst>
            </p:cNvPr>
            <p:cNvGrpSpPr/>
            <p:nvPr/>
          </p:nvGrpSpPr>
          <p:grpSpPr>
            <a:xfrm>
              <a:off x="794243" y="1271523"/>
              <a:ext cx="1142429" cy="956469"/>
              <a:chOff x="794243" y="1271523"/>
              <a:chExt cx="1142429" cy="956469"/>
            </a:xfrm>
          </p:grpSpPr>
          <p:sp>
            <p:nvSpPr>
              <p:cNvPr id="4" name="Smiley Face 3">
                <a:extLst>
                  <a:ext uri="{FF2B5EF4-FFF2-40B4-BE49-F238E27FC236}">
                    <a16:creationId xmlns:a16="http://schemas.microsoft.com/office/drawing/2014/main" id="{DB955288-7834-49B9-BB2C-53811F4DEA7C}"/>
                  </a:ext>
                </a:extLst>
              </p:cNvPr>
              <p:cNvSpPr/>
              <p:nvPr/>
            </p:nvSpPr>
            <p:spPr>
              <a:xfrm>
                <a:off x="874181" y="1684653"/>
                <a:ext cx="662609" cy="543339"/>
              </a:xfrm>
              <a:prstGeom prst="smileyFac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1" name="TextBox 20">
                <a:extLst>
                  <a:ext uri="{FF2B5EF4-FFF2-40B4-BE49-F238E27FC236}">
                    <a16:creationId xmlns:a16="http://schemas.microsoft.com/office/drawing/2014/main" id="{6382CEFC-56FE-4105-BA5F-65FFD3EA2C8B}"/>
                  </a:ext>
                </a:extLst>
              </p:cNvPr>
              <p:cNvSpPr txBox="1"/>
              <p:nvPr/>
            </p:nvSpPr>
            <p:spPr>
              <a:xfrm>
                <a:off x="794243" y="1271523"/>
                <a:ext cx="1142429" cy="646331"/>
              </a:xfrm>
              <a:prstGeom prst="rect">
                <a:avLst/>
              </a:prstGeom>
              <a:noFill/>
            </p:spPr>
            <p:txBody>
              <a:bodyPr wrap="none" rtlCol="0">
                <a:spAutoFit/>
              </a:bodyPr>
              <a:lstStyle/>
              <a:p>
                <a:r>
                  <a:rPr lang="en-GB" dirty="0" err="1"/>
                  <a:t>Ready!API</a:t>
                </a:r>
                <a:endParaRPr lang="en-GB" dirty="0"/>
              </a:p>
              <a:p>
                <a:endParaRPr lang="en-GB" dirty="0"/>
              </a:p>
            </p:txBody>
          </p:sp>
        </p:grpSp>
        <p:cxnSp>
          <p:nvCxnSpPr>
            <p:cNvPr id="11" name="Straight Connector 10">
              <a:extLst>
                <a:ext uri="{FF2B5EF4-FFF2-40B4-BE49-F238E27FC236}">
                  <a16:creationId xmlns:a16="http://schemas.microsoft.com/office/drawing/2014/main" id="{D4129594-0C6A-40D9-8A3C-D141D95C876B}"/>
                </a:ext>
              </a:extLst>
            </p:cNvPr>
            <p:cNvCxnSpPr>
              <a:stCxn id="4" idx="4"/>
            </p:cNvCxnSpPr>
            <p:nvPr/>
          </p:nvCxnSpPr>
          <p:spPr>
            <a:xfrm flipH="1">
              <a:off x="1205485" y="2227992"/>
              <a:ext cx="1" cy="668040"/>
            </a:xfrm>
            <a:prstGeom prst="line">
              <a:avLst/>
            </a:prstGeom>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6C6F0F9B-01D8-43E6-8133-A5C992E7EBD1}"/>
                </a:ext>
              </a:extLst>
            </p:cNvPr>
            <p:cNvCxnSpPr/>
            <p:nvPr/>
          </p:nvCxnSpPr>
          <p:spPr>
            <a:xfrm>
              <a:off x="874181" y="2403033"/>
              <a:ext cx="662609"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980855CE-AC12-4183-8967-0669C0DF3752}"/>
                </a:ext>
              </a:extLst>
            </p:cNvPr>
            <p:cNvCxnSpPr/>
            <p:nvPr/>
          </p:nvCxnSpPr>
          <p:spPr>
            <a:xfrm flipH="1">
              <a:off x="980661" y="2888973"/>
              <a:ext cx="224824" cy="324678"/>
            </a:xfrm>
            <a:prstGeom prst="line">
              <a:avLst/>
            </a:prstGeom>
          </p:spPr>
          <p:style>
            <a:lnRef idx="2">
              <a:schemeClr val="accent1"/>
            </a:lnRef>
            <a:fillRef idx="0">
              <a:schemeClr val="accent1"/>
            </a:fillRef>
            <a:effectRef idx="1">
              <a:schemeClr val="accent1"/>
            </a:effectRef>
            <a:fontRef idx="minor">
              <a:schemeClr val="tx1"/>
            </a:fontRef>
          </p:style>
        </p:cxnSp>
        <p:cxnSp>
          <p:nvCxnSpPr>
            <p:cNvPr id="60" name="Straight Connector 59">
              <a:extLst>
                <a:ext uri="{FF2B5EF4-FFF2-40B4-BE49-F238E27FC236}">
                  <a16:creationId xmlns:a16="http://schemas.microsoft.com/office/drawing/2014/main" id="{69B03A82-8751-4BF5-A143-768E121C70BD}"/>
                </a:ext>
              </a:extLst>
            </p:cNvPr>
            <p:cNvCxnSpPr>
              <a:cxnSpLocks/>
            </p:cNvCxnSpPr>
            <p:nvPr/>
          </p:nvCxnSpPr>
          <p:spPr>
            <a:xfrm>
              <a:off x="1210192" y="2902142"/>
              <a:ext cx="196921" cy="340598"/>
            </a:xfrm>
            <a:prstGeom prst="line">
              <a:avLst/>
            </a:prstGeom>
          </p:spPr>
          <p:style>
            <a:lnRef idx="2">
              <a:schemeClr val="accent1"/>
            </a:lnRef>
            <a:fillRef idx="0">
              <a:schemeClr val="accent1"/>
            </a:fillRef>
            <a:effectRef idx="1">
              <a:schemeClr val="accent1"/>
            </a:effectRef>
            <a:fontRef idx="minor">
              <a:schemeClr val="tx1"/>
            </a:fontRef>
          </p:style>
        </p:cxnSp>
      </p:grpSp>
      <p:cxnSp>
        <p:nvCxnSpPr>
          <p:cNvPr id="93" name="Straight Arrow Connector 92">
            <a:extLst>
              <a:ext uri="{FF2B5EF4-FFF2-40B4-BE49-F238E27FC236}">
                <a16:creationId xmlns:a16="http://schemas.microsoft.com/office/drawing/2014/main" id="{46D1D0D2-B96C-41B4-B611-2DF832C00330}"/>
              </a:ext>
            </a:extLst>
          </p:cNvPr>
          <p:cNvCxnSpPr>
            <a:cxnSpLocks/>
          </p:cNvCxnSpPr>
          <p:nvPr/>
        </p:nvCxnSpPr>
        <p:spPr>
          <a:xfrm>
            <a:off x="2524380" y="2800251"/>
            <a:ext cx="2086764" cy="0"/>
          </a:xfrm>
          <a:prstGeom prst="straightConnector1">
            <a:avLst/>
          </a:prstGeom>
          <a:ln>
            <a:tailEnd type="triangle" w="lg" len="lg"/>
          </a:ln>
        </p:spPr>
        <p:style>
          <a:lnRef idx="2">
            <a:schemeClr val="accent1"/>
          </a:lnRef>
          <a:fillRef idx="0">
            <a:schemeClr val="accent1"/>
          </a:fillRef>
          <a:effectRef idx="1">
            <a:schemeClr val="accent1"/>
          </a:effectRef>
          <a:fontRef idx="minor">
            <a:schemeClr val="tx1"/>
          </a:fontRef>
        </p:style>
      </p:cxnSp>
      <p:sp>
        <p:nvSpPr>
          <p:cNvPr id="153" name="TextBox 152">
            <a:extLst>
              <a:ext uri="{FF2B5EF4-FFF2-40B4-BE49-F238E27FC236}">
                <a16:creationId xmlns:a16="http://schemas.microsoft.com/office/drawing/2014/main" id="{73EE4502-C4B1-4949-92AE-B32B7D557EB0}"/>
              </a:ext>
            </a:extLst>
          </p:cNvPr>
          <p:cNvSpPr txBox="1"/>
          <p:nvPr/>
        </p:nvSpPr>
        <p:spPr>
          <a:xfrm>
            <a:off x="9594686" y="6023162"/>
            <a:ext cx="2070406" cy="461665"/>
          </a:xfrm>
          <a:prstGeom prst="rect">
            <a:avLst/>
          </a:prstGeom>
          <a:noFill/>
        </p:spPr>
        <p:txBody>
          <a:bodyPr wrap="square" rtlCol="0">
            <a:spAutoFit/>
          </a:bodyPr>
          <a:lstStyle/>
          <a:p>
            <a:r>
              <a:rPr lang="en-GB" sz="1200" i="1" dirty="0">
                <a:solidFill>
                  <a:schemeClr val="accent6"/>
                </a:solidFill>
              </a:rPr>
              <a:t>Stub chooses which of it’s prebuilt responses to return</a:t>
            </a:r>
          </a:p>
        </p:txBody>
      </p:sp>
      <p:sp>
        <p:nvSpPr>
          <p:cNvPr id="163" name="TextBox 162">
            <a:extLst>
              <a:ext uri="{FF2B5EF4-FFF2-40B4-BE49-F238E27FC236}">
                <a16:creationId xmlns:a16="http://schemas.microsoft.com/office/drawing/2014/main" id="{BC7C2891-1E72-4C55-89AC-3E122796EBEF}"/>
              </a:ext>
            </a:extLst>
          </p:cNvPr>
          <p:cNvSpPr txBox="1"/>
          <p:nvPr/>
        </p:nvSpPr>
        <p:spPr>
          <a:xfrm>
            <a:off x="5243509" y="-27676"/>
            <a:ext cx="7418833" cy="707886"/>
          </a:xfrm>
          <a:prstGeom prst="rect">
            <a:avLst/>
          </a:prstGeom>
          <a:noFill/>
        </p:spPr>
        <p:txBody>
          <a:bodyPr wrap="square" rtlCol="0">
            <a:spAutoFit/>
          </a:bodyPr>
          <a:lstStyle/>
          <a:p>
            <a:r>
              <a:rPr lang="en-GB" sz="4000" b="1" spc="-1" dirty="0">
                <a:solidFill>
                  <a:srgbClr val="FF0000"/>
                </a:solidFill>
                <a:uFill>
                  <a:solidFill>
                    <a:srgbClr val="FFFFFF"/>
                  </a:solidFill>
                </a:uFill>
                <a:latin typeface="IBM Plex Sans SemiBold"/>
                <a:cs typeface="NBS Medium"/>
              </a:rPr>
              <a:t>*</a:t>
            </a:r>
            <a:r>
              <a:rPr lang="en-GB" sz="4000" b="1" i="1" spc="-1" dirty="0">
                <a:solidFill>
                  <a:srgbClr val="FF0000"/>
                </a:solidFill>
                <a:uFill>
                  <a:solidFill>
                    <a:srgbClr val="FFFFFF"/>
                  </a:solidFill>
                </a:uFill>
                <a:latin typeface="IBM Plex Sans SemiBold"/>
                <a:cs typeface="NBS Medium"/>
              </a:rPr>
              <a:t>NEW</a:t>
            </a:r>
            <a:r>
              <a:rPr lang="en-GB" sz="4000" b="1" spc="-1" dirty="0">
                <a:solidFill>
                  <a:srgbClr val="FF0000"/>
                </a:solidFill>
                <a:uFill>
                  <a:solidFill>
                    <a:srgbClr val="FFFFFF"/>
                  </a:solidFill>
                </a:uFill>
                <a:latin typeface="IBM Plex Sans SemiBold"/>
                <a:cs typeface="NBS Medium"/>
              </a:rPr>
              <a:t>* </a:t>
            </a:r>
            <a:r>
              <a:rPr lang="en-GB" sz="4000" b="1" spc="-1" dirty="0">
                <a:solidFill>
                  <a:schemeClr val="bg2"/>
                </a:solidFill>
                <a:uFill>
                  <a:solidFill>
                    <a:srgbClr val="FFFFFF"/>
                  </a:solidFill>
                </a:uFill>
                <a:latin typeface="IBM Plex Sans SemiBold"/>
                <a:cs typeface="NBS Medium"/>
              </a:rPr>
              <a:t>BPM </a:t>
            </a:r>
            <a:r>
              <a:rPr lang="en-GB" sz="4000" b="1" spc="-1" dirty="0" err="1">
                <a:solidFill>
                  <a:schemeClr val="bg2"/>
                </a:solidFill>
                <a:uFill>
                  <a:solidFill>
                    <a:srgbClr val="FFFFFF"/>
                  </a:solidFill>
                </a:uFill>
                <a:latin typeface="IBM Plex Sans SemiBold"/>
                <a:cs typeface="NBS Medium"/>
              </a:rPr>
              <a:t>LRPO</a:t>
            </a:r>
            <a:r>
              <a:rPr lang="en-GB" sz="4000" b="1" spc="-1" dirty="0">
                <a:solidFill>
                  <a:schemeClr val="bg2"/>
                </a:solidFill>
                <a:uFill>
                  <a:solidFill>
                    <a:srgbClr val="FFFFFF"/>
                  </a:solidFill>
                </a:uFill>
                <a:latin typeface="IBM Plex Sans SemiBold"/>
                <a:cs typeface="NBS Medium"/>
              </a:rPr>
              <a:t> UT Approach</a:t>
            </a:r>
          </a:p>
        </p:txBody>
      </p:sp>
      <p:sp>
        <p:nvSpPr>
          <p:cNvPr id="89" name="TextBox 88">
            <a:extLst>
              <a:ext uri="{FF2B5EF4-FFF2-40B4-BE49-F238E27FC236}">
                <a16:creationId xmlns:a16="http://schemas.microsoft.com/office/drawing/2014/main" id="{6C5E5ED7-D681-4458-BF09-78C53C2423C5}"/>
              </a:ext>
            </a:extLst>
          </p:cNvPr>
          <p:cNvSpPr txBox="1"/>
          <p:nvPr/>
        </p:nvSpPr>
        <p:spPr>
          <a:xfrm>
            <a:off x="539122" y="724497"/>
            <a:ext cx="1962885" cy="523220"/>
          </a:xfrm>
          <a:prstGeom prst="rect">
            <a:avLst/>
          </a:prstGeom>
          <a:noFill/>
        </p:spPr>
        <p:txBody>
          <a:bodyPr wrap="square" rtlCol="0">
            <a:spAutoFit/>
          </a:bodyPr>
          <a:lstStyle/>
          <a:p>
            <a:r>
              <a:rPr lang="en-GB" sz="2800" b="1" spc="-1" dirty="0">
                <a:solidFill>
                  <a:schemeClr val="bg2"/>
                </a:solidFill>
                <a:uFill>
                  <a:solidFill>
                    <a:srgbClr val="FFFFFF"/>
                  </a:solidFill>
                </a:uFill>
                <a:latin typeface="IBM Plex Sans SemiBold"/>
                <a:ea typeface="+mj-ea"/>
                <a:cs typeface="NBS Medium"/>
              </a:rPr>
              <a:t>Test Client</a:t>
            </a:r>
          </a:p>
        </p:txBody>
      </p:sp>
      <p:sp>
        <p:nvSpPr>
          <p:cNvPr id="95" name="TextBox 94">
            <a:extLst>
              <a:ext uri="{FF2B5EF4-FFF2-40B4-BE49-F238E27FC236}">
                <a16:creationId xmlns:a16="http://schemas.microsoft.com/office/drawing/2014/main" id="{E9904399-0845-4A6E-9F9A-A90234A38C7A}"/>
              </a:ext>
            </a:extLst>
          </p:cNvPr>
          <p:cNvSpPr txBox="1"/>
          <p:nvPr/>
        </p:nvSpPr>
        <p:spPr>
          <a:xfrm>
            <a:off x="8285261" y="1293285"/>
            <a:ext cx="1962885" cy="523220"/>
          </a:xfrm>
          <a:prstGeom prst="rect">
            <a:avLst/>
          </a:prstGeom>
          <a:noFill/>
        </p:spPr>
        <p:txBody>
          <a:bodyPr wrap="square" rtlCol="0">
            <a:spAutoFit/>
          </a:bodyPr>
          <a:lstStyle/>
          <a:p>
            <a:r>
              <a:rPr lang="en-GB" sz="2800" b="1" spc="-1" dirty="0">
                <a:solidFill>
                  <a:schemeClr val="bg2"/>
                </a:solidFill>
                <a:uFill>
                  <a:solidFill>
                    <a:srgbClr val="FFFFFF"/>
                  </a:solidFill>
                </a:uFill>
                <a:latin typeface="IBM Plex Sans SemiBold"/>
                <a:ea typeface="+mj-ea"/>
                <a:cs typeface="NBS Medium"/>
              </a:rPr>
              <a:t>Stub (</a:t>
            </a:r>
            <a:r>
              <a:rPr lang="en-GB" sz="2800" b="1" spc="-1" dirty="0" err="1">
                <a:solidFill>
                  <a:schemeClr val="bg2"/>
                </a:solidFill>
                <a:uFill>
                  <a:solidFill>
                    <a:srgbClr val="FFFFFF"/>
                  </a:solidFill>
                </a:uFill>
                <a:latin typeface="IBM Plex Sans SemiBold"/>
                <a:ea typeface="+mj-ea"/>
                <a:cs typeface="NBS Medium"/>
              </a:rPr>
              <a:t>Virt</a:t>
            </a:r>
            <a:r>
              <a:rPr lang="en-GB" sz="2800" b="1" spc="-1" dirty="0">
                <a:solidFill>
                  <a:schemeClr val="bg2"/>
                </a:solidFill>
                <a:uFill>
                  <a:solidFill>
                    <a:srgbClr val="FFFFFF"/>
                  </a:solidFill>
                </a:uFill>
                <a:latin typeface="IBM Plex Sans SemiBold"/>
                <a:ea typeface="+mj-ea"/>
                <a:cs typeface="NBS Medium"/>
              </a:rPr>
              <a:t>)</a:t>
            </a:r>
          </a:p>
        </p:txBody>
      </p:sp>
      <p:cxnSp>
        <p:nvCxnSpPr>
          <p:cNvPr id="97" name="Straight Arrow Connector 96">
            <a:extLst>
              <a:ext uri="{FF2B5EF4-FFF2-40B4-BE49-F238E27FC236}">
                <a16:creationId xmlns:a16="http://schemas.microsoft.com/office/drawing/2014/main" id="{9382ACCC-D9B9-4723-8A49-170069F799A4}"/>
              </a:ext>
            </a:extLst>
          </p:cNvPr>
          <p:cNvCxnSpPr>
            <a:cxnSpLocks/>
          </p:cNvCxnSpPr>
          <p:nvPr/>
        </p:nvCxnSpPr>
        <p:spPr>
          <a:xfrm flipH="1" flipV="1">
            <a:off x="7067483" y="3645778"/>
            <a:ext cx="2274723" cy="461131"/>
          </a:xfrm>
          <a:prstGeom prst="straightConnector1">
            <a:avLst/>
          </a:prstGeom>
          <a:ln>
            <a:solidFill>
              <a:srgbClr val="0070C0"/>
            </a:solidFill>
            <a:tailEnd type="triangle" w="lg" len="lg"/>
          </a:ln>
        </p:spPr>
        <p:style>
          <a:lnRef idx="2">
            <a:schemeClr val="accent1"/>
          </a:lnRef>
          <a:fillRef idx="0">
            <a:schemeClr val="accent1"/>
          </a:fillRef>
          <a:effectRef idx="1">
            <a:schemeClr val="accent1"/>
          </a:effectRef>
          <a:fontRef idx="minor">
            <a:schemeClr val="tx1"/>
          </a:fontRef>
        </p:style>
      </p:cxnSp>
      <p:sp>
        <p:nvSpPr>
          <p:cNvPr id="111" name="TextBox 110">
            <a:extLst>
              <a:ext uri="{FF2B5EF4-FFF2-40B4-BE49-F238E27FC236}">
                <a16:creationId xmlns:a16="http://schemas.microsoft.com/office/drawing/2014/main" id="{ECFAFCBF-4EDA-4F7C-9794-688A1AF3A1F3}"/>
              </a:ext>
            </a:extLst>
          </p:cNvPr>
          <p:cNvSpPr txBox="1"/>
          <p:nvPr/>
        </p:nvSpPr>
        <p:spPr>
          <a:xfrm>
            <a:off x="3089235" y="2414280"/>
            <a:ext cx="877741" cy="369332"/>
          </a:xfrm>
          <a:prstGeom prst="rect">
            <a:avLst/>
          </a:prstGeom>
          <a:noFill/>
        </p:spPr>
        <p:txBody>
          <a:bodyPr wrap="none" rtlCol="0">
            <a:spAutoFit/>
          </a:bodyPr>
          <a:lstStyle/>
          <a:p>
            <a:r>
              <a:rPr lang="en-GB" dirty="0"/>
              <a:t>Control</a:t>
            </a:r>
          </a:p>
        </p:txBody>
      </p:sp>
      <p:sp>
        <p:nvSpPr>
          <p:cNvPr id="112" name="TextBox 111">
            <a:extLst>
              <a:ext uri="{FF2B5EF4-FFF2-40B4-BE49-F238E27FC236}">
                <a16:creationId xmlns:a16="http://schemas.microsoft.com/office/drawing/2014/main" id="{4812DA5F-12F6-4768-889A-700FB4E86611}"/>
              </a:ext>
            </a:extLst>
          </p:cNvPr>
          <p:cNvSpPr txBox="1"/>
          <p:nvPr/>
        </p:nvSpPr>
        <p:spPr>
          <a:xfrm>
            <a:off x="7472740" y="3892952"/>
            <a:ext cx="877741" cy="369332"/>
          </a:xfrm>
          <a:prstGeom prst="rect">
            <a:avLst/>
          </a:prstGeom>
          <a:noFill/>
        </p:spPr>
        <p:txBody>
          <a:bodyPr wrap="none" rtlCol="0">
            <a:spAutoFit/>
          </a:bodyPr>
          <a:lstStyle/>
          <a:p>
            <a:r>
              <a:rPr lang="en-GB" dirty="0"/>
              <a:t>Control</a:t>
            </a:r>
          </a:p>
        </p:txBody>
      </p:sp>
      <p:sp>
        <p:nvSpPr>
          <p:cNvPr id="117" name="TextBox 116">
            <a:extLst>
              <a:ext uri="{FF2B5EF4-FFF2-40B4-BE49-F238E27FC236}">
                <a16:creationId xmlns:a16="http://schemas.microsoft.com/office/drawing/2014/main" id="{939E4EA3-243F-4F60-8ADD-F8C9C5E34F7F}"/>
              </a:ext>
            </a:extLst>
          </p:cNvPr>
          <p:cNvSpPr txBox="1"/>
          <p:nvPr/>
        </p:nvSpPr>
        <p:spPr>
          <a:xfrm>
            <a:off x="7345388" y="2800658"/>
            <a:ext cx="939873" cy="369332"/>
          </a:xfrm>
          <a:prstGeom prst="rect">
            <a:avLst/>
          </a:prstGeom>
          <a:noFill/>
        </p:spPr>
        <p:txBody>
          <a:bodyPr wrap="none" rtlCol="0">
            <a:spAutoFit/>
          </a:bodyPr>
          <a:lstStyle/>
          <a:p>
            <a:r>
              <a:rPr lang="en-GB" dirty="0"/>
              <a:t>Validate</a:t>
            </a:r>
          </a:p>
        </p:txBody>
      </p:sp>
      <p:grpSp>
        <p:nvGrpSpPr>
          <p:cNvPr id="29" name="Group 28">
            <a:extLst>
              <a:ext uri="{FF2B5EF4-FFF2-40B4-BE49-F238E27FC236}">
                <a16:creationId xmlns:a16="http://schemas.microsoft.com/office/drawing/2014/main" id="{9ADE119B-8133-4492-B8B3-4E39B7CDACAE}"/>
              </a:ext>
            </a:extLst>
          </p:cNvPr>
          <p:cNvGrpSpPr/>
          <p:nvPr/>
        </p:nvGrpSpPr>
        <p:grpSpPr>
          <a:xfrm>
            <a:off x="11183111" y="1964482"/>
            <a:ext cx="815009" cy="370842"/>
            <a:chOff x="10747513" y="2001078"/>
            <a:chExt cx="1209260" cy="470233"/>
          </a:xfrm>
        </p:grpSpPr>
        <p:cxnSp>
          <p:nvCxnSpPr>
            <p:cNvPr id="31" name="Connector: Elbow 30">
              <a:extLst>
                <a:ext uri="{FF2B5EF4-FFF2-40B4-BE49-F238E27FC236}">
                  <a16:creationId xmlns:a16="http://schemas.microsoft.com/office/drawing/2014/main" id="{FB6F6737-327F-45D2-8D6E-68520D37482C}"/>
                </a:ext>
              </a:extLst>
            </p:cNvPr>
            <p:cNvCxnSpPr>
              <a:cxnSpLocks/>
            </p:cNvCxnSpPr>
            <p:nvPr/>
          </p:nvCxnSpPr>
          <p:spPr>
            <a:xfrm>
              <a:off x="10747513" y="2001078"/>
              <a:ext cx="705678" cy="470233"/>
            </a:xfrm>
            <a:prstGeom prst="bentConnector3">
              <a:avLst>
                <a:gd name="adj1" fmla="val 50000"/>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32" name="Connector: Elbow 31">
              <a:extLst>
                <a:ext uri="{FF2B5EF4-FFF2-40B4-BE49-F238E27FC236}">
                  <a16:creationId xmlns:a16="http://schemas.microsoft.com/office/drawing/2014/main" id="{45B1A7F4-9E52-4EA2-BD44-7A2897F2904F}"/>
                </a:ext>
              </a:extLst>
            </p:cNvPr>
            <p:cNvCxnSpPr>
              <a:cxnSpLocks/>
            </p:cNvCxnSpPr>
            <p:nvPr/>
          </p:nvCxnSpPr>
          <p:spPr>
            <a:xfrm rot="10800000" flipV="1">
              <a:off x="11446564" y="2007484"/>
              <a:ext cx="510209" cy="463827"/>
            </a:xfrm>
            <a:prstGeom prst="bentConnector3">
              <a:avLst/>
            </a:prstGeom>
            <a:ln>
              <a:solidFill>
                <a:schemeClr val="accent6"/>
              </a:solidFill>
            </a:ln>
          </p:spPr>
          <p:style>
            <a:lnRef idx="2">
              <a:schemeClr val="accent1"/>
            </a:lnRef>
            <a:fillRef idx="0">
              <a:schemeClr val="accent1"/>
            </a:fillRef>
            <a:effectRef idx="1">
              <a:schemeClr val="accent1"/>
            </a:effectRef>
            <a:fontRef idx="minor">
              <a:schemeClr val="tx1"/>
            </a:fontRef>
          </p:style>
        </p:cxnSp>
      </p:grpSp>
      <p:grpSp>
        <p:nvGrpSpPr>
          <p:cNvPr id="33" name="Group 32">
            <a:extLst>
              <a:ext uri="{FF2B5EF4-FFF2-40B4-BE49-F238E27FC236}">
                <a16:creationId xmlns:a16="http://schemas.microsoft.com/office/drawing/2014/main" id="{D89F82C5-6F60-4EB3-82EE-3261FC6420D5}"/>
              </a:ext>
            </a:extLst>
          </p:cNvPr>
          <p:cNvGrpSpPr/>
          <p:nvPr/>
        </p:nvGrpSpPr>
        <p:grpSpPr>
          <a:xfrm>
            <a:off x="10125550" y="1616308"/>
            <a:ext cx="816056" cy="683261"/>
            <a:chOff x="7860139" y="4241483"/>
            <a:chExt cx="583597" cy="800969"/>
          </a:xfrm>
        </p:grpSpPr>
        <p:sp>
          <p:nvSpPr>
            <p:cNvPr id="34" name="Rectangle: Single Corner Snipped 33">
              <a:extLst>
                <a:ext uri="{FF2B5EF4-FFF2-40B4-BE49-F238E27FC236}">
                  <a16:creationId xmlns:a16="http://schemas.microsoft.com/office/drawing/2014/main" id="{7EC49CCA-43B7-453C-8D08-2A59718C450D}"/>
                </a:ext>
              </a:extLst>
            </p:cNvPr>
            <p:cNvSpPr/>
            <p:nvPr/>
          </p:nvSpPr>
          <p:spPr>
            <a:xfrm>
              <a:off x="7884406" y="4300330"/>
              <a:ext cx="559330" cy="742122"/>
            </a:xfrm>
            <a:prstGeom prst="snip1Rect">
              <a:avLst/>
            </a:prstGeom>
            <a:ln>
              <a:solidFill>
                <a:schemeClr val="accent4">
                  <a:lumMod val="60000"/>
                  <a:lumOff val="40000"/>
                </a:schemeClr>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
          <p:nvSpPr>
            <p:cNvPr id="35" name="TextBox 34">
              <a:extLst>
                <a:ext uri="{FF2B5EF4-FFF2-40B4-BE49-F238E27FC236}">
                  <a16:creationId xmlns:a16="http://schemas.microsoft.com/office/drawing/2014/main" id="{753DEA38-3FFE-41A1-86C8-7EF7388AAC5B}"/>
                </a:ext>
              </a:extLst>
            </p:cNvPr>
            <p:cNvSpPr txBox="1"/>
            <p:nvPr/>
          </p:nvSpPr>
          <p:spPr>
            <a:xfrm>
              <a:off x="7860139" y="4241483"/>
              <a:ext cx="522121" cy="757676"/>
            </a:xfrm>
            <a:prstGeom prst="rect">
              <a:avLst/>
            </a:prstGeom>
            <a:noFill/>
          </p:spPr>
          <p:txBody>
            <a:bodyPr wrap="square" rtlCol="0">
              <a:spAutoFit/>
            </a:bodyPr>
            <a:lstStyle/>
            <a:p>
              <a:r>
                <a:rPr lang="en-GB" dirty="0"/>
                <a:t>--------------</a:t>
              </a:r>
            </a:p>
          </p:txBody>
        </p:sp>
      </p:grpSp>
      <p:sp>
        <p:nvSpPr>
          <p:cNvPr id="36" name="Arc 35">
            <a:extLst>
              <a:ext uri="{FF2B5EF4-FFF2-40B4-BE49-F238E27FC236}">
                <a16:creationId xmlns:a16="http://schemas.microsoft.com/office/drawing/2014/main" id="{A17EB1B2-8E75-41B7-9256-E3C5ED722397}"/>
              </a:ext>
            </a:extLst>
          </p:cNvPr>
          <p:cNvSpPr/>
          <p:nvPr/>
        </p:nvSpPr>
        <p:spPr>
          <a:xfrm>
            <a:off x="10548638" y="1287456"/>
            <a:ext cx="1025860" cy="1569241"/>
          </a:xfrm>
          <a:prstGeom prst="arc">
            <a:avLst>
              <a:gd name="adj1" fmla="val 13525551"/>
              <a:gd name="adj2" fmla="val 21295094"/>
            </a:avLst>
          </a:prstGeom>
          <a:ln>
            <a:headEnd type="none" w="med" len="med"/>
            <a:tailEnd type="arrow" w="med" len="med"/>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GB"/>
          </a:p>
        </p:txBody>
      </p:sp>
      <p:sp>
        <p:nvSpPr>
          <p:cNvPr id="37" name="TextBox 36">
            <a:extLst>
              <a:ext uri="{FF2B5EF4-FFF2-40B4-BE49-F238E27FC236}">
                <a16:creationId xmlns:a16="http://schemas.microsoft.com/office/drawing/2014/main" id="{7DF92757-30E0-4E6B-9B54-3511B1043C3D}"/>
              </a:ext>
            </a:extLst>
          </p:cNvPr>
          <p:cNvSpPr txBox="1"/>
          <p:nvPr/>
        </p:nvSpPr>
        <p:spPr>
          <a:xfrm>
            <a:off x="10005801" y="689804"/>
            <a:ext cx="1713481" cy="461665"/>
          </a:xfrm>
          <a:prstGeom prst="rect">
            <a:avLst/>
          </a:prstGeom>
          <a:noFill/>
        </p:spPr>
        <p:txBody>
          <a:bodyPr wrap="square" rtlCol="0">
            <a:spAutoFit/>
          </a:bodyPr>
          <a:lstStyle/>
          <a:p>
            <a:r>
              <a:rPr lang="en-GB" sz="1200" i="1" dirty="0">
                <a:solidFill>
                  <a:schemeClr val="accent6"/>
                </a:solidFill>
              </a:rPr>
              <a:t>Request received by Stub is put in to a Q</a:t>
            </a:r>
          </a:p>
        </p:txBody>
      </p:sp>
      <p:grpSp>
        <p:nvGrpSpPr>
          <p:cNvPr id="41" name="Group 40">
            <a:extLst>
              <a:ext uri="{FF2B5EF4-FFF2-40B4-BE49-F238E27FC236}">
                <a16:creationId xmlns:a16="http://schemas.microsoft.com/office/drawing/2014/main" id="{22894391-FE27-4C51-92F2-B344985101BD}"/>
              </a:ext>
            </a:extLst>
          </p:cNvPr>
          <p:cNvGrpSpPr/>
          <p:nvPr/>
        </p:nvGrpSpPr>
        <p:grpSpPr>
          <a:xfrm>
            <a:off x="2287570" y="4303863"/>
            <a:ext cx="4484291" cy="683261"/>
            <a:chOff x="1545431" y="3675079"/>
            <a:chExt cx="4484291" cy="683261"/>
          </a:xfrm>
        </p:grpSpPr>
        <p:grpSp>
          <p:nvGrpSpPr>
            <p:cNvPr id="42" name="Group 41">
              <a:extLst>
                <a:ext uri="{FF2B5EF4-FFF2-40B4-BE49-F238E27FC236}">
                  <a16:creationId xmlns:a16="http://schemas.microsoft.com/office/drawing/2014/main" id="{39A41AC9-1A11-4DAB-BE15-002F397F2142}"/>
                </a:ext>
              </a:extLst>
            </p:cNvPr>
            <p:cNvGrpSpPr/>
            <p:nvPr/>
          </p:nvGrpSpPr>
          <p:grpSpPr>
            <a:xfrm>
              <a:off x="1545431" y="3675079"/>
              <a:ext cx="1407000" cy="683261"/>
              <a:chOff x="7860138" y="4241483"/>
              <a:chExt cx="583598" cy="800969"/>
            </a:xfrm>
          </p:grpSpPr>
          <p:sp>
            <p:nvSpPr>
              <p:cNvPr id="44" name="Rectangle: Single Corner Snipped 43">
                <a:extLst>
                  <a:ext uri="{FF2B5EF4-FFF2-40B4-BE49-F238E27FC236}">
                    <a16:creationId xmlns:a16="http://schemas.microsoft.com/office/drawing/2014/main" id="{FC2246FB-FA23-4221-AB0E-D358005AAB50}"/>
                  </a:ext>
                </a:extLst>
              </p:cNvPr>
              <p:cNvSpPr/>
              <p:nvPr/>
            </p:nvSpPr>
            <p:spPr>
              <a:xfrm>
                <a:off x="7884406" y="4300330"/>
                <a:ext cx="559330" cy="742122"/>
              </a:xfrm>
              <a:prstGeom prst="snip1Rect">
                <a:avLst/>
              </a:prstGeom>
              <a:ln>
                <a:solidFill>
                  <a:schemeClr val="tx2"/>
                </a:solidFill>
                <a:prstDash val="solid"/>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
            <p:nvSpPr>
              <p:cNvPr id="45" name="TextBox 44">
                <a:extLst>
                  <a:ext uri="{FF2B5EF4-FFF2-40B4-BE49-F238E27FC236}">
                    <a16:creationId xmlns:a16="http://schemas.microsoft.com/office/drawing/2014/main" id="{05D030EF-3306-4A7D-947C-821288D93343}"/>
                  </a:ext>
                </a:extLst>
              </p:cNvPr>
              <p:cNvSpPr txBox="1"/>
              <p:nvPr/>
            </p:nvSpPr>
            <p:spPr>
              <a:xfrm>
                <a:off x="7860139" y="4241483"/>
                <a:ext cx="522121" cy="757677"/>
              </a:xfrm>
              <a:prstGeom prst="rect">
                <a:avLst/>
              </a:prstGeom>
              <a:noFill/>
              <a:ln>
                <a:noFill/>
                <a:prstDash val="solid"/>
              </a:ln>
            </p:spPr>
            <p:txBody>
              <a:bodyPr wrap="square" rtlCol="0">
                <a:spAutoFit/>
              </a:bodyPr>
              <a:lstStyle/>
              <a:p>
                <a:r>
                  <a:rPr lang="en-GB" dirty="0"/>
                  <a:t>---------------</a:t>
                </a:r>
              </a:p>
              <a:p>
                <a:r>
                  <a:rPr lang="en-GB" dirty="0"/>
                  <a:t>---------------</a:t>
                </a:r>
              </a:p>
            </p:txBody>
          </p:sp>
        </p:grpSp>
        <p:sp>
          <p:nvSpPr>
            <p:cNvPr id="43" name="TextBox 42">
              <a:extLst>
                <a:ext uri="{FF2B5EF4-FFF2-40B4-BE49-F238E27FC236}">
                  <a16:creationId xmlns:a16="http://schemas.microsoft.com/office/drawing/2014/main" id="{8D0FF1FD-838E-4788-81D7-193B56A5B176}"/>
                </a:ext>
              </a:extLst>
            </p:cNvPr>
            <p:cNvSpPr txBox="1"/>
            <p:nvPr/>
          </p:nvSpPr>
          <p:spPr>
            <a:xfrm>
              <a:off x="2993375" y="3702494"/>
              <a:ext cx="3036347" cy="523220"/>
            </a:xfrm>
            <a:prstGeom prst="rect">
              <a:avLst/>
            </a:prstGeom>
            <a:noFill/>
          </p:spPr>
          <p:txBody>
            <a:bodyPr wrap="square" rtlCol="0">
              <a:spAutoFit/>
            </a:bodyPr>
            <a:lstStyle/>
            <a:p>
              <a:r>
                <a:rPr lang="en-GB" sz="1400" dirty="0"/>
                <a:t>Request sent to service or message dropped on a Q.</a:t>
              </a:r>
            </a:p>
          </p:txBody>
        </p:sp>
      </p:grpSp>
      <p:sp>
        <p:nvSpPr>
          <p:cNvPr id="46" name="TextBox 45">
            <a:extLst>
              <a:ext uri="{FF2B5EF4-FFF2-40B4-BE49-F238E27FC236}">
                <a16:creationId xmlns:a16="http://schemas.microsoft.com/office/drawing/2014/main" id="{6911A012-7C6C-483F-8A0F-A92E2685F432}"/>
              </a:ext>
            </a:extLst>
          </p:cNvPr>
          <p:cNvSpPr txBox="1"/>
          <p:nvPr/>
        </p:nvSpPr>
        <p:spPr>
          <a:xfrm>
            <a:off x="1131805" y="4352386"/>
            <a:ext cx="1177630" cy="369332"/>
          </a:xfrm>
          <a:prstGeom prst="rect">
            <a:avLst/>
          </a:prstGeom>
          <a:noFill/>
        </p:spPr>
        <p:txBody>
          <a:bodyPr wrap="none" rtlCol="0">
            <a:spAutoFit/>
          </a:bodyPr>
          <a:lstStyle/>
          <a:p>
            <a:r>
              <a:rPr lang="en-GB" dirty="0"/>
              <a:t>Test step 1</a:t>
            </a:r>
          </a:p>
        </p:txBody>
      </p:sp>
      <p:sp>
        <p:nvSpPr>
          <p:cNvPr id="47" name="TextBox 46">
            <a:extLst>
              <a:ext uri="{FF2B5EF4-FFF2-40B4-BE49-F238E27FC236}">
                <a16:creationId xmlns:a16="http://schemas.microsoft.com/office/drawing/2014/main" id="{BDB984DE-30E1-4042-8676-7FB80E0D6424}"/>
              </a:ext>
            </a:extLst>
          </p:cNvPr>
          <p:cNvSpPr txBox="1"/>
          <p:nvPr/>
        </p:nvSpPr>
        <p:spPr>
          <a:xfrm>
            <a:off x="1009938" y="5793066"/>
            <a:ext cx="1177630" cy="369332"/>
          </a:xfrm>
          <a:prstGeom prst="rect">
            <a:avLst/>
          </a:prstGeom>
          <a:noFill/>
        </p:spPr>
        <p:txBody>
          <a:bodyPr wrap="none" rtlCol="0">
            <a:spAutoFit/>
          </a:bodyPr>
          <a:lstStyle/>
          <a:p>
            <a:r>
              <a:rPr lang="en-GB" dirty="0"/>
              <a:t>Test step 3</a:t>
            </a:r>
          </a:p>
        </p:txBody>
      </p:sp>
      <p:grpSp>
        <p:nvGrpSpPr>
          <p:cNvPr id="48" name="Group 47">
            <a:extLst>
              <a:ext uri="{FF2B5EF4-FFF2-40B4-BE49-F238E27FC236}">
                <a16:creationId xmlns:a16="http://schemas.microsoft.com/office/drawing/2014/main" id="{1B5DB778-A4A6-4633-A892-31178090DB4C}"/>
              </a:ext>
            </a:extLst>
          </p:cNvPr>
          <p:cNvGrpSpPr/>
          <p:nvPr/>
        </p:nvGrpSpPr>
        <p:grpSpPr>
          <a:xfrm>
            <a:off x="2766881" y="5790010"/>
            <a:ext cx="816056" cy="683261"/>
            <a:chOff x="7860139" y="4241483"/>
            <a:chExt cx="583597" cy="800969"/>
          </a:xfrm>
        </p:grpSpPr>
        <p:sp>
          <p:nvSpPr>
            <p:cNvPr id="49" name="Rectangle: Single Corner Snipped 48">
              <a:extLst>
                <a:ext uri="{FF2B5EF4-FFF2-40B4-BE49-F238E27FC236}">
                  <a16:creationId xmlns:a16="http://schemas.microsoft.com/office/drawing/2014/main" id="{277CD228-E633-41BE-B516-120067F2DA94}"/>
                </a:ext>
              </a:extLst>
            </p:cNvPr>
            <p:cNvSpPr/>
            <p:nvPr/>
          </p:nvSpPr>
          <p:spPr>
            <a:xfrm>
              <a:off x="7884406" y="4300330"/>
              <a:ext cx="559330" cy="742122"/>
            </a:xfrm>
            <a:prstGeom prst="snip1Rect">
              <a:avLst/>
            </a:prstGeom>
            <a:ln>
              <a:solidFill>
                <a:schemeClr val="accent4">
                  <a:lumMod val="60000"/>
                  <a:lumOff val="40000"/>
                </a:schemeClr>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
          <p:nvSpPr>
            <p:cNvPr id="50" name="TextBox 49">
              <a:extLst>
                <a:ext uri="{FF2B5EF4-FFF2-40B4-BE49-F238E27FC236}">
                  <a16:creationId xmlns:a16="http://schemas.microsoft.com/office/drawing/2014/main" id="{6FCA98CC-8A62-4CB3-B2B6-1B1C48B10D2C}"/>
                </a:ext>
              </a:extLst>
            </p:cNvPr>
            <p:cNvSpPr txBox="1"/>
            <p:nvPr/>
          </p:nvSpPr>
          <p:spPr>
            <a:xfrm>
              <a:off x="7860139" y="4241483"/>
              <a:ext cx="522121" cy="757676"/>
            </a:xfrm>
            <a:prstGeom prst="rect">
              <a:avLst/>
            </a:prstGeom>
            <a:noFill/>
          </p:spPr>
          <p:txBody>
            <a:bodyPr wrap="square" rtlCol="0">
              <a:spAutoFit/>
            </a:bodyPr>
            <a:lstStyle/>
            <a:p>
              <a:r>
                <a:rPr lang="en-GB" dirty="0"/>
                <a:t>--------------</a:t>
              </a:r>
            </a:p>
          </p:txBody>
        </p:sp>
      </p:grpSp>
      <p:grpSp>
        <p:nvGrpSpPr>
          <p:cNvPr id="52" name="Group 51">
            <a:extLst>
              <a:ext uri="{FF2B5EF4-FFF2-40B4-BE49-F238E27FC236}">
                <a16:creationId xmlns:a16="http://schemas.microsoft.com/office/drawing/2014/main" id="{25E9589C-016C-426B-BEE0-E4E6E5CA8B6A}"/>
              </a:ext>
            </a:extLst>
          </p:cNvPr>
          <p:cNvGrpSpPr/>
          <p:nvPr/>
        </p:nvGrpSpPr>
        <p:grpSpPr>
          <a:xfrm>
            <a:off x="2076145" y="6164566"/>
            <a:ext cx="657256" cy="320112"/>
            <a:chOff x="10747513" y="2001078"/>
            <a:chExt cx="1209260" cy="470233"/>
          </a:xfrm>
        </p:grpSpPr>
        <p:cxnSp>
          <p:nvCxnSpPr>
            <p:cNvPr id="55" name="Connector: Elbow 54">
              <a:extLst>
                <a:ext uri="{FF2B5EF4-FFF2-40B4-BE49-F238E27FC236}">
                  <a16:creationId xmlns:a16="http://schemas.microsoft.com/office/drawing/2014/main" id="{6A111449-EEDA-4B96-A4C0-789305F58F7E}"/>
                </a:ext>
              </a:extLst>
            </p:cNvPr>
            <p:cNvCxnSpPr>
              <a:cxnSpLocks/>
            </p:cNvCxnSpPr>
            <p:nvPr/>
          </p:nvCxnSpPr>
          <p:spPr>
            <a:xfrm>
              <a:off x="10747513" y="2001078"/>
              <a:ext cx="705678" cy="470233"/>
            </a:xfrm>
            <a:prstGeom prst="bentConnector3">
              <a:avLst>
                <a:gd name="adj1" fmla="val 50000"/>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56" name="Connector: Elbow 55">
              <a:extLst>
                <a:ext uri="{FF2B5EF4-FFF2-40B4-BE49-F238E27FC236}">
                  <a16:creationId xmlns:a16="http://schemas.microsoft.com/office/drawing/2014/main" id="{756BD033-3BB8-4422-B662-38E9E18AA6A5}"/>
                </a:ext>
              </a:extLst>
            </p:cNvPr>
            <p:cNvCxnSpPr>
              <a:cxnSpLocks/>
            </p:cNvCxnSpPr>
            <p:nvPr/>
          </p:nvCxnSpPr>
          <p:spPr>
            <a:xfrm rot="10800000" flipV="1">
              <a:off x="11446564" y="2007484"/>
              <a:ext cx="510209" cy="463827"/>
            </a:xfrm>
            <a:prstGeom prst="bentConnector3">
              <a:avLst/>
            </a:prstGeom>
            <a:ln>
              <a:solidFill>
                <a:schemeClr val="accent6"/>
              </a:solidFill>
            </a:ln>
          </p:spPr>
          <p:style>
            <a:lnRef idx="2">
              <a:schemeClr val="accent1"/>
            </a:lnRef>
            <a:fillRef idx="0">
              <a:schemeClr val="accent1"/>
            </a:fillRef>
            <a:effectRef idx="1">
              <a:schemeClr val="accent1"/>
            </a:effectRef>
            <a:fontRef idx="minor">
              <a:schemeClr val="tx1"/>
            </a:fontRef>
          </p:style>
        </p:cxnSp>
      </p:grpSp>
      <p:sp>
        <p:nvSpPr>
          <p:cNvPr id="57" name="Arc 56">
            <a:extLst>
              <a:ext uri="{FF2B5EF4-FFF2-40B4-BE49-F238E27FC236}">
                <a16:creationId xmlns:a16="http://schemas.microsoft.com/office/drawing/2014/main" id="{CB0B4CF0-5DA7-4D93-AE80-F9589F4ED4B9}"/>
              </a:ext>
            </a:extLst>
          </p:cNvPr>
          <p:cNvSpPr/>
          <p:nvPr/>
        </p:nvSpPr>
        <p:spPr>
          <a:xfrm flipH="1" flipV="1">
            <a:off x="2225397" y="5991272"/>
            <a:ext cx="1116902" cy="706969"/>
          </a:xfrm>
          <a:prstGeom prst="arc">
            <a:avLst>
              <a:gd name="adj1" fmla="val 1628798"/>
              <a:gd name="adj2" fmla="val 7438997"/>
            </a:avLst>
          </a:prstGeom>
          <a:ln>
            <a:headEnd type="none" w="med" len="med"/>
            <a:tailEnd type="arrow" w="med" len="med"/>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GB"/>
          </a:p>
        </p:txBody>
      </p:sp>
      <p:sp>
        <p:nvSpPr>
          <p:cNvPr id="65" name="TextBox 64">
            <a:extLst>
              <a:ext uri="{FF2B5EF4-FFF2-40B4-BE49-F238E27FC236}">
                <a16:creationId xmlns:a16="http://schemas.microsoft.com/office/drawing/2014/main" id="{932612F0-65C4-44FA-8568-32327E2EEE90}"/>
              </a:ext>
            </a:extLst>
          </p:cNvPr>
          <p:cNvSpPr txBox="1"/>
          <p:nvPr/>
        </p:nvSpPr>
        <p:spPr>
          <a:xfrm>
            <a:off x="660989" y="3986847"/>
            <a:ext cx="1355564" cy="400110"/>
          </a:xfrm>
          <a:prstGeom prst="rect">
            <a:avLst/>
          </a:prstGeom>
          <a:noFill/>
        </p:spPr>
        <p:txBody>
          <a:bodyPr wrap="none" rtlCol="0">
            <a:spAutoFit/>
          </a:bodyPr>
          <a:lstStyle/>
          <a:p>
            <a:r>
              <a:rPr lang="en-GB" sz="2000" b="1" dirty="0"/>
              <a:t>Test case N</a:t>
            </a:r>
          </a:p>
        </p:txBody>
      </p:sp>
      <p:sp>
        <p:nvSpPr>
          <p:cNvPr id="66" name="TextBox 65">
            <a:extLst>
              <a:ext uri="{FF2B5EF4-FFF2-40B4-BE49-F238E27FC236}">
                <a16:creationId xmlns:a16="http://schemas.microsoft.com/office/drawing/2014/main" id="{7216958A-737A-429E-8B64-1AFEE807730F}"/>
              </a:ext>
            </a:extLst>
          </p:cNvPr>
          <p:cNvSpPr txBox="1"/>
          <p:nvPr/>
        </p:nvSpPr>
        <p:spPr>
          <a:xfrm>
            <a:off x="3681293" y="5838495"/>
            <a:ext cx="4603968" cy="738664"/>
          </a:xfrm>
          <a:prstGeom prst="rect">
            <a:avLst/>
          </a:prstGeom>
          <a:noFill/>
        </p:spPr>
        <p:txBody>
          <a:bodyPr wrap="square" rtlCol="0">
            <a:spAutoFit/>
          </a:bodyPr>
          <a:lstStyle/>
          <a:p>
            <a:r>
              <a:rPr lang="en-GB" sz="1400" dirty="0"/>
              <a:t>Take message out of Q used by the Stub and validate against expected content.  This checks that right message was sent to the Stub by the </a:t>
            </a:r>
            <a:r>
              <a:rPr lang="en-GB" sz="1400" dirty="0" err="1"/>
              <a:t>LRPO</a:t>
            </a:r>
            <a:r>
              <a:rPr lang="en-GB" sz="1400" dirty="0"/>
              <a:t> service.</a:t>
            </a:r>
          </a:p>
        </p:txBody>
      </p:sp>
      <p:sp>
        <p:nvSpPr>
          <p:cNvPr id="58" name="Arc 57">
            <a:extLst>
              <a:ext uri="{FF2B5EF4-FFF2-40B4-BE49-F238E27FC236}">
                <a16:creationId xmlns:a16="http://schemas.microsoft.com/office/drawing/2014/main" id="{51586E12-252D-4A9E-B597-6A3D05FC59F8}"/>
              </a:ext>
            </a:extLst>
          </p:cNvPr>
          <p:cNvSpPr/>
          <p:nvPr/>
        </p:nvSpPr>
        <p:spPr>
          <a:xfrm flipH="1">
            <a:off x="5218136" y="1581331"/>
            <a:ext cx="1152577" cy="1569241"/>
          </a:xfrm>
          <a:prstGeom prst="arc">
            <a:avLst>
              <a:gd name="adj1" fmla="val 9276821"/>
              <a:gd name="adj2" fmla="val 19641670"/>
            </a:avLst>
          </a:prstGeom>
          <a:ln>
            <a:solidFill>
              <a:schemeClr val="bg2"/>
            </a:solidFill>
            <a:headEnd type="none" w="med" len="med"/>
            <a:tailEnd type="arrow" w="med" len="med"/>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GB"/>
          </a:p>
        </p:txBody>
      </p:sp>
      <p:grpSp>
        <p:nvGrpSpPr>
          <p:cNvPr id="59" name="Group 58">
            <a:extLst>
              <a:ext uri="{FF2B5EF4-FFF2-40B4-BE49-F238E27FC236}">
                <a16:creationId xmlns:a16="http://schemas.microsoft.com/office/drawing/2014/main" id="{CDF49E5D-5A62-43E3-943E-B7CC1F09E6B7}"/>
              </a:ext>
            </a:extLst>
          </p:cNvPr>
          <p:cNvGrpSpPr/>
          <p:nvPr/>
        </p:nvGrpSpPr>
        <p:grpSpPr>
          <a:xfrm>
            <a:off x="4749576" y="2014620"/>
            <a:ext cx="815009" cy="370842"/>
            <a:chOff x="10747513" y="2001078"/>
            <a:chExt cx="1209260" cy="470233"/>
          </a:xfrm>
        </p:grpSpPr>
        <p:cxnSp>
          <p:nvCxnSpPr>
            <p:cNvPr id="61" name="Connector: Elbow 60">
              <a:extLst>
                <a:ext uri="{FF2B5EF4-FFF2-40B4-BE49-F238E27FC236}">
                  <a16:creationId xmlns:a16="http://schemas.microsoft.com/office/drawing/2014/main" id="{213BD4C8-25B6-42A3-A487-2FD41E338F99}"/>
                </a:ext>
              </a:extLst>
            </p:cNvPr>
            <p:cNvCxnSpPr>
              <a:cxnSpLocks/>
            </p:cNvCxnSpPr>
            <p:nvPr/>
          </p:nvCxnSpPr>
          <p:spPr>
            <a:xfrm>
              <a:off x="10747513" y="2001078"/>
              <a:ext cx="705678" cy="470233"/>
            </a:xfrm>
            <a:prstGeom prst="bentConnector3">
              <a:avLst>
                <a:gd name="adj1" fmla="val 50000"/>
              </a:avLst>
            </a:prstGeom>
            <a:ln>
              <a:solidFill>
                <a:srgbClr val="FFC000"/>
              </a:solidFill>
            </a:ln>
          </p:spPr>
          <p:style>
            <a:lnRef idx="2">
              <a:schemeClr val="accent1"/>
            </a:lnRef>
            <a:fillRef idx="0">
              <a:schemeClr val="accent1"/>
            </a:fillRef>
            <a:effectRef idx="1">
              <a:schemeClr val="accent1"/>
            </a:effectRef>
            <a:fontRef idx="minor">
              <a:schemeClr val="tx1"/>
            </a:fontRef>
          </p:style>
        </p:cxnSp>
        <p:cxnSp>
          <p:nvCxnSpPr>
            <p:cNvPr id="62" name="Connector: Elbow 61">
              <a:extLst>
                <a:ext uri="{FF2B5EF4-FFF2-40B4-BE49-F238E27FC236}">
                  <a16:creationId xmlns:a16="http://schemas.microsoft.com/office/drawing/2014/main" id="{9B9BFCD6-B3C0-4390-B38B-A5D9CA300278}"/>
                </a:ext>
              </a:extLst>
            </p:cNvPr>
            <p:cNvCxnSpPr>
              <a:cxnSpLocks/>
            </p:cNvCxnSpPr>
            <p:nvPr/>
          </p:nvCxnSpPr>
          <p:spPr>
            <a:xfrm rot="10800000" flipV="1">
              <a:off x="11446564" y="2007484"/>
              <a:ext cx="510209" cy="463827"/>
            </a:xfrm>
            <a:prstGeom prst="bentConnector3">
              <a:avLst/>
            </a:prstGeom>
            <a:ln>
              <a:solidFill>
                <a:srgbClr val="FFC000"/>
              </a:solidFill>
            </a:ln>
          </p:spPr>
          <p:style>
            <a:lnRef idx="2">
              <a:schemeClr val="accent1"/>
            </a:lnRef>
            <a:fillRef idx="0">
              <a:schemeClr val="accent1"/>
            </a:fillRef>
            <a:effectRef idx="1">
              <a:schemeClr val="accent1"/>
            </a:effectRef>
            <a:fontRef idx="minor">
              <a:schemeClr val="tx1"/>
            </a:fontRef>
          </p:style>
        </p:cxnSp>
      </p:grpSp>
      <p:grpSp>
        <p:nvGrpSpPr>
          <p:cNvPr id="63" name="Group 62">
            <a:extLst>
              <a:ext uri="{FF2B5EF4-FFF2-40B4-BE49-F238E27FC236}">
                <a16:creationId xmlns:a16="http://schemas.microsoft.com/office/drawing/2014/main" id="{BAF22449-60F2-4EA6-8B33-071DEA85FEFF}"/>
              </a:ext>
            </a:extLst>
          </p:cNvPr>
          <p:cNvGrpSpPr/>
          <p:nvPr/>
        </p:nvGrpSpPr>
        <p:grpSpPr>
          <a:xfrm>
            <a:off x="5993433" y="2612320"/>
            <a:ext cx="649864" cy="505034"/>
            <a:chOff x="7860140" y="4300330"/>
            <a:chExt cx="583596" cy="742122"/>
          </a:xfrm>
        </p:grpSpPr>
        <p:sp>
          <p:nvSpPr>
            <p:cNvPr id="64" name="Rectangle: Single Corner Snipped 63">
              <a:extLst>
                <a:ext uri="{FF2B5EF4-FFF2-40B4-BE49-F238E27FC236}">
                  <a16:creationId xmlns:a16="http://schemas.microsoft.com/office/drawing/2014/main" id="{4C4884C2-2996-4075-A82E-5C9763A29991}"/>
                </a:ext>
              </a:extLst>
            </p:cNvPr>
            <p:cNvSpPr/>
            <p:nvPr/>
          </p:nvSpPr>
          <p:spPr>
            <a:xfrm>
              <a:off x="7884406" y="4300330"/>
              <a:ext cx="559330" cy="742122"/>
            </a:xfrm>
            <a:prstGeom prst="snip1Rect">
              <a:avLst/>
            </a:prstGeom>
            <a:ln>
              <a:solidFill>
                <a:srgbClr val="92D050"/>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
          <p:nvSpPr>
            <p:cNvPr id="67" name="TextBox 66">
              <a:extLst>
                <a:ext uri="{FF2B5EF4-FFF2-40B4-BE49-F238E27FC236}">
                  <a16:creationId xmlns:a16="http://schemas.microsoft.com/office/drawing/2014/main" id="{B7A5BFB4-5E0C-4BD3-9B51-C9131B091996}"/>
                </a:ext>
              </a:extLst>
            </p:cNvPr>
            <p:cNvSpPr txBox="1"/>
            <p:nvPr/>
          </p:nvSpPr>
          <p:spPr>
            <a:xfrm>
              <a:off x="7860140" y="4373512"/>
              <a:ext cx="496230" cy="542715"/>
            </a:xfrm>
            <a:prstGeom prst="rect">
              <a:avLst/>
            </a:prstGeom>
            <a:noFill/>
            <a:ln>
              <a:noFill/>
            </a:ln>
          </p:spPr>
          <p:txBody>
            <a:bodyPr wrap="square" rtlCol="0">
              <a:spAutoFit/>
            </a:bodyPr>
            <a:lstStyle/>
            <a:p>
              <a:r>
                <a:rPr lang="en-GB" dirty="0"/>
                <a:t>----</a:t>
              </a:r>
            </a:p>
          </p:txBody>
        </p:sp>
      </p:grpSp>
      <p:sp>
        <p:nvSpPr>
          <p:cNvPr id="68" name="TextBox 67">
            <a:extLst>
              <a:ext uri="{FF2B5EF4-FFF2-40B4-BE49-F238E27FC236}">
                <a16:creationId xmlns:a16="http://schemas.microsoft.com/office/drawing/2014/main" id="{727F9DC5-4089-469F-8195-E0906EBE26A7}"/>
              </a:ext>
            </a:extLst>
          </p:cNvPr>
          <p:cNvSpPr txBox="1"/>
          <p:nvPr/>
        </p:nvSpPr>
        <p:spPr>
          <a:xfrm>
            <a:off x="6282519" y="1698529"/>
            <a:ext cx="939873" cy="369332"/>
          </a:xfrm>
          <a:prstGeom prst="rect">
            <a:avLst/>
          </a:prstGeom>
          <a:noFill/>
        </p:spPr>
        <p:txBody>
          <a:bodyPr wrap="none" rtlCol="0">
            <a:spAutoFit/>
          </a:bodyPr>
          <a:lstStyle/>
          <a:p>
            <a:r>
              <a:rPr lang="en-GB" dirty="0"/>
              <a:t>Validate</a:t>
            </a:r>
          </a:p>
        </p:txBody>
      </p:sp>
      <p:sp>
        <p:nvSpPr>
          <p:cNvPr id="69" name="TextBox 68">
            <a:extLst>
              <a:ext uri="{FF2B5EF4-FFF2-40B4-BE49-F238E27FC236}">
                <a16:creationId xmlns:a16="http://schemas.microsoft.com/office/drawing/2014/main" id="{92C1BF5A-CDF7-427B-AF11-E2D76E77563D}"/>
              </a:ext>
            </a:extLst>
          </p:cNvPr>
          <p:cNvSpPr txBox="1"/>
          <p:nvPr/>
        </p:nvSpPr>
        <p:spPr>
          <a:xfrm>
            <a:off x="1099755" y="5030955"/>
            <a:ext cx="1177630" cy="369332"/>
          </a:xfrm>
          <a:prstGeom prst="rect">
            <a:avLst/>
          </a:prstGeom>
          <a:noFill/>
        </p:spPr>
        <p:txBody>
          <a:bodyPr wrap="none" rtlCol="0">
            <a:spAutoFit/>
          </a:bodyPr>
          <a:lstStyle/>
          <a:p>
            <a:r>
              <a:rPr lang="en-GB" dirty="0"/>
              <a:t>Test step 2</a:t>
            </a:r>
          </a:p>
        </p:txBody>
      </p:sp>
      <p:grpSp>
        <p:nvGrpSpPr>
          <p:cNvPr id="73" name="Group 72">
            <a:extLst>
              <a:ext uri="{FF2B5EF4-FFF2-40B4-BE49-F238E27FC236}">
                <a16:creationId xmlns:a16="http://schemas.microsoft.com/office/drawing/2014/main" id="{08B2D843-A565-4E65-A897-B421076CBEAE}"/>
              </a:ext>
            </a:extLst>
          </p:cNvPr>
          <p:cNvGrpSpPr/>
          <p:nvPr/>
        </p:nvGrpSpPr>
        <p:grpSpPr>
          <a:xfrm>
            <a:off x="2165962" y="5402455"/>
            <a:ext cx="657256" cy="320112"/>
            <a:chOff x="10747513" y="2001078"/>
            <a:chExt cx="1209260" cy="470233"/>
          </a:xfrm>
        </p:grpSpPr>
        <p:cxnSp>
          <p:nvCxnSpPr>
            <p:cNvPr id="74" name="Connector: Elbow 73">
              <a:extLst>
                <a:ext uri="{FF2B5EF4-FFF2-40B4-BE49-F238E27FC236}">
                  <a16:creationId xmlns:a16="http://schemas.microsoft.com/office/drawing/2014/main" id="{C0CE498C-AAD3-44D8-92EF-7A6E90642E34}"/>
                </a:ext>
              </a:extLst>
            </p:cNvPr>
            <p:cNvCxnSpPr>
              <a:cxnSpLocks/>
            </p:cNvCxnSpPr>
            <p:nvPr/>
          </p:nvCxnSpPr>
          <p:spPr>
            <a:xfrm>
              <a:off x="10747513" y="2001078"/>
              <a:ext cx="705678" cy="470233"/>
            </a:xfrm>
            <a:prstGeom prst="bentConnector3">
              <a:avLst>
                <a:gd name="adj1" fmla="val 50000"/>
              </a:avLst>
            </a:prstGeom>
            <a:ln>
              <a:solidFill>
                <a:srgbClr val="FFC000"/>
              </a:solidFill>
            </a:ln>
          </p:spPr>
          <p:style>
            <a:lnRef idx="2">
              <a:schemeClr val="accent1"/>
            </a:lnRef>
            <a:fillRef idx="0">
              <a:schemeClr val="accent1"/>
            </a:fillRef>
            <a:effectRef idx="1">
              <a:schemeClr val="accent1"/>
            </a:effectRef>
            <a:fontRef idx="minor">
              <a:schemeClr val="tx1"/>
            </a:fontRef>
          </p:style>
        </p:cxnSp>
        <p:cxnSp>
          <p:nvCxnSpPr>
            <p:cNvPr id="75" name="Connector: Elbow 74">
              <a:extLst>
                <a:ext uri="{FF2B5EF4-FFF2-40B4-BE49-F238E27FC236}">
                  <a16:creationId xmlns:a16="http://schemas.microsoft.com/office/drawing/2014/main" id="{A0DEE2B2-4578-4C3B-93CE-2993EF285769}"/>
                </a:ext>
              </a:extLst>
            </p:cNvPr>
            <p:cNvCxnSpPr>
              <a:cxnSpLocks/>
            </p:cNvCxnSpPr>
            <p:nvPr/>
          </p:nvCxnSpPr>
          <p:spPr>
            <a:xfrm rot="10800000" flipV="1">
              <a:off x="11446564" y="2007484"/>
              <a:ext cx="510209" cy="463827"/>
            </a:xfrm>
            <a:prstGeom prst="bentConnector3">
              <a:avLst/>
            </a:prstGeom>
            <a:ln>
              <a:solidFill>
                <a:srgbClr val="FFC000"/>
              </a:solidFill>
            </a:ln>
          </p:spPr>
          <p:style>
            <a:lnRef idx="2">
              <a:schemeClr val="accent1"/>
            </a:lnRef>
            <a:fillRef idx="0">
              <a:schemeClr val="accent1"/>
            </a:fillRef>
            <a:effectRef idx="1">
              <a:schemeClr val="accent1"/>
            </a:effectRef>
            <a:fontRef idx="minor">
              <a:schemeClr val="tx1"/>
            </a:fontRef>
          </p:style>
        </p:cxnSp>
      </p:grpSp>
      <p:sp>
        <p:nvSpPr>
          <p:cNvPr id="76" name="TextBox 75">
            <a:extLst>
              <a:ext uri="{FF2B5EF4-FFF2-40B4-BE49-F238E27FC236}">
                <a16:creationId xmlns:a16="http://schemas.microsoft.com/office/drawing/2014/main" id="{C3519EB9-5039-4CF9-A45C-E7942110BA16}"/>
              </a:ext>
            </a:extLst>
          </p:cNvPr>
          <p:cNvSpPr txBox="1"/>
          <p:nvPr/>
        </p:nvSpPr>
        <p:spPr>
          <a:xfrm>
            <a:off x="3711103" y="4978933"/>
            <a:ext cx="4574158" cy="738664"/>
          </a:xfrm>
          <a:prstGeom prst="rect">
            <a:avLst/>
          </a:prstGeom>
          <a:noFill/>
        </p:spPr>
        <p:txBody>
          <a:bodyPr wrap="square" rtlCol="0">
            <a:spAutoFit/>
          </a:bodyPr>
          <a:lstStyle/>
          <a:p>
            <a:r>
              <a:rPr lang="en-GB" sz="1400" dirty="0"/>
              <a:t>Take message out of Q used by </a:t>
            </a:r>
            <a:r>
              <a:rPr lang="en-GB" sz="1400" dirty="0" err="1"/>
              <a:t>LRPO</a:t>
            </a:r>
            <a:r>
              <a:rPr lang="en-GB" sz="1400" dirty="0"/>
              <a:t> service and validate against expected content.  This checks that right message was created by </a:t>
            </a:r>
            <a:r>
              <a:rPr lang="en-GB" sz="1400" dirty="0" err="1"/>
              <a:t>LRPO</a:t>
            </a:r>
            <a:r>
              <a:rPr lang="en-GB" sz="1400" dirty="0"/>
              <a:t> service, e.g. next process or audit.</a:t>
            </a:r>
          </a:p>
        </p:txBody>
      </p:sp>
      <p:grpSp>
        <p:nvGrpSpPr>
          <p:cNvPr id="78" name="Group 77">
            <a:extLst>
              <a:ext uri="{FF2B5EF4-FFF2-40B4-BE49-F238E27FC236}">
                <a16:creationId xmlns:a16="http://schemas.microsoft.com/office/drawing/2014/main" id="{73D42D29-352B-48C0-8379-8996DAC4C207}"/>
              </a:ext>
            </a:extLst>
          </p:cNvPr>
          <p:cNvGrpSpPr/>
          <p:nvPr/>
        </p:nvGrpSpPr>
        <p:grpSpPr>
          <a:xfrm>
            <a:off x="2823326" y="5030489"/>
            <a:ext cx="816056" cy="683261"/>
            <a:chOff x="7860139" y="4241483"/>
            <a:chExt cx="583597" cy="800969"/>
          </a:xfrm>
        </p:grpSpPr>
        <p:sp>
          <p:nvSpPr>
            <p:cNvPr id="79" name="Rectangle: Single Corner Snipped 78">
              <a:extLst>
                <a:ext uri="{FF2B5EF4-FFF2-40B4-BE49-F238E27FC236}">
                  <a16:creationId xmlns:a16="http://schemas.microsoft.com/office/drawing/2014/main" id="{79B45B69-F256-4E35-BF68-54E4DD52F49E}"/>
                </a:ext>
              </a:extLst>
            </p:cNvPr>
            <p:cNvSpPr/>
            <p:nvPr/>
          </p:nvSpPr>
          <p:spPr>
            <a:xfrm>
              <a:off x="7884406" y="4300330"/>
              <a:ext cx="559330" cy="742122"/>
            </a:xfrm>
            <a:prstGeom prst="snip1Rect">
              <a:avLst/>
            </a:prstGeom>
            <a:ln>
              <a:solidFill>
                <a:srgbClr val="92D050"/>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
          <p:nvSpPr>
            <p:cNvPr id="80" name="TextBox 79">
              <a:extLst>
                <a:ext uri="{FF2B5EF4-FFF2-40B4-BE49-F238E27FC236}">
                  <a16:creationId xmlns:a16="http://schemas.microsoft.com/office/drawing/2014/main" id="{6EF601F6-7539-492F-80A7-3E2703B9920D}"/>
                </a:ext>
              </a:extLst>
            </p:cNvPr>
            <p:cNvSpPr txBox="1"/>
            <p:nvPr/>
          </p:nvSpPr>
          <p:spPr>
            <a:xfrm>
              <a:off x="7860139" y="4241483"/>
              <a:ext cx="522121" cy="757676"/>
            </a:xfrm>
            <a:prstGeom prst="rect">
              <a:avLst/>
            </a:prstGeom>
            <a:noFill/>
          </p:spPr>
          <p:txBody>
            <a:bodyPr wrap="square" rtlCol="0">
              <a:spAutoFit/>
            </a:bodyPr>
            <a:lstStyle/>
            <a:p>
              <a:r>
                <a:rPr lang="en-GB" dirty="0"/>
                <a:t>--------------</a:t>
              </a:r>
            </a:p>
          </p:txBody>
        </p:sp>
      </p:grpSp>
      <p:sp>
        <p:nvSpPr>
          <p:cNvPr id="81" name="Arc 80">
            <a:extLst>
              <a:ext uri="{FF2B5EF4-FFF2-40B4-BE49-F238E27FC236}">
                <a16:creationId xmlns:a16="http://schemas.microsoft.com/office/drawing/2014/main" id="{92262EA2-1859-465F-A8E7-19705354B620}"/>
              </a:ext>
            </a:extLst>
          </p:cNvPr>
          <p:cNvSpPr/>
          <p:nvPr/>
        </p:nvSpPr>
        <p:spPr>
          <a:xfrm flipH="1" flipV="1">
            <a:off x="2364189" y="5243827"/>
            <a:ext cx="1116902" cy="706969"/>
          </a:xfrm>
          <a:prstGeom prst="arc">
            <a:avLst>
              <a:gd name="adj1" fmla="val 1628798"/>
              <a:gd name="adj2" fmla="val 6430114"/>
            </a:avLst>
          </a:prstGeom>
          <a:ln>
            <a:headEnd type="none" w="med" len="med"/>
            <a:tailEnd type="arrow" w="med" len="med"/>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GB"/>
          </a:p>
        </p:txBody>
      </p:sp>
      <p:grpSp>
        <p:nvGrpSpPr>
          <p:cNvPr id="3" name="Group 2">
            <a:extLst>
              <a:ext uri="{FF2B5EF4-FFF2-40B4-BE49-F238E27FC236}">
                <a16:creationId xmlns:a16="http://schemas.microsoft.com/office/drawing/2014/main" id="{F70F4B25-9E21-44BA-A241-2E5AECFEF8E2}"/>
              </a:ext>
            </a:extLst>
          </p:cNvPr>
          <p:cNvGrpSpPr/>
          <p:nvPr/>
        </p:nvGrpSpPr>
        <p:grpSpPr>
          <a:xfrm>
            <a:off x="3554880" y="3237935"/>
            <a:ext cx="1276035" cy="1595697"/>
            <a:chOff x="3530822" y="3187825"/>
            <a:chExt cx="1276035" cy="1595697"/>
          </a:xfrm>
        </p:grpSpPr>
        <p:sp>
          <p:nvSpPr>
            <p:cNvPr id="71" name="Arc 70">
              <a:extLst>
                <a:ext uri="{FF2B5EF4-FFF2-40B4-BE49-F238E27FC236}">
                  <a16:creationId xmlns:a16="http://schemas.microsoft.com/office/drawing/2014/main" id="{88AA81D3-125B-41BF-B082-D888F6A8C49F}"/>
                </a:ext>
              </a:extLst>
            </p:cNvPr>
            <p:cNvSpPr/>
            <p:nvPr/>
          </p:nvSpPr>
          <p:spPr>
            <a:xfrm>
              <a:off x="3530822" y="3187825"/>
              <a:ext cx="687998" cy="1569241"/>
            </a:xfrm>
            <a:prstGeom prst="arc">
              <a:avLst>
                <a:gd name="adj1" fmla="val 13526973"/>
                <a:gd name="adj2" fmla="val 19641670"/>
              </a:avLst>
            </a:prstGeom>
            <a:ln>
              <a:solidFill>
                <a:srgbClr val="FF0000"/>
              </a:solidFill>
              <a:headEnd type="none" w="med" len="med"/>
              <a:tailEnd type="arrow" w="med" len="med"/>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GB"/>
            </a:p>
          </p:txBody>
        </p:sp>
        <p:grpSp>
          <p:nvGrpSpPr>
            <p:cNvPr id="72" name="Group 71">
              <a:extLst>
                <a:ext uri="{FF2B5EF4-FFF2-40B4-BE49-F238E27FC236}">
                  <a16:creationId xmlns:a16="http://schemas.microsoft.com/office/drawing/2014/main" id="{30315BDC-04D7-4604-AE5C-D9610363868E}"/>
                </a:ext>
              </a:extLst>
            </p:cNvPr>
            <p:cNvGrpSpPr/>
            <p:nvPr/>
          </p:nvGrpSpPr>
          <p:grpSpPr>
            <a:xfrm>
              <a:off x="3856360" y="3601604"/>
              <a:ext cx="686678" cy="370842"/>
              <a:chOff x="10747513" y="2001078"/>
              <a:chExt cx="1209260" cy="470233"/>
            </a:xfrm>
          </p:grpSpPr>
          <p:cxnSp>
            <p:nvCxnSpPr>
              <p:cNvPr id="77" name="Connector: Elbow 76">
                <a:extLst>
                  <a:ext uri="{FF2B5EF4-FFF2-40B4-BE49-F238E27FC236}">
                    <a16:creationId xmlns:a16="http://schemas.microsoft.com/office/drawing/2014/main" id="{4512E088-18DC-4F87-8498-4E0CCE6AF056}"/>
                  </a:ext>
                </a:extLst>
              </p:cNvPr>
              <p:cNvCxnSpPr>
                <a:cxnSpLocks/>
              </p:cNvCxnSpPr>
              <p:nvPr/>
            </p:nvCxnSpPr>
            <p:spPr>
              <a:xfrm>
                <a:off x="10747513" y="2001078"/>
                <a:ext cx="705678" cy="470233"/>
              </a:xfrm>
              <a:prstGeom prst="bentConnector3">
                <a:avLst>
                  <a:gd name="adj1" fmla="val 50000"/>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82" name="Connector: Elbow 81">
                <a:extLst>
                  <a:ext uri="{FF2B5EF4-FFF2-40B4-BE49-F238E27FC236}">
                    <a16:creationId xmlns:a16="http://schemas.microsoft.com/office/drawing/2014/main" id="{9E6FB5E7-5739-4537-A3B1-2A16CFB44FF8}"/>
                  </a:ext>
                </a:extLst>
              </p:cNvPr>
              <p:cNvCxnSpPr>
                <a:cxnSpLocks/>
              </p:cNvCxnSpPr>
              <p:nvPr/>
            </p:nvCxnSpPr>
            <p:spPr>
              <a:xfrm rot="10800000" flipV="1">
                <a:off x="11446564" y="2007484"/>
                <a:ext cx="510209" cy="463827"/>
              </a:xfrm>
              <a:prstGeom prst="bentConnector3">
                <a:avLst/>
              </a:prstGeom>
              <a:ln>
                <a:solidFill>
                  <a:srgbClr val="FF0000"/>
                </a:solidFill>
              </a:ln>
            </p:spPr>
            <p:style>
              <a:lnRef idx="2">
                <a:schemeClr val="accent1"/>
              </a:lnRef>
              <a:fillRef idx="0">
                <a:schemeClr val="accent1"/>
              </a:fillRef>
              <a:effectRef idx="1">
                <a:schemeClr val="accent1"/>
              </a:effectRef>
              <a:fontRef idx="minor">
                <a:schemeClr val="tx1"/>
              </a:fontRef>
            </p:style>
          </p:cxnSp>
        </p:grpSp>
        <p:sp>
          <p:nvSpPr>
            <p:cNvPr id="84" name="Arc 83">
              <a:extLst>
                <a:ext uri="{FF2B5EF4-FFF2-40B4-BE49-F238E27FC236}">
                  <a16:creationId xmlns:a16="http://schemas.microsoft.com/office/drawing/2014/main" id="{F4955A1D-025C-48B6-97E7-D6FBF4769905}"/>
                </a:ext>
              </a:extLst>
            </p:cNvPr>
            <p:cNvSpPr/>
            <p:nvPr/>
          </p:nvSpPr>
          <p:spPr>
            <a:xfrm>
              <a:off x="4253238" y="3214281"/>
              <a:ext cx="553619" cy="1569241"/>
            </a:xfrm>
            <a:prstGeom prst="arc">
              <a:avLst>
                <a:gd name="adj1" fmla="val 13526973"/>
                <a:gd name="adj2" fmla="val 18017265"/>
              </a:avLst>
            </a:prstGeom>
            <a:ln>
              <a:solidFill>
                <a:srgbClr val="FF0000"/>
              </a:solidFill>
              <a:headEnd type="none" w="med" len="med"/>
              <a:tailEnd type="arrow" w="med" len="med"/>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GB"/>
            </a:p>
          </p:txBody>
        </p:sp>
      </p:grpSp>
      <p:sp>
        <p:nvSpPr>
          <p:cNvPr id="85" name="TextBox 84">
            <a:extLst>
              <a:ext uri="{FF2B5EF4-FFF2-40B4-BE49-F238E27FC236}">
                <a16:creationId xmlns:a16="http://schemas.microsoft.com/office/drawing/2014/main" id="{1323F71F-2DF2-43B8-8E19-1BC3380695D3}"/>
              </a:ext>
            </a:extLst>
          </p:cNvPr>
          <p:cNvSpPr txBox="1"/>
          <p:nvPr/>
        </p:nvSpPr>
        <p:spPr>
          <a:xfrm>
            <a:off x="3194346" y="3683185"/>
            <a:ext cx="877741" cy="369332"/>
          </a:xfrm>
          <a:prstGeom prst="rect">
            <a:avLst/>
          </a:prstGeom>
          <a:noFill/>
        </p:spPr>
        <p:txBody>
          <a:bodyPr wrap="none" rtlCol="0">
            <a:spAutoFit/>
          </a:bodyPr>
          <a:lstStyle/>
          <a:p>
            <a:r>
              <a:rPr lang="en-GB" dirty="0"/>
              <a:t>Control</a:t>
            </a:r>
          </a:p>
        </p:txBody>
      </p:sp>
    </p:spTree>
    <p:extLst>
      <p:ext uri="{BB962C8B-B14F-4D97-AF65-F5344CB8AC3E}">
        <p14:creationId xmlns:p14="http://schemas.microsoft.com/office/powerpoint/2010/main" val="16448447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03645" y="2048576"/>
            <a:ext cx="1665108" cy="380511"/>
          </a:xfrm>
          <a:prstGeom prst="rect">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err="1">
                <a:solidFill>
                  <a:schemeClr val="accent6"/>
                </a:solidFill>
              </a:rPr>
              <a:t>WS_Exp</a:t>
            </a:r>
            <a:endParaRPr lang="en-GB" dirty="0">
              <a:solidFill>
                <a:schemeClr val="accent6"/>
              </a:solidFill>
            </a:endParaRPr>
          </a:p>
        </p:txBody>
      </p:sp>
      <p:sp>
        <p:nvSpPr>
          <p:cNvPr id="8" name="Rectangle 7"/>
          <p:cNvSpPr/>
          <p:nvPr/>
        </p:nvSpPr>
        <p:spPr>
          <a:xfrm>
            <a:off x="105305" y="2629510"/>
            <a:ext cx="1617072" cy="398509"/>
          </a:xfrm>
          <a:prstGeom prst="rect">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err="1">
                <a:solidFill>
                  <a:schemeClr val="accent6"/>
                </a:solidFill>
              </a:rPr>
              <a:t>SCA_Exp</a:t>
            </a:r>
            <a:endParaRPr lang="en-GB" dirty="0">
              <a:solidFill>
                <a:schemeClr val="accent6"/>
              </a:solidFill>
            </a:endParaRPr>
          </a:p>
        </p:txBody>
      </p:sp>
      <p:sp>
        <p:nvSpPr>
          <p:cNvPr id="22" name="Rectangle 21"/>
          <p:cNvSpPr/>
          <p:nvPr/>
        </p:nvSpPr>
        <p:spPr>
          <a:xfrm>
            <a:off x="6346437" y="1115815"/>
            <a:ext cx="1473221" cy="380511"/>
          </a:xfrm>
          <a:prstGeom prst="rect">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err="1">
                <a:solidFill>
                  <a:schemeClr val="accent6"/>
                </a:solidFill>
              </a:rPr>
              <a:t>WS_Imp</a:t>
            </a:r>
            <a:endParaRPr lang="en-GB" dirty="0">
              <a:solidFill>
                <a:schemeClr val="accent6"/>
              </a:solidFill>
            </a:endParaRPr>
          </a:p>
        </p:txBody>
      </p:sp>
      <p:sp>
        <p:nvSpPr>
          <p:cNvPr id="23" name="Rectangle 22"/>
          <p:cNvSpPr/>
          <p:nvPr/>
        </p:nvSpPr>
        <p:spPr>
          <a:xfrm>
            <a:off x="6346437" y="2384037"/>
            <a:ext cx="1473221" cy="380511"/>
          </a:xfrm>
          <a:prstGeom prst="rect">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err="1">
                <a:solidFill>
                  <a:schemeClr val="accent6"/>
                </a:solidFill>
              </a:rPr>
              <a:t>SCA_Imp</a:t>
            </a:r>
            <a:endParaRPr lang="en-GB" dirty="0">
              <a:solidFill>
                <a:schemeClr val="accent6"/>
              </a:solidFill>
            </a:endParaRPr>
          </a:p>
        </p:txBody>
      </p:sp>
      <p:sp>
        <p:nvSpPr>
          <p:cNvPr id="24" name="Rectangle 23"/>
          <p:cNvSpPr/>
          <p:nvPr/>
        </p:nvSpPr>
        <p:spPr>
          <a:xfrm>
            <a:off x="6416537" y="3297488"/>
            <a:ext cx="1403121" cy="669437"/>
          </a:xfrm>
          <a:prstGeom prst="rect">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err="1">
                <a:solidFill>
                  <a:schemeClr val="accent6"/>
                </a:solidFill>
              </a:rPr>
              <a:t>MQ_Imp</a:t>
            </a:r>
            <a:endParaRPr lang="en-GB" dirty="0">
              <a:solidFill>
                <a:schemeClr val="accent6"/>
              </a:solidFill>
            </a:endParaRPr>
          </a:p>
          <a:p>
            <a:pPr algn="ctr"/>
            <a:r>
              <a:rPr lang="en-GB" sz="1200" dirty="0">
                <a:solidFill>
                  <a:schemeClr val="accent6"/>
                </a:solidFill>
              </a:rPr>
              <a:t>(1 way </a:t>
            </a:r>
            <a:r>
              <a:rPr lang="en-GB" sz="1200" dirty="0" err="1">
                <a:solidFill>
                  <a:schemeClr val="accent6"/>
                </a:solidFill>
              </a:rPr>
              <a:t>MQ</a:t>
            </a:r>
            <a:r>
              <a:rPr lang="en-GB" sz="1200" dirty="0">
                <a:solidFill>
                  <a:schemeClr val="accent6"/>
                </a:solidFill>
              </a:rPr>
              <a:t>)</a:t>
            </a:r>
          </a:p>
        </p:txBody>
      </p:sp>
      <p:sp>
        <p:nvSpPr>
          <p:cNvPr id="49" name="TextBox 48"/>
          <p:cNvSpPr txBox="1"/>
          <p:nvPr/>
        </p:nvSpPr>
        <p:spPr>
          <a:xfrm>
            <a:off x="4943873" y="344678"/>
            <a:ext cx="2001116" cy="523220"/>
          </a:xfrm>
          <a:prstGeom prst="rect">
            <a:avLst/>
          </a:prstGeom>
          <a:noFill/>
        </p:spPr>
        <p:txBody>
          <a:bodyPr wrap="square" rtlCol="0">
            <a:spAutoFit/>
          </a:bodyPr>
          <a:lstStyle/>
          <a:p>
            <a:r>
              <a:rPr lang="en-GB" sz="2800" b="1" dirty="0" err="1"/>
              <a:t>STPO</a:t>
            </a:r>
            <a:endParaRPr lang="en-GB" sz="2800" b="1" dirty="0"/>
          </a:p>
        </p:txBody>
      </p:sp>
      <p:sp>
        <p:nvSpPr>
          <p:cNvPr id="52" name="Rectangle 51"/>
          <p:cNvSpPr/>
          <p:nvPr/>
        </p:nvSpPr>
        <p:spPr>
          <a:xfrm>
            <a:off x="8478010" y="952791"/>
            <a:ext cx="1487053" cy="706560"/>
          </a:xfrm>
          <a:prstGeom prst="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GB" dirty="0" err="1">
                <a:solidFill>
                  <a:schemeClr val="accent6"/>
                </a:solidFill>
              </a:rPr>
              <a:t>WS_virt</a:t>
            </a:r>
            <a:endParaRPr lang="en-GB" dirty="0">
              <a:solidFill>
                <a:schemeClr val="accent6"/>
              </a:solidFill>
            </a:endParaRPr>
          </a:p>
          <a:p>
            <a:pPr algn="ctr"/>
            <a:r>
              <a:rPr lang="en-GB" sz="1200" dirty="0">
                <a:solidFill>
                  <a:schemeClr val="accent6"/>
                </a:solidFill>
              </a:rPr>
              <a:t>(in </a:t>
            </a:r>
            <a:r>
              <a:rPr lang="en-GB" sz="1200" dirty="0" err="1">
                <a:solidFill>
                  <a:schemeClr val="accent6"/>
                </a:solidFill>
              </a:rPr>
              <a:t>readyAPI</a:t>
            </a:r>
            <a:r>
              <a:rPr lang="en-GB" sz="1200" dirty="0">
                <a:solidFill>
                  <a:schemeClr val="accent6"/>
                </a:solidFill>
              </a:rPr>
              <a:t>)</a:t>
            </a:r>
          </a:p>
        </p:txBody>
      </p:sp>
      <p:sp>
        <p:nvSpPr>
          <p:cNvPr id="56" name="Rectangle 55"/>
          <p:cNvSpPr/>
          <p:nvPr/>
        </p:nvSpPr>
        <p:spPr>
          <a:xfrm>
            <a:off x="8478010" y="2156987"/>
            <a:ext cx="1542947" cy="834609"/>
          </a:xfrm>
          <a:prstGeom prst="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GB" dirty="0" err="1">
                <a:solidFill>
                  <a:schemeClr val="accent6"/>
                </a:solidFill>
              </a:rPr>
              <a:t>SCA_Stub</a:t>
            </a:r>
            <a:endParaRPr lang="en-GB" dirty="0">
              <a:solidFill>
                <a:schemeClr val="accent6"/>
              </a:solidFill>
            </a:endParaRPr>
          </a:p>
          <a:p>
            <a:pPr algn="ctr"/>
            <a:r>
              <a:rPr lang="en-GB" sz="1100" dirty="0" err="1">
                <a:solidFill>
                  <a:schemeClr val="accent6"/>
                </a:solidFill>
              </a:rPr>
              <a:t>SCAExp</a:t>
            </a:r>
            <a:r>
              <a:rPr lang="en-GB" sz="1100" dirty="0">
                <a:solidFill>
                  <a:schemeClr val="accent6"/>
                </a:solidFill>
              </a:rPr>
              <a:t>-&gt;</a:t>
            </a:r>
            <a:r>
              <a:rPr lang="en-GB" sz="1100" dirty="0" err="1">
                <a:solidFill>
                  <a:schemeClr val="accent6"/>
                </a:solidFill>
              </a:rPr>
              <a:t>WSImp</a:t>
            </a:r>
            <a:endParaRPr lang="en-GB" sz="1100" dirty="0">
              <a:solidFill>
                <a:schemeClr val="accent6"/>
              </a:solidFill>
            </a:endParaRPr>
          </a:p>
        </p:txBody>
      </p:sp>
      <p:sp>
        <p:nvSpPr>
          <p:cNvPr id="93" name="Rectangle 92"/>
          <p:cNvSpPr/>
          <p:nvPr/>
        </p:nvSpPr>
        <p:spPr>
          <a:xfrm>
            <a:off x="8504961" y="3297487"/>
            <a:ext cx="1665108" cy="669437"/>
          </a:xfrm>
          <a:prstGeom prst="rect">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solidFill>
                  <a:schemeClr val="accent6"/>
                </a:solidFill>
              </a:rPr>
              <a:t>Put message directly to </a:t>
            </a:r>
            <a:r>
              <a:rPr lang="en-GB" sz="1200" dirty="0" err="1">
                <a:solidFill>
                  <a:schemeClr val="accent6"/>
                </a:solidFill>
              </a:rPr>
              <a:t>MQ</a:t>
            </a:r>
            <a:endParaRPr lang="en-GB" sz="1200" dirty="0">
              <a:solidFill>
                <a:schemeClr val="accent6"/>
              </a:solidFill>
            </a:endParaRPr>
          </a:p>
        </p:txBody>
      </p:sp>
      <p:sp>
        <p:nvSpPr>
          <p:cNvPr id="100" name="Rectangle 99"/>
          <p:cNvSpPr/>
          <p:nvPr/>
        </p:nvSpPr>
        <p:spPr>
          <a:xfrm>
            <a:off x="10526892" y="2156989"/>
            <a:ext cx="1553491" cy="834609"/>
          </a:xfrm>
          <a:prstGeom prst="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GB" dirty="0" err="1">
                <a:solidFill>
                  <a:schemeClr val="accent6"/>
                </a:solidFill>
              </a:rPr>
              <a:t>WS_virt</a:t>
            </a:r>
            <a:endParaRPr lang="en-GB" dirty="0">
              <a:solidFill>
                <a:schemeClr val="accent6"/>
              </a:solidFill>
            </a:endParaRPr>
          </a:p>
          <a:p>
            <a:pPr algn="ctr"/>
            <a:r>
              <a:rPr lang="en-GB" sz="1200" dirty="0">
                <a:solidFill>
                  <a:schemeClr val="accent6"/>
                </a:solidFill>
              </a:rPr>
              <a:t>(in </a:t>
            </a:r>
            <a:r>
              <a:rPr lang="en-GB" sz="1200" dirty="0" err="1">
                <a:solidFill>
                  <a:schemeClr val="accent6"/>
                </a:solidFill>
              </a:rPr>
              <a:t>readyAPI</a:t>
            </a:r>
            <a:r>
              <a:rPr lang="en-GB" sz="1200" dirty="0">
                <a:solidFill>
                  <a:schemeClr val="accent6"/>
                </a:solidFill>
              </a:rPr>
              <a:t>)</a:t>
            </a:r>
          </a:p>
        </p:txBody>
      </p:sp>
      <p:cxnSp>
        <p:nvCxnSpPr>
          <p:cNvPr id="99" name="Elbow Connector 98"/>
          <p:cNvCxnSpPr>
            <a:endCxn id="22" idx="1"/>
          </p:cNvCxnSpPr>
          <p:nvPr/>
        </p:nvCxnSpPr>
        <p:spPr>
          <a:xfrm flipV="1">
            <a:off x="5208139" y="1306071"/>
            <a:ext cx="1138298" cy="1077966"/>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9" name="Elbow Connector 108"/>
          <p:cNvCxnSpPr>
            <a:endCxn id="24" idx="1"/>
          </p:cNvCxnSpPr>
          <p:nvPr/>
        </p:nvCxnSpPr>
        <p:spPr>
          <a:xfrm>
            <a:off x="5208139" y="2828765"/>
            <a:ext cx="1208398" cy="803442"/>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47" name="Straight Arrow Connector 146"/>
          <p:cNvCxnSpPr>
            <a:stCxn id="7" idx="3"/>
          </p:cNvCxnSpPr>
          <p:nvPr/>
        </p:nvCxnSpPr>
        <p:spPr>
          <a:xfrm flipV="1">
            <a:off x="1768753" y="2238831"/>
            <a:ext cx="943109" cy="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0" name="Straight Arrow Connector 149"/>
          <p:cNvCxnSpPr>
            <a:stCxn id="8" idx="3"/>
          </p:cNvCxnSpPr>
          <p:nvPr/>
        </p:nvCxnSpPr>
        <p:spPr>
          <a:xfrm flipV="1">
            <a:off x="1722377" y="2828764"/>
            <a:ext cx="960776" cy="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3" name="Straight Arrow Connector 152"/>
          <p:cNvCxnSpPr>
            <a:stCxn id="22" idx="3"/>
          </p:cNvCxnSpPr>
          <p:nvPr/>
        </p:nvCxnSpPr>
        <p:spPr>
          <a:xfrm>
            <a:off x="7819658" y="1306071"/>
            <a:ext cx="685303"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8" name="Straight Arrow Connector 157"/>
          <p:cNvCxnSpPr>
            <a:stCxn id="23" idx="3"/>
            <a:endCxn id="56" idx="1"/>
          </p:cNvCxnSpPr>
          <p:nvPr/>
        </p:nvCxnSpPr>
        <p:spPr>
          <a:xfrm flipV="1">
            <a:off x="7819658" y="2574292"/>
            <a:ext cx="658352" cy="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61" name="Straight Arrow Connector 160"/>
          <p:cNvCxnSpPr>
            <a:stCxn id="24" idx="3"/>
            <a:endCxn id="93" idx="1"/>
          </p:cNvCxnSpPr>
          <p:nvPr/>
        </p:nvCxnSpPr>
        <p:spPr>
          <a:xfrm flipV="1">
            <a:off x="7819658" y="3632206"/>
            <a:ext cx="685303" cy="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66" name="Straight Arrow Connector 165"/>
          <p:cNvCxnSpPr>
            <a:stCxn id="56" idx="3"/>
            <a:endCxn id="100" idx="1"/>
          </p:cNvCxnSpPr>
          <p:nvPr/>
        </p:nvCxnSpPr>
        <p:spPr>
          <a:xfrm>
            <a:off x="10020957" y="2574292"/>
            <a:ext cx="505935" cy="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69" name="Rectangle 168"/>
          <p:cNvSpPr/>
          <p:nvPr/>
        </p:nvSpPr>
        <p:spPr>
          <a:xfrm>
            <a:off x="2708794" y="1957589"/>
            <a:ext cx="2499345" cy="1070430"/>
          </a:xfrm>
          <a:prstGeom prst="rect">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GB" sz="2400" b="1" dirty="0" err="1">
                <a:solidFill>
                  <a:schemeClr val="bg1"/>
                </a:solidFill>
              </a:rPr>
              <a:t>BPEL</a:t>
            </a:r>
            <a:endParaRPr lang="en-GB" sz="2400" b="1" dirty="0">
              <a:solidFill>
                <a:schemeClr val="bg1"/>
              </a:solidFill>
            </a:endParaRPr>
          </a:p>
        </p:txBody>
      </p:sp>
      <p:cxnSp>
        <p:nvCxnSpPr>
          <p:cNvPr id="174" name="Straight Arrow Connector 173"/>
          <p:cNvCxnSpPr>
            <a:endCxn id="23" idx="1"/>
          </p:cNvCxnSpPr>
          <p:nvPr/>
        </p:nvCxnSpPr>
        <p:spPr>
          <a:xfrm flipV="1">
            <a:off x="5203065" y="2574293"/>
            <a:ext cx="1143372" cy="2723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5" name="TextBox 24">
            <a:extLst>
              <a:ext uri="{FF2B5EF4-FFF2-40B4-BE49-F238E27FC236}">
                <a16:creationId xmlns:a16="http://schemas.microsoft.com/office/drawing/2014/main" id="{7FADF555-46E9-4C81-AFD8-8F2F5F1F4859}"/>
              </a:ext>
            </a:extLst>
          </p:cNvPr>
          <p:cNvSpPr txBox="1"/>
          <p:nvPr/>
        </p:nvSpPr>
        <p:spPr>
          <a:xfrm>
            <a:off x="0" y="6501905"/>
            <a:ext cx="5274365" cy="338554"/>
          </a:xfrm>
          <a:prstGeom prst="rect">
            <a:avLst/>
          </a:prstGeom>
          <a:noFill/>
        </p:spPr>
        <p:txBody>
          <a:bodyPr wrap="square" rtlCol="0">
            <a:spAutoFit/>
          </a:bodyPr>
          <a:lstStyle/>
          <a:p>
            <a:r>
              <a:rPr lang="en-GB" sz="1600" i="1" dirty="0">
                <a:solidFill>
                  <a:schemeClr val="accent6"/>
                </a:solidFill>
              </a:rPr>
              <a:t>(courtesy of </a:t>
            </a:r>
            <a:r>
              <a:rPr lang="en-GB" sz="1600" i="1" dirty="0" err="1">
                <a:solidFill>
                  <a:schemeClr val="accent6"/>
                </a:solidFill>
              </a:rPr>
              <a:t>NEM</a:t>
            </a:r>
            <a:r>
              <a:rPr lang="en-GB" sz="1600" i="1" dirty="0">
                <a:solidFill>
                  <a:schemeClr val="accent6"/>
                </a:solidFill>
              </a:rPr>
              <a:t> DC </a:t>
            </a:r>
            <a:r>
              <a:rPr lang="en-GB" sz="1600" i="1" dirty="0" err="1">
                <a:solidFill>
                  <a:schemeClr val="accent6"/>
                </a:solidFill>
              </a:rPr>
              <a:t>Assets_UT_Automation</a:t>
            </a:r>
            <a:r>
              <a:rPr lang="en-GB" sz="1600" i="1" dirty="0">
                <a:solidFill>
                  <a:schemeClr val="accent6"/>
                </a:solidFill>
              </a:rPr>
              <a:t> – </a:t>
            </a:r>
            <a:r>
              <a:rPr lang="en-GB" sz="1600" i="1" dirty="0" err="1">
                <a:solidFill>
                  <a:schemeClr val="accent6"/>
                </a:solidFill>
              </a:rPr>
              <a:t>Parul</a:t>
            </a:r>
            <a:r>
              <a:rPr lang="en-GB" sz="1600" i="1" dirty="0">
                <a:solidFill>
                  <a:schemeClr val="accent6"/>
                </a:solidFill>
              </a:rPr>
              <a:t> </a:t>
            </a:r>
            <a:r>
              <a:rPr lang="en-GB" sz="1600" i="1" dirty="0" err="1">
                <a:solidFill>
                  <a:schemeClr val="accent6"/>
                </a:solidFill>
              </a:rPr>
              <a:t>Gohil</a:t>
            </a:r>
            <a:r>
              <a:rPr lang="en-GB" sz="1600" i="1" dirty="0">
                <a:solidFill>
                  <a:schemeClr val="accent6"/>
                </a:solidFill>
              </a:rPr>
              <a:t>)</a:t>
            </a:r>
          </a:p>
        </p:txBody>
      </p:sp>
      <p:sp>
        <p:nvSpPr>
          <p:cNvPr id="26" name="Rectangle 25">
            <a:extLst>
              <a:ext uri="{FF2B5EF4-FFF2-40B4-BE49-F238E27FC236}">
                <a16:creationId xmlns:a16="http://schemas.microsoft.com/office/drawing/2014/main" id="{00CE4DAF-5EFE-4F22-AFF0-FAE2E3810A38}"/>
              </a:ext>
            </a:extLst>
          </p:cNvPr>
          <p:cNvSpPr/>
          <p:nvPr/>
        </p:nvSpPr>
        <p:spPr>
          <a:xfrm>
            <a:off x="5473148" y="762508"/>
            <a:ext cx="6718851" cy="2357825"/>
          </a:xfrm>
          <a:prstGeom prst="rect">
            <a:avLst/>
          </a:prstGeom>
          <a:noFill/>
          <a:ln w="57150">
            <a:solidFill>
              <a:srgbClr val="00B050"/>
            </a:solidFill>
            <a:prstDash val="sys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cxnSp>
        <p:nvCxnSpPr>
          <p:cNvPr id="27" name="Straight Connector 26">
            <a:extLst>
              <a:ext uri="{FF2B5EF4-FFF2-40B4-BE49-F238E27FC236}">
                <a16:creationId xmlns:a16="http://schemas.microsoft.com/office/drawing/2014/main" id="{796B8DE2-7590-41EB-9BFF-5FD17257FDC9}"/>
              </a:ext>
            </a:extLst>
          </p:cNvPr>
          <p:cNvCxnSpPr>
            <a:cxnSpLocks/>
            <a:stCxn id="29" idx="2"/>
          </p:cNvCxnSpPr>
          <p:nvPr/>
        </p:nvCxnSpPr>
        <p:spPr>
          <a:xfrm flipH="1" flipV="1">
            <a:off x="5473148" y="3120333"/>
            <a:ext cx="3226807" cy="3123550"/>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0901B9A1-9623-4E95-B1EC-BE2220CC5B96}"/>
              </a:ext>
            </a:extLst>
          </p:cNvPr>
          <p:cNvCxnSpPr>
            <a:cxnSpLocks/>
            <a:endCxn id="29" idx="6"/>
          </p:cNvCxnSpPr>
          <p:nvPr/>
        </p:nvCxnSpPr>
        <p:spPr>
          <a:xfrm flipH="1">
            <a:off x="9799010" y="3120333"/>
            <a:ext cx="2392989" cy="3123550"/>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sp>
        <p:nvSpPr>
          <p:cNvPr id="29" name="Oval 28">
            <a:extLst>
              <a:ext uri="{FF2B5EF4-FFF2-40B4-BE49-F238E27FC236}">
                <a16:creationId xmlns:a16="http://schemas.microsoft.com/office/drawing/2014/main" id="{A34948CF-3DC6-41F1-BB39-C7ADD78E8C8B}"/>
              </a:ext>
            </a:extLst>
          </p:cNvPr>
          <p:cNvSpPr/>
          <p:nvPr/>
        </p:nvSpPr>
        <p:spPr>
          <a:xfrm>
            <a:off x="8699955" y="5816583"/>
            <a:ext cx="1099055" cy="854599"/>
          </a:xfrm>
          <a:prstGeom prst="ellipse">
            <a:avLst/>
          </a:prstGeom>
          <a:noFill/>
          <a:ln w="38100">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BCDCD616-0516-4115-B86F-1BCA825DFDD8}"/>
              </a:ext>
            </a:extLst>
          </p:cNvPr>
          <p:cNvSpPr txBox="1"/>
          <p:nvPr/>
        </p:nvSpPr>
        <p:spPr>
          <a:xfrm>
            <a:off x="8899643" y="6013049"/>
            <a:ext cx="699679" cy="461665"/>
          </a:xfrm>
          <a:prstGeom prst="rect">
            <a:avLst/>
          </a:prstGeom>
          <a:noFill/>
        </p:spPr>
        <p:txBody>
          <a:bodyPr wrap="none" rtlCol="0">
            <a:spAutoFit/>
          </a:bodyPr>
          <a:lstStyle/>
          <a:p>
            <a:r>
              <a:rPr lang="en-GB" sz="2400" b="1" dirty="0"/>
              <a:t>PTO</a:t>
            </a:r>
          </a:p>
        </p:txBody>
      </p:sp>
    </p:spTree>
    <p:extLst>
      <p:ext uri="{BB962C8B-B14F-4D97-AF65-F5344CB8AC3E}">
        <p14:creationId xmlns:p14="http://schemas.microsoft.com/office/powerpoint/2010/main" val="3831620994"/>
      </p:ext>
    </p:extLst>
  </p:cSld>
  <p:clrMapOvr>
    <a:masterClrMapping/>
  </p:clrMapOvr>
</p:sld>
</file>

<file path=ppt/theme/theme1.xml><?xml version="1.0" encoding="utf-8"?>
<a:theme xmlns:a="http://schemas.openxmlformats.org/drawingml/2006/main" name="Title page master">
  <a:themeElements>
    <a:clrScheme name="Nationwide Official Palette">
      <a:dk1>
        <a:srgbClr val="004A8F"/>
      </a:dk1>
      <a:lt1>
        <a:sysClr val="window" lastClr="FFFFFF"/>
      </a:lt1>
      <a:dk2>
        <a:srgbClr val="ED1C24"/>
      </a:dk2>
      <a:lt2>
        <a:srgbClr val="0077C8"/>
      </a:lt2>
      <a:accent1>
        <a:srgbClr val="E56A54"/>
      </a:accent1>
      <a:accent2>
        <a:srgbClr val="E0457B"/>
      </a:accent2>
      <a:accent3>
        <a:srgbClr val="FDDA24"/>
      </a:accent3>
      <a:accent4>
        <a:srgbClr val="582C83"/>
      </a:accent4>
      <a:accent5>
        <a:srgbClr val="84BD00"/>
      </a:accent5>
      <a:accent6>
        <a:srgbClr val="000000"/>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documentManagement>
    <_Status xmlns="http://schemas.microsoft.com/sharepoint/v3/fields">Draft</_Statu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F37352E9F3EFB04E915012020DF78AFA" ma:contentTypeVersion="1" ma:contentTypeDescription="Create a new document." ma:contentTypeScope="" ma:versionID="d2270f6751aef7bf20bc6826ee647258">
  <xsd:schema xmlns:xsd="http://www.w3.org/2001/XMLSchema" xmlns:p="http://schemas.microsoft.com/office/2006/metadata/properties" xmlns:ns2="http://schemas.microsoft.com/sharepoint/v3/fields" targetNamespace="http://schemas.microsoft.com/office/2006/metadata/properties" ma:root="true" ma:fieldsID="ad8ee9ed9694138690d70d39fefabeb8" ns2:_="">
    <xsd:import namespace="http://schemas.microsoft.com/sharepoint/v3/fields"/>
    <xsd:element name="properties">
      <xsd:complexType>
        <xsd:sequence>
          <xsd:element name="documentManagement">
            <xsd:complexType>
              <xsd:all>
                <xsd:element ref="ns2:_Status" minOccurs="0"/>
              </xsd:all>
            </xsd:complexType>
          </xsd:element>
        </xsd:sequence>
      </xsd:complexType>
    </xsd:element>
  </xsd:schema>
  <xsd:schema xmlns:xsd="http://www.w3.org/2001/XMLSchema" xmlns:dms="http://schemas.microsoft.com/office/2006/documentManagement/types" targetNamespace="http://schemas.microsoft.com/sharepoint/v3/fields" elementFormDefault="qualified">
    <xsd:import namespace="http://schemas.microsoft.com/office/2006/documentManagement/types"/>
    <xsd:element name="_Status" ma:index="8" nillable="true" ma:displayName="Status" ma:default="Draft" ma:format="Dropdown" ma:internalName="_Status">
      <xsd:simpleType>
        <xsd:union memberTypes="dms:Text">
          <xsd:simpleType>
            <xsd:restriction base="dms:Choice">
              <xsd:enumeration value="Draft"/>
              <xsd:enumeration value="Formal Review"/>
              <xsd:enumeration value="Waiting Approval"/>
              <xsd:enumeration value="Approved"/>
              <xsd:enumeration value="Expired"/>
            </xsd:restriction>
          </xsd:simpleType>
        </xsd:un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Props1.xml><?xml version="1.0" encoding="utf-8"?>
<ds:datastoreItem xmlns:ds="http://schemas.openxmlformats.org/officeDocument/2006/customXml" ds:itemID="{4F6A7B07-94F4-4D1A-AE70-6237471727F9}">
  <ds:schemaRefs>
    <ds:schemaRef ds:uri="http://schemas.microsoft.com/sharepoint/v3/contenttype/forms"/>
  </ds:schemaRefs>
</ds:datastoreItem>
</file>

<file path=customXml/itemProps2.xml><?xml version="1.0" encoding="utf-8"?>
<ds:datastoreItem xmlns:ds="http://schemas.openxmlformats.org/officeDocument/2006/customXml" ds:itemID="{74A36D2A-4C1C-4FED-B832-78B9E9A60566}">
  <ds:schemaRefs>
    <ds:schemaRef ds:uri="http://schemas.microsoft.com/sharepoint/v3/fields"/>
    <ds:schemaRef ds:uri="http://www.w3.org/XML/1998/namespace"/>
    <ds:schemaRef ds:uri="http://purl.org/dc/dcmitype/"/>
    <ds:schemaRef ds:uri="http://purl.org/dc/elements/1.1/"/>
    <ds:schemaRef ds:uri="http://purl.org/dc/terms/"/>
    <ds:schemaRef ds:uri="http://schemas.microsoft.com/office/2006/documentManagement/types"/>
    <ds:schemaRef ds:uri="http://schemas.openxmlformats.org/package/2006/metadata/core-properties"/>
    <ds:schemaRef ds:uri="http://schemas.microsoft.com/office/2006/metadata/properties"/>
  </ds:schemaRefs>
</ds:datastoreItem>
</file>

<file path=customXml/itemProps3.xml><?xml version="1.0" encoding="utf-8"?>
<ds:datastoreItem xmlns:ds="http://schemas.openxmlformats.org/officeDocument/2006/customXml" ds:itemID="{D97702A0-C030-4F23-900E-E3A242920AD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http://schemas.microsoft.com/office/2006/documentManagement/typ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docProps/app.xml><?xml version="1.0" encoding="utf-8"?>
<Properties xmlns="http://schemas.openxmlformats.org/officeDocument/2006/extended-properties" xmlns:vt="http://schemas.openxmlformats.org/officeDocument/2006/docPropsVTypes">
  <TotalTime>14849</TotalTime>
  <Words>3405</Words>
  <Application>Microsoft Office PowerPoint</Application>
  <PresentationFormat>Widescreen</PresentationFormat>
  <Paragraphs>677</Paragraphs>
  <Slides>32</Slides>
  <Notes>30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32</vt:i4>
      </vt:variant>
    </vt:vector>
  </HeadingPairs>
  <TitlesOfParts>
    <vt:vector size="40" baseType="lpstr">
      <vt:lpstr>ＭＳ Ｐゴシック</vt:lpstr>
      <vt:lpstr>Arial</vt:lpstr>
      <vt:lpstr>Calibri</vt:lpstr>
      <vt:lpstr>IBM Plex Sans SemiBold</vt:lpstr>
      <vt:lpstr>NBS Light</vt:lpstr>
      <vt:lpstr>NBS Medium</vt:lpstr>
      <vt:lpstr>Wingdings</vt:lpstr>
      <vt:lpstr>Title page master</vt:lpstr>
      <vt:lpstr>NEMesis / NEMBots Our plans for Service Testing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NEM DC Assets Demo 9th Aug 2017</dc:title>
  <dc:creator>Sanjay Verma</dc:creator>
  <cp:lastModifiedBy>Thomas Breheny</cp:lastModifiedBy>
  <cp:revision>198</cp:revision>
  <dcterms:created xsi:type="dcterms:W3CDTF">2017-08-03T09:33:44Z</dcterms:created>
  <dcterms:modified xsi:type="dcterms:W3CDTF">2018-05-24T12:15:21Z</dcterms:modified>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0x010100F37352E9F3EFB04E915012020DF78AFA</vt:lpwstr>
  </property>
</Properties>
</file>